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26" r:id="rId2"/>
    <p:sldId id="357" r:id="rId3"/>
    <p:sldId id="458" r:id="rId4"/>
    <p:sldId id="327" r:id="rId5"/>
    <p:sldId id="459" r:id="rId6"/>
    <p:sldId id="364" r:id="rId7"/>
    <p:sldId id="332" r:id="rId8"/>
    <p:sldId id="319" r:id="rId9"/>
    <p:sldId id="370" r:id="rId10"/>
    <p:sldId id="369" r:id="rId11"/>
    <p:sldId id="467" r:id="rId12"/>
    <p:sldId id="468" r:id="rId13"/>
    <p:sldId id="469" r:id="rId14"/>
    <p:sldId id="470" r:id="rId15"/>
    <p:sldId id="394" r:id="rId16"/>
    <p:sldId id="395" r:id="rId17"/>
    <p:sldId id="465" r:id="rId18"/>
    <p:sldId id="457" r:id="rId19"/>
    <p:sldId id="415" r:id="rId20"/>
    <p:sldId id="416" r:id="rId21"/>
    <p:sldId id="427" r:id="rId22"/>
    <p:sldId id="428" r:id="rId23"/>
    <p:sldId id="447" r:id="rId24"/>
    <p:sldId id="435" r:id="rId25"/>
    <p:sldId id="434" r:id="rId26"/>
    <p:sldId id="462" r:id="rId27"/>
    <p:sldId id="463" r:id="rId28"/>
    <p:sldId id="464" r:id="rId29"/>
    <p:sldId id="328" r:id="rId30"/>
    <p:sldId id="342" r:id="rId31"/>
    <p:sldId id="363" r:id="rId32"/>
    <p:sldId id="287" r:id="rId33"/>
    <p:sldId id="361" r:id="rId34"/>
    <p:sldId id="362" r:id="rId35"/>
    <p:sldId id="368" r:id="rId36"/>
    <p:sldId id="339" r:id="rId3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mn-ea"/>
        <a:cs typeface="+mn-cs"/>
      </a:defRPr>
    </a:lvl1pPr>
    <a:lvl2pPr marL="457200" algn="l" defTabSz="457200" rtl="0" fontAlgn="base">
      <a:spcBef>
        <a:spcPct val="0"/>
      </a:spcBef>
      <a:spcAft>
        <a:spcPct val="0"/>
      </a:spcAft>
      <a:defRPr sz="2400" kern="1200">
        <a:solidFill>
          <a:schemeClr val="tx1"/>
        </a:solidFill>
        <a:latin typeface="Arial" pitchFamily="34" charset="0"/>
        <a:ea typeface="+mn-ea"/>
        <a:cs typeface="+mn-cs"/>
      </a:defRPr>
    </a:lvl2pPr>
    <a:lvl3pPr marL="914400" algn="l" defTabSz="457200" rtl="0" fontAlgn="base">
      <a:spcBef>
        <a:spcPct val="0"/>
      </a:spcBef>
      <a:spcAft>
        <a:spcPct val="0"/>
      </a:spcAft>
      <a:defRPr sz="2400" kern="1200">
        <a:solidFill>
          <a:schemeClr val="tx1"/>
        </a:solidFill>
        <a:latin typeface="Arial" pitchFamily="34" charset="0"/>
        <a:ea typeface="+mn-ea"/>
        <a:cs typeface="+mn-cs"/>
      </a:defRPr>
    </a:lvl3pPr>
    <a:lvl4pPr marL="1371600" algn="l" defTabSz="457200" rtl="0" fontAlgn="base">
      <a:spcBef>
        <a:spcPct val="0"/>
      </a:spcBef>
      <a:spcAft>
        <a:spcPct val="0"/>
      </a:spcAft>
      <a:defRPr sz="2400" kern="1200">
        <a:solidFill>
          <a:schemeClr val="tx1"/>
        </a:solidFill>
        <a:latin typeface="Arial" pitchFamily="34" charset="0"/>
        <a:ea typeface="+mn-ea"/>
        <a:cs typeface="+mn-cs"/>
      </a:defRPr>
    </a:lvl4pPr>
    <a:lvl5pPr marL="1828800" algn="l" defTabSz="457200"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CC"/>
    <a:srgbClr val="66FF33"/>
    <a:srgbClr val="DDDDDD"/>
    <a:srgbClr val="0066FF"/>
    <a:srgbClr val="3366FF"/>
    <a:srgbClr val="C0C0C0"/>
    <a:srgbClr val="F0E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855" autoAdjust="0"/>
    <p:restoredTop sz="87914" autoAdjust="0"/>
  </p:normalViewPr>
  <p:slideViewPr>
    <p:cSldViewPr snapToGrid="0" snapToObjects="1">
      <p:cViewPr varScale="1">
        <p:scale>
          <a:sx n="77" d="100"/>
          <a:sy n="77" d="100"/>
        </p:scale>
        <p:origin x="-1080" y="-84"/>
      </p:cViewPr>
      <p:guideLst>
        <p:guide orient="horz" pos="950"/>
        <p:guide pos="2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1239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827A0B3A-87DA-4C21-9CCB-3A0331B7F3B7}" type="datetimeFigureOut">
              <a:rPr lang="en-US" altLang="en-US"/>
              <a:pPr>
                <a:defRPr/>
              </a:pPr>
              <a:t>4/26/2016</a:t>
            </a:fld>
            <a:endParaRPr lang="en-US" altLang="en-US"/>
          </a:p>
        </p:txBody>
      </p:sp>
      <p:sp>
        <p:nvSpPr>
          <p:cNvPr id="1239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1239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68EDE615-78D0-408E-9565-75B508D7196B}" type="slidenum">
              <a:rPr lang="en-US" altLang="en-US"/>
              <a:pPr>
                <a:defRPr/>
              </a:pPr>
              <a:t>‹#›</a:t>
            </a:fld>
            <a:endParaRPr lang="en-US" altLang="en-US"/>
          </a:p>
        </p:txBody>
      </p:sp>
    </p:spTree>
    <p:extLst>
      <p:ext uri="{BB962C8B-B14F-4D97-AF65-F5344CB8AC3E}">
        <p14:creationId xmlns:p14="http://schemas.microsoft.com/office/powerpoint/2010/main" val="3669767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17056446-911C-40DF-B81E-E46E7B96E94A}" type="datetimeFigureOut">
              <a:rPr lang="en-US"/>
              <a:pPr>
                <a:defRPr/>
              </a:pPr>
              <a:t>4/26/2016</a:t>
            </a:fld>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A524CC0-6BA3-44FF-9D16-54BA417C551D}" type="slidenum">
              <a:rPr lang="en-US"/>
              <a:pPr>
                <a:defRPr/>
              </a:pPr>
              <a:t>‹#›</a:t>
            </a:fld>
            <a:endParaRPr lang="en-US"/>
          </a:p>
        </p:txBody>
      </p:sp>
    </p:spTree>
    <p:extLst>
      <p:ext uri="{BB962C8B-B14F-4D97-AF65-F5344CB8AC3E}">
        <p14:creationId xmlns:p14="http://schemas.microsoft.com/office/powerpoint/2010/main" val="4102368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A1070777-AA81-49FE-AB11-38C657CB9CFE}" type="slidenum">
              <a:rPr lang="en-US" altLang="en-US" sz="1200" smtClean="0"/>
              <a:pPr eaLnBrk="1" hangingPunct="1"/>
              <a:t>15</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3791247E-E986-4C54-ACC6-9ABFA314AD1B}" type="slidenum">
              <a:rPr lang="en-US" altLang="en-US" sz="1200" smtClean="0"/>
              <a:pPr eaLnBrk="1" hangingPunct="1"/>
              <a:t>16</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120D51EA-B1E8-4AF2-9F12-B534DA8BC7E4}" type="datetimeFigureOut">
              <a:rPr lang="en-US"/>
              <a:pPr>
                <a:defRPr/>
              </a:pPr>
              <a:t>4/26/2016</a:t>
            </a:fld>
            <a:endParaRPr lang="en-US"/>
          </a:p>
        </p:txBody>
      </p:sp>
    </p:spTree>
    <p:extLst>
      <p:ext uri="{BB962C8B-B14F-4D97-AF65-F5344CB8AC3E}">
        <p14:creationId xmlns:p14="http://schemas.microsoft.com/office/powerpoint/2010/main" val="217619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B8E9AC7-2737-4B58-95C9-15153CE2C819}" type="datetimeFigureOut">
              <a:rPr lang="en-US"/>
              <a:pPr>
                <a:defRPr/>
              </a:pPr>
              <a:t>4/26/2016</a:t>
            </a:fld>
            <a:endParaRPr lang="en-US" dirty="0"/>
          </a:p>
        </p:txBody>
      </p:sp>
    </p:spTree>
    <p:extLst>
      <p:ext uri="{BB962C8B-B14F-4D97-AF65-F5344CB8AC3E}">
        <p14:creationId xmlns:p14="http://schemas.microsoft.com/office/powerpoint/2010/main" val="405074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a:t>Click to edit Master title style</a:t>
            </a:r>
          </a:p>
        </p:txBody>
      </p:sp>
      <p:sp>
        <p:nvSpPr>
          <p:cNvPr id="3" name="Content Placeholder 2"/>
          <p:cNvSpPr>
            <a:spLocks noGrp="1"/>
          </p:cNvSpPr>
          <p:nvPr>
            <p:ph sz="half" idx="1"/>
          </p:nvPr>
        </p:nvSpPr>
        <p:spPr>
          <a:xfrm>
            <a:off x="309563" y="1349375"/>
            <a:ext cx="3044825"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6788" y="1349375"/>
            <a:ext cx="3046412"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AC8FA7-6AB1-4A82-B37B-05CBBE64BD4C}" type="datetimeFigureOut">
              <a:rPr lang="en-US"/>
              <a:pPr>
                <a:defRPr/>
              </a:pPr>
              <a:t>4/26/2016</a:t>
            </a:fld>
            <a:endParaRPr lang="en-US" dirty="0"/>
          </a:p>
        </p:txBody>
      </p:sp>
    </p:spTree>
    <p:extLst>
      <p:ext uri="{BB962C8B-B14F-4D97-AF65-F5344CB8AC3E}">
        <p14:creationId xmlns:p14="http://schemas.microsoft.com/office/powerpoint/2010/main" val="4274543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7F6A43-AD32-4A6C-A92E-4B79B12F4D0F}" type="datetimeFigureOut">
              <a:rPr lang="en-US"/>
              <a:pPr>
                <a:defRPr/>
              </a:pPr>
              <a:t>4/26/2016</a:t>
            </a:fld>
            <a:endParaRPr lang="en-US" dirty="0"/>
          </a:p>
        </p:txBody>
      </p:sp>
    </p:spTree>
    <p:extLst>
      <p:ext uri="{BB962C8B-B14F-4D97-AF65-F5344CB8AC3E}">
        <p14:creationId xmlns:p14="http://schemas.microsoft.com/office/powerpoint/2010/main" val="347922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9563" y="1349375"/>
            <a:ext cx="3044825"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506788" y="1349375"/>
            <a:ext cx="3046412"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FD831F-EC53-4849-BF0B-66B16CEC295D}" type="datetimeFigureOut">
              <a:rPr lang="en-US"/>
              <a:pPr>
                <a:defRPr/>
              </a:pPr>
              <a:t>4/26/2016</a:t>
            </a:fld>
            <a:endParaRPr lang="en-US" dirty="0"/>
          </a:p>
        </p:txBody>
      </p:sp>
    </p:spTree>
    <p:extLst>
      <p:ext uri="{BB962C8B-B14F-4D97-AF65-F5344CB8AC3E}">
        <p14:creationId xmlns:p14="http://schemas.microsoft.com/office/powerpoint/2010/main" val="55759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D1221C17-995E-48DC-A5A4-B5F6B026CCD2}" type="slidenum">
              <a:rPr lang="en-US"/>
              <a:pPr>
                <a:defRPr/>
              </a:pPr>
              <a:t>‹#›</a:t>
            </a:fld>
            <a:endParaRPr lang="en-US" dirty="0"/>
          </a:p>
        </p:txBody>
      </p:sp>
    </p:spTree>
    <p:extLst>
      <p:ext uri="{BB962C8B-B14F-4D97-AF65-F5344CB8AC3E}">
        <p14:creationId xmlns:p14="http://schemas.microsoft.com/office/powerpoint/2010/main" val="1826661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30725"/>
          </a:xfrm>
        </p:spPr>
        <p:txBody>
          <a:bodyPr/>
          <a:lstStyle/>
          <a:p>
            <a:pPr lvl="0"/>
            <a:endParaRPr lang="en-CA" noProof="0"/>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359CDAF6-A0CE-453C-9BCA-83094870BEF8}" type="slidenum">
              <a:rPr lang="en-US" altLang="en-US"/>
              <a:pPr>
                <a:defRPr/>
              </a:pPr>
              <a:t>‹#›</a:t>
            </a:fld>
            <a:endParaRPr lang="en-US" altLang="en-US"/>
          </a:p>
        </p:txBody>
      </p:sp>
    </p:spTree>
    <p:extLst>
      <p:ext uri="{BB962C8B-B14F-4D97-AF65-F5344CB8AC3E}">
        <p14:creationId xmlns:p14="http://schemas.microsoft.com/office/powerpoint/2010/main" val="240022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19B1E5B6-6F1B-4468-8DFB-E85C366B6E36}" type="datetimeFigureOut">
              <a:rPr lang="en-US"/>
              <a:pPr>
                <a:defRPr/>
              </a:pPr>
              <a:t>4/26/2016</a:t>
            </a:fld>
            <a:endParaRPr lang="en-US"/>
          </a:p>
        </p:txBody>
      </p:sp>
    </p:spTree>
    <p:extLst>
      <p:ext uri="{BB962C8B-B14F-4D97-AF65-F5344CB8AC3E}">
        <p14:creationId xmlns:p14="http://schemas.microsoft.com/office/powerpoint/2010/main" val="388802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19FB7F00-1CAA-4BBA-922A-829F1FCEE47C}" type="datetimeFigureOut">
              <a:rPr lang="en-US"/>
              <a:pPr>
                <a:defRPr/>
              </a:pPr>
              <a:t>4/26/2016</a:t>
            </a:fld>
            <a:endParaRPr lang="en-US"/>
          </a:p>
        </p:txBody>
      </p:sp>
    </p:spTree>
    <p:extLst>
      <p:ext uri="{BB962C8B-B14F-4D97-AF65-F5344CB8AC3E}">
        <p14:creationId xmlns:p14="http://schemas.microsoft.com/office/powerpoint/2010/main" val="688327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7B6E4766-8C37-401B-98C0-174D425FA139}" type="datetimeFigureOut">
              <a:rPr lang="en-US"/>
              <a:pPr>
                <a:defRPr/>
              </a:pPr>
              <a:t>4/26/2016</a:t>
            </a:fld>
            <a:endParaRPr lang="en-US"/>
          </a:p>
        </p:txBody>
      </p:sp>
    </p:spTree>
    <p:extLst>
      <p:ext uri="{BB962C8B-B14F-4D97-AF65-F5344CB8AC3E}">
        <p14:creationId xmlns:p14="http://schemas.microsoft.com/office/powerpoint/2010/main" val="235842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p:txBody>
      </p:sp>
      <p:sp>
        <p:nvSpPr>
          <p:cNvPr id="4" name="Date Placeholder 3"/>
          <p:cNvSpPr>
            <a:spLocks noGrp="1"/>
          </p:cNvSpPr>
          <p:nvPr>
            <p:ph type="dt" sz="half" idx="10"/>
          </p:nvPr>
        </p:nvSpPr>
        <p:spPr/>
        <p:txBody>
          <a:bodyPr/>
          <a:lstStyle>
            <a:lvl1pPr>
              <a:defRPr/>
            </a:lvl1pPr>
          </a:lstStyle>
          <a:p>
            <a:pPr>
              <a:defRPr/>
            </a:pPr>
            <a:fld id="{EA297BDF-15E1-4C9A-8BA1-403EAB7BD40A}" type="datetimeFigureOut">
              <a:rPr lang="en-US"/>
              <a:pPr>
                <a:defRPr/>
              </a:pPr>
              <a:t>4/26/2016</a:t>
            </a:fld>
            <a:endParaRPr lang="en-US" dirty="0"/>
          </a:p>
        </p:txBody>
      </p:sp>
    </p:spTree>
    <p:extLst>
      <p:ext uri="{BB962C8B-B14F-4D97-AF65-F5344CB8AC3E}">
        <p14:creationId xmlns:p14="http://schemas.microsoft.com/office/powerpoint/2010/main" val="381625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563" y="269874"/>
            <a:ext cx="6143625" cy="738188"/>
          </a:xfrm>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B628D0-8CAF-47DA-892B-56A0581C90F0}" type="datetimeFigureOut">
              <a:rPr lang="en-US"/>
              <a:pPr>
                <a:defRPr/>
              </a:pPr>
              <a:t>4/26/2016</a:t>
            </a:fld>
            <a:endParaRPr lang="en-US" dirty="0"/>
          </a:p>
        </p:txBody>
      </p:sp>
    </p:spTree>
    <p:extLst>
      <p:ext uri="{BB962C8B-B14F-4D97-AF65-F5344CB8AC3E}">
        <p14:creationId xmlns:p14="http://schemas.microsoft.com/office/powerpoint/2010/main" val="413843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90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2" name="Title 1"/>
          <p:cNvSpPr>
            <a:spLocks noGrp="1"/>
          </p:cNvSpPr>
          <p:nvPr>
            <p:ph type="title"/>
          </p:nvPr>
        </p:nvSpPr>
        <p:spPr>
          <a:xfrm>
            <a:off x="6826250" y="1373188"/>
            <a:ext cx="1960563" cy="2095500"/>
          </a:xfrm>
        </p:spPr>
        <p:txBody>
          <a:bodyPr anchor="t">
            <a:normAutofit/>
          </a:bodyPr>
          <a:lstStyle>
            <a:lvl1pPr algn="l">
              <a:defRPr sz="2400" b="0"/>
            </a:lvl1pPr>
          </a:lstStyle>
          <a:p>
            <a:r>
              <a:rPr lang="en-CA" dirty="0" smtClean="0"/>
              <a:t>Click to edit Master title style</a:t>
            </a:r>
            <a:endParaRPr lang="en-US" dirty="0"/>
          </a:p>
        </p:txBody>
      </p:sp>
      <p:sp>
        <p:nvSpPr>
          <p:cNvPr id="3" name="Picture Placeholder 2"/>
          <p:cNvSpPr>
            <a:spLocks noGrp="1"/>
          </p:cNvSpPr>
          <p:nvPr>
            <p:ph type="pic" idx="1"/>
          </p:nvPr>
        </p:nvSpPr>
        <p:spPr>
          <a:xfrm>
            <a:off x="333375" y="1373187"/>
            <a:ext cx="6075875" cy="39131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11123" y="5619750"/>
            <a:ext cx="6234127" cy="531813"/>
          </a:xfrm>
        </p:spPr>
        <p:txBody>
          <a:bodyP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E84A6E4C-C4E3-47DF-85D7-252F8BBF7C04}" type="datetimeFigureOut">
              <a:rPr lang="en-US"/>
              <a:pPr>
                <a:defRPr/>
              </a:pPr>
              <a:t>4/26/2016</a:t>
            </a:fld>
            <a:endParaRPr lang="en-US"/>
          </a:p>
        </p:txBody>
      </p:sp>
    </p:spTree>
    <p:extLst>
      <p:ext uri="{BB962C8B-B14F-4D97-AF65-F5344CB8AC3E}">
        <p14:creationId xmlns:p14="http://schemas.microsoft.com/office/powerpoint/2010/main" val="392834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3" name="Picture Placeholder 2"/>
          <p:cNvSpPr>
            <a:spLocks noGrp="1"/>
          </p:cNvSpPr>
          <p:nvPr>
            <p:ph type="pic" idx="1"/>
          </p:nvPr>
        </p:nvSpPr>
        <p:spPr>
          <a:xfrm>
            <a:off x="333376"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15908"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7" name="Picture Placeholder 2"/>
          <p:cNvSpPr>
            <a:spLocks noGrp="1"/>
          </p:cNvSpPr>
          <p:nvPr>
            <p:ph type="pic" idx="11"/>
          </p:nvPr>
        </p:nvSpPr>
        <p:spPr>
          <a:xfrm>
            <a:off x="4770438"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3"/>
          <p:cNvSpPr>
            <a:spLocks noGrp="1"/>
          </p:cNvSpPr>
          <p:nvPr>
            <p:ph type="body" sz="half" idx="12"/>
          </p:nvPr>
        </p:nvSpPr>
        <p:spPr>
          <a:xfrm>
            <a:off x="4752970"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8" name="Date Placeholder 4"/>
          <p:cNvSpPr>
            <a:spLocks noGrp="1"/>
          </p:cNvSpPr>
          <p:nvPr>
            <p:ph type="dt" sz="half" idx="13"/>
          </p:nvPr>
        </p:nvSpPr>
        <p:spPr/>
        <p:txBody>
          <a:bodyPr/>
          <a:lstStyle>
            <a:lvl1pPr>
              <a:defRPr/>
            </a:lvl1pPr>
          </a:lstStyle>
          <a:p>
            <a:pPr>
              <a:defRPr/>
            </a:pPr>
            <a:fld id="{A228C754-122A-4C80-9857-D6062D48FB70}" type="datetimeFigureOut">
              <a:rPr lang="en-US"/>
              <a:pPr>
                <a:defRPr/>
              </a:pPr>
              <a:t>4/26/2016</a:t>
            </a:fld>
            <a:endParaRPr lang="en-US"/>
          </a:p>
        </p:txBody>
      </p:sp>
    </p:spTree>
    <p:extLst>
      <p:ext uri="{BB962C8B-B14F-4D97-AF65-F5344CB8AC3E}">
        <p14:creationId xmlns:p14="http://schemas.microsoft.com/office/powerpoint/2010/main" val="221792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9563" y="285750"/>
            <a:ext cx="6143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endParaRPr lang="en-US" altLang="en-US" smtClean="0"/>
          </a:p>
        </p:txBody>
      </p:sp>
      <p:sp>
        <p:nvSpPr>
          <p:cNvPr id="1027" name="Text Placeholder 2"/>
          <p:cNvSpPr>
            <a:spLocks noGrp="1"/>
          </p:cNvSpPr>
          <p:nvPr>
            <p:ph type="body" idx="1"/>
          </p:nvPr>
        </p:nvSpPr>
        <p:spPr bwMode="auto">
          <a:xfrm>
            <a:off x="309563" y="1349375"/>
            <a:ext cx="62436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p:txBody>
      </p:sp>
      <p:sp>
        <p:nvSpPr>
          <p:cNvPr id="4" name="Date Placeholder 3"/>
          <p:cNvSpPr>
            <a:spLocks noGrp="1"/>
          </p:cNvSpPr>
          <p:nvPr>
            <p:ph type="dt" sz="half" idx="2"/>
          </p:nvPr>
        </p:nvSpPr>
        <p:spPr>
          <a:xfrm>
            <a:off x="211138" y="62928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yriad Pro"/>
                <a:cs typeface="Myriad Pro"/>
              </a:defRPr>
            </a:lvl1pPr>
          </a:lstStyle>
          <a:p>
            <a:pPr>
              <a:defRPr/>
            </a:pPr>
            <a:fld id="{5B39F9CE-5A06-4083-95AC-7E73D495F388}" type="datetimeFigureOut">
              <a:rPr lang="en-US"/>
              <a:pPr>
                <a:defRPr/>
              </a:pPr>
              <a:t>4/26/2016</a:t>
            </a:fld>
            <a:endParaRPr lang="en-US" dirty="0"/>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13" r:id="rId5"/>
    <p:sldLayoutId id="2147484014" r:id="rId6"/>
    <p:sldLayoutId id="2147484023" r:id="rId7"/>
    <p:sldLayoutId id="2147484024" r:id="rId8"/>
    <p:sldLayoutId id="2147484025" r:id="rId9"/>
    <p:sldLayoutId id="2147484015" r:id="rId10"/>
    <p:sldLayoutId id="2147484016" r:id="rId11"/>
    <p:sldLayoutId id="2147484017" r:id="rId12"/>
    <p:sldLayoutId id="2147484018" r:id="rId13"/>
    <p:sldLayoutId id="2147484026" r:id="rId14"/>
    <p:sldLayoutId id="2147484027" r:id="rId15"/>
  </p:sldLayoutIdLst>
  <p:txStyles>
    <p:titleStyle>
      <a:lvl1pPr algn="l" defTabSz="457200" rtl="0" eaLnBrk="0" fontAlgn="base" hangingPunct="0">
        <a:spcBef>
          <a:spcPct val="0"/>
        </a:spcBef>
        <a:spcAft>
          <a:spcPct val="0"/>
        </a:spcAft>
        <a:defRPr sz="3700" kern="1200">
          <a:solidFill>
            <a:schemeClr val="bg1"/>
          </a:solidFill>
          <a:latin typeface="Myriad Pro"/>
          <a:ea typeface="Myriad Pro"/>
          <a:cs typeface="Myriad Pro"/>
        </a:defRPr>
      </a:lvl1pPr>
      <a:lvl2pPr algn="l" defTabSz="457200" rtl="0" eaLnBrk="0" fontAlgn="base" hangingPunct="0">
        <a:spcBef>
          <a:spcPct val="0"/>
        </a:spcBef>
        <a:spcAft>
          <a:spcPct val="0"/>
        </a:spcAft>
        <a:defRPr sz="3700">
          <a:solidFill>
            <a:schemeClr val="bg1"/>
          </a:solidFill>
          <a:latin typeface="Myriad Pro"/>
          <a:ea typeface="Myriad Pro"/>
          <a:cs typeface="Myriad Pro"/>
        </a:defRPr>
      </a:lvl2pPr>
      <a:lvl3pPr algn="l" defTabSz="457200" rtl="0" eaLnBrk="0" fontAlgn="base" hangingPunct="0">
        <a:spcBef>
          <a:spcPct val="0"/>
        </a:spcBef>
        <a:spcAft>
          <a:spcPct val="0"/>
        </a:spcAft>
        <a:defRPr sz="3700">
          <a:solidFill>
            <a:schemeClr val="bg1"/>
          </a:solidFill>
          <a:latin typeface="Myriad Pro"/>
          <a:ea typeface="Myriad Pro"/>
          <a:cs typeface="Myriad Pro"/>
        </a:defRPr>
      </a:lvl3pPr>
      <a:lvl4pPr algn="l" defTabSz="457200" rtl="0" eaLnBrk="0" fontAlgn="base" hangingPunct="0">
        <a:spcBef>
          <a:spcPct val="0"/>
        </a:spcBef>
        <a:spcAft>
          <a:spcPct val="0"/>
        </a:spcAft>
        <a:defRPr sz="3700">
          <a:solidFill>
            <a:schemeClr val="bg1"/>
          </a:solidFill>
          <a:latin typeface="Myriad Pro"/>
          <a:ea typeface="Myriad Pro"/>
          <a:cs typeface="Myriad Pro"/>
        </a:defRPr>
      </a:lvl4pPr>
      <a:lvl5pPr algn="l" defTabSz="457200" rtl="0" eaLnBrk="0" fontAlgn="base" hangingPunct="0">
        <a:spcBef>
          <a:spcPct val="0"/>
        </a:spcBef>
        <a:spcAft>
          <a:spcPct val="0"/>
        </a:spcAft>
        <a:defRPr sz="3700">
          <a:solidFill>
            <a:schemeClr val="bg1"/>
          </a:solidFill>
          <a:latin typeface="Myriad Pro"/>
          <a:ea typeface="Myriad Pro"/>
          <a:cs typeface="Myriad Pro"/>
        </a:defRPr>
      </a:lvl5pPr>
      <a:lvl6pPr marL="457200" algn="l" defTabSz="457200" rtl="0" fontAlgn="base">
        <a:spcBef>
          <a:spcPct val="0"/>
        </a:spcBef>
        <a:spcAft>
          <a:spcPct val="0"/>
        </a:spcAft>
        <a:defRPr sz="3700">
          <a:solidFill>
            <a:schemeClr val="bg1"/>
          </a:solidFill>
          <a:latin typeface="Myriad Pro"/>
          <a:ea typeface="Myriad Pro"/>
          <a:cs typeface="Myriad Pro"/>
        </a:defRPr>
      </a:lvl6pPr>
      <a:lvl7pPr marL="914400" algn="l" defTabSz="457200" rtl="0" fontAlgn="base">
        <a:spcBef>
          <a:spcPct val="0"/>
        </a:spcBef>
        <a:spcAft>
          <a:spcPct val="0"/>
        </a:spcAft>
        <a:defRPr sz="3700">
          <a:solidFill>
            <a:schemeClr val="bg1"/>
          </a:solidFill>
          <a:latin typeface="Myriad Pro"/>
          <a:ea typeface="Myriad Pro"/>
          <a:cs typeface="Myriad Pro"/>
        </a:defRPr>
      </a:lvl7pPr>
      <a:lvl8pPr marL="1371600" algn="l" defTabSz="457200" rtl="0" fontAlgn="base">
        <a:spcBef>
          <a:spcPct val="0"/>
        </a:spcBef>
        <a:spcAft>
          <a:spcPct val="0"/>
        </a:spcAft>
        <a:defRPr sz="3700">
          <a:solidFill>
            <a:schemeClr val="bg1"/>
          </a:solidFill>
          <a:latin typeface="Myriad Pro"/>
          <a:ea typeface="Myriad Pro"/>
          <a:cs typeface="Myriad Pro"/>
        </a:defRPr>
      </a:lvl8pPr>
      <a:lvl9pPr marL="1828800" algn="l" defTabSz="457200" rtl="0" fontAlgn="base">
        <a:spcBef>
          <a:spcPct val="0"/>
        </a:spcBef>
        <a:spcAft>
          <a:spcPct val="0"/>
        </a:spcAft>
        <a:defRPr sz="3700">
          <a:solidFill>
            <a:schemeClr val="bg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yriad Pro"/>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yriad Pro"/>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yriad Pro"/>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hyperlink" Target="http://www.kghwellness.ca/"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www.oha.com/SERVICES/HEALTHSAFETY/Pages/CommunicableDiseasesSurveillanceProtocols.aspx"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28600" y="250825"/>
            <a:ext cx="6237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b="1">
                <a:solidFill>
                  <a:schemeClr val="bg1"/>
                </a:solidFill>
                <a:ea typeface="Myriad Pro" pitchFamily="34" charset="0"/>
                <a:cs typeface="Myriad Pro" pitchFamily="34" charset="0"/>
              </a:rPr>
              <a:t>Health &amp; Safety Training </a:t>
            </a:r>
          </a:p>
          <a:p>
            <a:pPr algn="ctr" eaLnBrk="1" hangingPunct="1"/>
            <a:r>
              <a:rPr lang="en-US" altLang="en-US" b="1">
                <a:solidFill>
                  <a:schemeClr val="bg1"/>
                </a:solidFill>
                <a:ea typeface="Myriad Pro" pitchFamily="34" charset="0"/>
                <a:cs typeface="Myriad Pro" pitchFamily="34" charset="0"/>
              </a:rPr>
              <a:t>for Non-Clinical Students </a:t>
            </a:r>
            <a:endParaRPr lang="en-CA" altLang="en-US" b="1">
              <a:solidFill>
                <a:schemeClr val="bg1"/>
              </a:solidFill>
              <a:ea typeface="Myriad Pro" pitchFamily="34" charset="0"/>
              <a:cs typeface="Myriad Pro" pitchFamily="34" charset="0"/>
            </a:endParaRPr>
          </a:p>
        </p:txBody>
      </p:sp>
      <p:sp>
        <p:nvSpPr>
          <p:cNvPr id="11267" name="AutoShape 7" descr="Image result for reception worker"/>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1126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08100"/>
            <a:ext cx="701675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Scent Free Policy </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7462837" cy="4881563"/>
          </a:xfrm>
        </p:spPr>
        <p:txBody>
          <a:bodyPr/>
          <a:lstStyle/>
          <a:p>
            <a:pPr marL="0" indent="0">
              <a:buFont typeface="Arial" pitchFamily="34" charset="0"/>
              <a:buNone/>
              <a:defRPr/>
            </a:pPr>
            <a:r>
              <a:rPr lang="en-US" sz="1800" dirty="0" smtClean="0"/>
              <a:t>In an effort to provide a healthy and safe environment for our patients, staff, learners, volunteers, and visitors, KGH has instituted a scent free policy. </a:t>
            </a:r>
          </a:p>
          <a:p>
            <a:pPr marL="0" indent="0">
              <a:buFont typeface="Arial" pitchFamily="34" charset="0"/>
              <a:buNone/>
              <a:defRPr/>
            </a:pPr>
            <a:endParaRPr lang="en-US" sz="1800" dirty="0" smtClean="0"/>
          </a:p>
          <a:p>
            <a:pPr marL="0" indent="0">
              <a:buFont typeface="Arial" pitchFamily="34" charset="0"/>
              <a:buNone/>
              <a:defRPr/>
            </a:pPr>
            <a:r>
              <a:rPr lang="en-US" sz="1800" dirty="0" smtClean="0"/>
              <a:t>If you are coming to KGH to work, learn, or volunteer, please be sure you are in compliance with the hospital's scent free policy which includes:   </a:t>
            </a:r>
            <a:endParaRPr lang="en-CA" sz="1800" dirty="0"/>
          </a:p>
          <a:p>
            <a:pPr>
              <a:defRPr/>
            </a:pPr>
            <a:r>
              <a:rPr lang="en-CA" sz="1800" dirty="0" smtClean="0"/>
              <a:t>Refraining from wearing </a:t>
            </a:r>
            <a:r>
              <a:rPr lang="en-CA" sz="1800" dirty="0" smtClean="0">
                <a:solidFill>
                  <a:schemeClr val="tx2"/>
                </a:solidFill>
              </a:rPr>
              <a:t>cologne, perfume, scented personal care products such as body lotions, sprays, and powders, scented deodorant and hair care products, and aftershave lotions</a:t>
            </a:r>
            <a:r>
              <a:rPr lang="en-CA" sz="1800" dirty="0" smtClean="0"/>
              <a:t>. </a:t>
            </a:r>
          </a:p>
          <a:p>
            <a:pPr>
              <a:defRPr/>
            </a:pPr>
            <a:r>
              <a:rPr lang="en-CA" sz="1800" dirty="0" smtClean="0"/>
              <a:t>Avoiding bringing in </a:t>
            </a:r>
            <a:r>
              <a:rPr lang="en-CA" sz="1800" dirty="0" smtClean="0">
                <a:solidFill>
                  <a:schemeClr val="tx2"/>
                </a:solidFill>
              </a:rPr>
              <a:t>scented flowers </a:t>
            </a:r>
            <a:r>
              <a:rPr lang="en-CA" sz="1800" dirty="0" smtClean="0"/>
              <a:t>including but not limited to: Freesias, Lilacs, Lavenders, Lilies (including day/tiger/Easter, lily of the valley and star gazers), Hyacinth and Peonies.  </a:t>
            </a:r>
          </a:p>
          <a:p>
            <a:pPr>
              <a:defRPr/>
            </a:pPr>
            <a:r>
              <a:rPr lang="en-CA" sz="1800" dirty="0" smtClean="0"/>
              <a:t>Refraining from bringing </a:t>
            </a:r>
            <a:r>
              <a:rPr lang="en-CA" sz="1800" dirty="0" smtClean="0">
                <a:solidFill>
                  <a:schemeClr val="tx2"/>
                </a:solidFill>
              </a:rPr>
              <a:t>scented air fresheners or personal hand lotions</a:t>
            </a:r>
            <a:r>
              <a:rPr lang="en-CA" sz="1800" dirty="0" smtClean="0"/>
              <a:t> from home. Fragrance </a:t>
            </a:r>
            <a:r>
              <a:rPr lang="en-CA" sz="1800" dirty="0" smtClean="0"/>
              <a:t>– free </a:t>
            </a:r>
            <a:r>
              <a:rPr lang="en-CA" sz="1800" dirty="0" smtClean="0"/>
              <a:t>hand lotions are available at the hospital.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p>
        </p:txBody>
      </p:sp>
      <p:sp>
        <p:nvSpPr>
          <p:cNvPr id="109571" name="Rectangle 3"/>
          <p:cNvSpPr>
            <a:spLocks noGrp="1"/>
          </p:cNvSpPr>
          <p:nvPr>
            <p:ph type="body" sz="half" idx="2"/>
          </p:nvPr>
        </p:nvSpPr>
        <p:spPr>
          <a:xfrm>
            <a:off x="214313" y="1230313"/>
            <a:ext cx="8618537" cy="4927600"/>
          </a:xfrm>
        </p:spPr>
        <p:txBody>
          <a:bodyPr/>
          <a:lstStyle/>
          <a:p>
            <a:pPr marL="0" indent="0">
              <a:spcBef>
                <a:spcPct val="0"/>
              </a:spcBef>
              <a:buFontTx/>
              <a:buNone/>
              <a:defRPr/>
            </a:pPr>
            <a:r>
              <a:rPr lang="en-US" sz="2000" dirty="0" smtClean="0"/>
              <a:t>Where infectious materials (e.g. blood/body fluids), hazardous chemicals, or hazardous drugs are used, handled, or stored </a:t>
            </a:r>
            <a:br>
              <a:rPr lang="en-US" sz="2000" dirty="0" smtClean="0"/>
            </a:br>
            <a:r>
              <a:rPr lang="en-US" sz="2000" b="1" dirty="0" smtClean="0"/>
              <a:t>NO FOOD OR DRINK </a:t>
            </a:r>
            <a:r>
              <a:rPr lang="en-US" sz="2000" dirty="0" smtClean="0"/>
              <a:t>can be stored or consumed by staff.   </a:t>
            </a:r>
          </a:p>
          <a:p>
            <a:pPr marL="0" indent="0">
              <a:spcBef>
                <a:spcPct val="0"/>
              </a:spcBef>
              <a:buFontTx/>
              <a:buNone/>
              <a:defRPr/>
            </a:pPr>
            <a:endParaRPr lang="en-US" sz="2000" dirty="0"/>
          </a:p>
          <a:p>
            <a:pPr marL="0" indent="0">
              <a:spcBef>
                <a:spcPct val="0"/>
              </a:spcBef>
              <a:buFontTx/>
              <a:buNone/>
              <a:defRPr/>
            </a:pPr>
            <a:r>
              <a:rPr lang="en-CA" sz="2000" u="sng" dirty="0" smtClean="0"/>
              <a:t>Areas where Food &amp; Drink are not permitted include:</a:t>
            </a:r>
            <a:r>
              <a:rPr lang="en-CA" sz="2000" dirty="0" smtClean="0"/>
              <a:t> </a:t>
            </a:r>
          </a:p>
          <a:p>
            <a:pPr>
              <a:spcBef>
                <a:spcPct val="0"/>
              </a:spcBef>
              <a:defRPr/>
            </a:pPr>
            <a:r>
              <a:rPr lang="en-CA" sz="2000" dirty="0" smtClean="0"/>
              <a:t>Areas </a:t>
            </a:r>
            <a:r>
              <a:rPr lang="en-CA" sz="2000" dirty="0"/>
              <a:t>where </a:t>
            </a:r>
            <a:r>
              <a:rPr lang="en-CA" sz="2000" b="1" dirty="0"/>
              <a:t>specimens </a:t>
            </a:r>
            <a:r>
              <a:rPr lang="en-CA" sz="2000" dirty="0"/>
              <a:t>are </a:t>
            </a:r>
            <a:r>
              <a:rPr lang="en-CA" sz="2000" dirty="0" smtClean="0"/>
              <a:t>stored</a:t>
            </a:r>
          </a:p>
          <a:p>
            <a:pPr>
              <a:spcBef>
                <a:spcPct val="0"/>
              </a:spcBef>
              <a:defRPr/>
            </a:pPr>
            <a:r>
              <a:rPr lang="en-CA" sz="2000" b="1" dirty="0" smtClean="0"/>
              <a:t>Direct </a:t>
            </a:r>
            <a:r>
              <a:rPr lang="en-CA" sz="2000" b="1" dirty="0"/>
              <a:t>patient care areas </a:t>
            </a:r>
            <a:r>
              <a:rPr lang="en-CA" sz="2000" dirty="0" smtClean="0"/>
              <a:t>including patient rooms, patient exam rooms, procedure and treatment rooms, and patient care </a:t>
            </a:r>
            <a:r>
              <a:rPr lang="en-CA" sz="2000" dirty="0"/>
              <a:t>corridors    </a:t>
            </a:r>
          </a:p>
          <a:p>
            <a:pPr>
              <a:spcBef>
                <a:spcPct val="0"/>
              </a:spcBef>
              <a:defRPr/>
            </a:pPr>
            <a:r>
              <a:rPr lang="en-CA" sz="2000" dirty="0" smtClean="0"/>
              <a:t>Areas where </a:t>
            </a:r>
            <a:r>
              <a:rPr lang="en-CA" sz="2000" b="1" dirty="0"/>
              <a:t>chemicals </a:t>
            </a:r>
            <a:r>
              <a:rPr lang="en-CA" sz="2000" b="1" dirty="0" smtClean="0"/>
              <a:t>and/or </a:t>
            </a:r>
            <a:r>
              <a:rPr lang="en-CA" sz="2000" b="1" dirty="0"/>
              <a:t>medications </a:t>
            </a:r>
            <a:r>
              <a:rPr lang="en-CA" sz="2000" dirty="0"/>
              <a:t>are </a:t>
            </a:r>
            <a:r>
              <a:rPr lang="en-CA" sz="2000" dirty="0" smtClean="0"/>
              <a:t>stored including Laboratories, Pharmacy, Central Processing, Housekeeping </a:t>
            </a:r>
            <a:r>
              <a:rPr lang="en-CA" sz="2000" dirty="0"/>
              <a:t>Areas (closets</a:t>
            </a:r>
            <a:r>
              <a:rPr lang="en-CA" sz="2000" dirty="0" smtClean="0"/>
              <a:t>), Maintenance areas</a:t>
            </a:r>
          </a:p>
          <a:p>
            <a:pPr>
              <a:spcBef>
                <a:spcPct val="0"/>
              </a:spcBef>
              <a:defRPr/>
            </a:pPr>
            <a:r>
              <a:rPr lang="en-CA" sz="2000" dirty="0" smtClean="0"/>
              <a:t>On </a:t>
            </a:r>
            <a:r>
              <a:rPr lang="en-CA" sz="2000" dirty="0"/>
              <a:t>or in </a:t>
            </a:r>
            <a:r>
              <a:rPr lang="en-CA" sz="2000" b="1" dirty="0"/>
              <a:t>mobile </a:t>
            </a:r>
            <a:r>
              <a:rPr lang="en-CA" sz="2000" b="1" dirty="0" smtClean="0"/>
              <a:t>equipment </a:t>
            </a:r>
            <a:r>
              <a:rPr lang="en-CA" sz="2000" dirty="0" smtClean="0"/>
              <a:t>(e.g. medication, isolation and supply,   </a:t>
            </a:r>
          </a:p>
          <a:p>
            <a:pPr marL="0" indent="0">
              <a:spcBef>
                <a:spcPct val="0"/>
              </a:spcBef>
              <a:buFontTx/>
              <a:buNone/>
              <a:defRPr/>
            </a:pPr>
            <a:r>
              <a:rPr lang="en-CA" sz="2000" dirty="0"/>
              <a:t> </a:t>
            </a:r>
            <a:r>
              <a:rPr lang="en-CA" sz="2000" dirty="0" smtClean="0"/>
              <a:t>    housekeeping, and maintenance carts)</a:t>
            </a:r>
          </a:p>
          <a:p>
            <a:pPr>
              <a:spcBef>
                <a:spcPct val="0"/>
              </a:spcBef>
              <a:defRPr/>
            </a:pPr>
            <a:r>
              <a:rPr lang="en-CA" sz="2000" dirty="0" smtClean="0"/>
              <a:t>Areas </a:t>
            </a:r>
            <a:r>
              <a:rPr lang="en-CA" sz="2000" dirty="0"/>
              <a:t>containing </a:t>
            </a:r>
            <a:r>
              <a:rPr lang="en-CA" sz="2000" b="1" dirty="0"/>
              <a:t>contaminated </a:t>
            </a:r>
            <a:r>
              <a:rPr lang="en-CA" sz="2000" b="1" dirty="0" smtClean="0"/>
              <a:t>equipment/materials</a:t>
            </a:r>
            <a:r>
              <a:rPr lang="en-CA" sz="2000" dirty="0" smtClean="0"/>
              <a:t> (dirty utility room)</a:t>
            </a:r>
          </a:p>
          <a:p>
            <a:pPr>
              <a:spcBef>
                <a:spcPct val="0"/>
              </a:spcBef>
              <a:defRPr/>
            </a:pPr>
            <a:r>
              <a:rPr lang="en-CA" sz="2000" dirty="0" smtClean="0"/>
              <a:t>Patient </a:t>
            </a:r>
            <a:r>
              <a:rPr lang="en-CA" sz="2000" dirty="0"/>
              <a:t>supply storage areas (clean utility </a:t>
            </a:r>
            <a:r>
              <a:rPr lang="en-CA" sz="2000" dirty="0" smtClean="0"/>
              <a:t>room).</a:t>
            </a:r>
            <a:endParaRPr lang="en-US" sz="2000" dirty="0" smtClean="0"/>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09" name="Picture 19" descr="C:\Users\noonanj\AppData\Local\Microsoft\Windows\Temporary Internet Files\Content.IE5\NE2BNTEM\ONECO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1690688"/>
            <a:ext cx="1524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descr="C:\Users\noonanj\AppData\Local\Microsoft\Windows\Temporary Internet Files\Content.IE5\WYZRUO4A\large-Alphabet-Letter-X-66.6-387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400" y="1958975"/>
            <a:ext cx="30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38326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p>
        </p:txBody>
      </p:sp>
      <p:sp>
        <p:nvSpPr>
          <p:cNvPr id="22531" name="Rectangle 3"/>
          <p:cNvSpPr>
            <a:spLocks noGrp="1"/>
          </p:cNvSpPr>
          <p:nvPr>
            <p:ph type="body" sz="half" idx="2"/>
          </p:nvPr>
        </p:nvSpPr>
        <p:spPr>
          <a:xfrm>
            <a:off x="214313" y="1230313"/>
            <a:ext cx="8723312" cy="4927600"/>
          </a:xfrm>
        </p:spPr>
        <p:txBody>
          <a:bodyPr/>
          <a:lstStyle/>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Each unit/department has identified areas of potential contamination where food and drink is prohibited and designated areas where food and drink can be safely stored and consumed by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Watch for signage in your work area that tells you what area(s) have been designated as “safe” for food and drink for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If no signage exists, ask the individual in charge. </a:t>
            </a:r>
            <a:endParaRPr lang="en-US" altLang="en-US" sz="2000" smtClean="0">
              <a:latin typeface="Myriad Pro" pitchFamily="34" charset="0"/>
              <a:ea typeface="Myriad Pro" pitchFamily="34" charset="0"/>
              <a:cs typeface="Myriad Pro" pitchFamily="34" charset="0"/>
            </a:endParaRPr>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3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3827463"/>
            <a:ext cx="383063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3827463"/>
            <a:ext cx="383063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28206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9486" y="206829"/>
            <a:ext cx="6357258" cy="925285"/>
          </a:xfrm>
        </p:spPr>
        <p:txBody>
          <a:bodyPr/>
          <a:lstStyle/>
          <a:p>
            <a:r>
              <a:rPr lang="en-US" altLang="en-US" sz="3200" dirty="0" smtClean="0">
                <a:latin typeface="Myriad Pro" pitchFamily="34" charset="0"/>
                <a:ea typeface="Myriad Pro" pitchFamily="34" charset="0"/>
                <a:cs typeface="Myriad Pro" pitchFamily="34" charset="0"/>
              </a:rPr>
              <a:t>Hazardous Materials (WHMIS)</a:t>
            </a:r>
          </a:p>
        </p:txBody>
      </p:sp>
      <p:sp>
        <p:nvSpPr>
          <p:cNvPr id="23555" name="Rectangle 3"/>
          <p:cNvSpPr>
            <a:spLocks noGrp="1" noChangeArrowheads="1"/>
          </p:cNvSpPr>
          <p:nvPr>
            <p:ph type="body" sz="half" idx="1"/>
          </p:nvPr>
        </p:nvSpPr>
        <p:spPr>
          <a:xfrm>
            <a:off x="341313" y="1819275"/>
            <a:ext cx="8305800" cy="3835400"/>
          </a:xfrm>
        </p:spPr>
        <p:txBody>
          <a:bodyPr/>
          <a:lstStyle/>
          <a:p>
            <a:pPr>
              <a:lnSpc>
                <a:spcPct val="80000"/>
              </a:lnSpc>
            </a:pPr>
            <a:r>
              <a:rPr lang="en-US" altLang="en-US" sz="2000" dirty="0" smtClean="0">
                <a:latin typeface="Myriad Pro" pitchFamily="34" charset="0"/>
                <a:ea typeface="Myriad Pro" pitchFamily="34" charset="0"/>
                <a:cs typeface="Myriad Pro" pitchFamily="34" charset="0"/>
              </a:rPr>
              <a:t>All chemicals/hazardous materials used at KGH must be accompanied by a Safety Data Sheet (formerly called a Material Safety Data Sheet- MSDS).</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Safety data sheets provide important safety information including the hazards of the chemical, safety precautions to follow, and measures to take in the event of accidental contact with the chemical.</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At KGH, we have an online database where we maintain our safety data sheets. </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The database is accessible to everyone at KGH from the KGH intranet homepage as a quick link allowing easy access to the data sheet. </a:t>
            </a:r>
          </a:p>
        </p:txBody>
      </p:sp>
    </p:spTree>
    <p:extLst>
      <p:ext uri="{BB962C8B-B14F-4D97-AF65-F5344CB8AC3E}">
        <p14:creationId xmlns:p14="http://schemas.microsoft.com/office/powerpoint/2010/main" val="3960683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220437" y="285750"/>
            <a:ext cx="6321878" cy="738188"/>
          </a:xfrm>
        </p:spPr>
        <p:txBody>
          <a:bodyPr/>
          <a:lstStyle/>
          <a:p>
            <a:r>
              <a:rPr lang="en-US" sz="3200" dirty="0" smtClean="0"/>
              <a:t>MSDS Database Link</a:t>
            </a:r>
          </a:p>
        </p:txBody>
      </p:sp>
      <p:sp>
        <p:nvSpPr>
          <p:cNvPr id="136197" name="Rectangle 5"/>
          <p:cNvSpPr>
            <a:spLocks noGrp="1" noChangeArrowheads="1"/>
          </p:cNvSpPr>
          <p:nvPr>
            <p:ph type="body" idx="4294967295"/>
          </p:nvPr>
        </p:nvSpPr>
        <p:spPr>
          <a:xfrm>
            <a:off x="309563" y="1333500"/>
            <a:ext cx="4033837" cy="44767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0" indent="0" algn="just">
              <a:lnSpc>
                <a:spcPct val="80000"/>
              </a:lnSpc>
              <a:buFont typeface="Arial" pitchFamily="34" charset="0"/>
              <a:buNone/>
            </a:pPr>
            <a:r>
              <a:rPr lang="en-US" sz="1800" dirty="0" smtClean="0">
                <a:latin typeface="+mn-lt"/>
              </a:rPr>
              <a:t>You can access </a:t>
            </a:r>
            <a:r>
              <a:rPr lang="en-US" sz="1800" b="1" dirty="0" smtClean="0">
                <a:solidFill>
                  <a:srgbClr val="0070C0"/>
                </a:solidFill>
                <a:latin typeface="+mn-lt"/>
              </a:rPr>
              <a:t>the database </a:t>
            </a:r>
            <a:r>
              <a:rPr lang="en-US" sz="1800" dirty="0" smtClean="0">
                <a:latin typeface="+mn-lt"/>
              </a:rPr>
              <a:t>directly from the KGH Homepage under the “Quick Links” on the left of the screen by clicking on Material Safety Data Sheets</a:t>
            </a:r>
          </a:p>
          <a:p>
            <a:pPr algn="just">
              <a:lnSpc>
                <a:spcPct val="80000"/>
              </a:lnSpc>
              <a:buFont typeface="Arial" pitchFamily="34" charset="0"/>
              <a:buNone/>
            </a:pPr>
            <a:r>
              <a:rPr lang="en-US" sz="1800" dirty="0" smtClean="0">
                <a:solidFill>
                  <a:srgbClr val="FFFF00"/>
                </a:solidFill>
                <a:latin typeface="+mn-lt"/>
              </a:rPr>
              <a:t> </a:t>
            </a: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990600" lvl="1" indent="-533400" algn="just">
              <a:buFont typeface="Arial" pitchFamily="34" charset="0"/>
              <a:buAutoNum type="arabicPeriod"/>
            </a:pPr>
            <a:endParaRPr lang="en-US" sz="1800" dirty="0" smtClean="0">
              <a:latin typeface="+mn-lt"/>
            </a:endParaRPr>
          </a:p>
          <a:p>
            <a:pPr marL="990600" lvl="1" indent="-533400" algn="just">
              <a:buFont typeface="Arial" pitchFamily="34" charset="0"/>
              <a:buNone/>
            </a:pPr>
            <a:endParaRPr lang="en-US" sz="1800" dirty="0" smtClean="0">
              <a:latin typeface="+mn-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31" r="53846" b="7139"/>
          <a:stretch/>
        </p:blipFill>
        <p:spPr bwMode="auto">
          <a:xfrm>
            <a:off x="4502613" y="1242646"/>
            <a:ext cx="4401053" cy="494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611880" y="4194810"/>
            <a:ext cx="1165860" cy="178689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379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Chemical Exposure</a:t>
            </a:r>
            <a:endParaRPr lang="en-CA" altLang="en-US" sz="3200" smtClean="0">
              <a:latin typeface="Myriad Pro" pitchFamily="34" charset="0"/>
              <a:ea typeface="Myriad Pro" pitchFamily="34" charset="0"/>
              <a:cs typeface="Myriad Pro" pitchFamily="34" charset="0"/>
            </a:endParaRPr>
          </a:p>
        </p:txBody>
      </p:sp>
      <p:sp>
        <p:nvSpPr>
          <p:cNvPr id="26627" name="Content Placeholder 2"/>
          <p:cNvSpPr>
            <a:spLocks noGrp="1"/>
          </p:cNvSpPr>
          <p:nvPr>
            <p:ph idx="1"/>
          </p:nvPr>
        </p:nvSpPr>
        <p:spPr>
          <a:xfrm>
            <a:off x="309563" y="1349375"/>
            <a:ext cx="8404225" cy="638175"/>
          </a:xfrm>
        </p:spPr>
        <p:txBody>
          <a:bodyPr/>
          <a:lstStyle/>
          <a:p>
            <a:pPr marL="0" indent="0">
              <a:buFont typeface="Arial" pitchFamily="34" charset="0"/>
              <a:buNone/>
            </a:pPr>
            <a:r>
              <a:rPr lang="en-US" altLang="en-US" sz="1800" smtClean="0">
                <a:latin typeface="Myriad Pro" pitchFamily="34" charset="0"/>
                <a:ea typeface="Myriad Pro" pitchFamily="34" charset="0"/>
                <a:cs typeface="Myriad Pro" pitchFamily="34" charset="0"/>
              </a:rPr>
              <a:t>In the event you are exposed to a hazardous chemical, visit the closest eyewash station and: </a:t>
            </a:r>
          </a:p>
        </p:txBody>
      </p:sp>
      <p:sp>
        <p:nvSpPr>
          <p:cNvPr id="26628" name="TextBox 3"/>
          <p:cNvSpPr txBox="1">
            <a:spLocks noChangeArrowheads="1"/>
          </p:cNvSpPr>
          <p:nvPr/>
        </p:nvSpPr>
        <p:spPr bwMode="auto">
          <a:xfrm>
            <a:off x="369888" y="2325688"/>
            <a:ext cx="58102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buFont typeface="Wingdings" pitchFamily="2" charset="2"/>
              <a:buChar char="q"/>
            </a:pPr>
            <a:r>
              <a:rPr lang="en-CA" altLang="en-US" sz="2000">
                <a:ea typeface="Myriad Pro" pitchFamily="34" charset="0"/>
                <a:cs typeface="Myriad Pro" pitchFamily="34" charset="0"/>
              </a:rPr>
              <a:t> Immediately flush the injury site with running water for 15 minutes. </a:t>
            </a:r>
          </a:p>
          <a:p>
            <a:pPr eaLnBrk="1" hangingPunct="1"/>
            <a:r>
              <a:rPr lang="en-CA" altLang="en-US" sz="2000">
                <a:ea typeface="Myriad Pro" pitchFamily="34" charset="0"/>
                <a:cs typeface="Myriad Pro" pitchFamily="34" charset="0"/>
              </a:rPr>
              <a:t> </a:t>
            </a:r>
          </a:p>
          <a:p>
            <a:pPr eaLnBrk="1" hangingPunct="1">
              <a:buFont typeface="Wingdings" pitchFamily="2" charset="2"/>
              <a:buChar char="q"/>
            </a:pPr>
            <a:r>
              <a:rPr lang="en-CA" altLang="en-US" sz="2000">
                <a:ea typeface="Myriad Pro" pitchFamily="34" charset="0"/>
                <a:cs typeface="Myriad Pro" pitchFamily="34" charset="0"/>
              </a:rPr>
              <a:t> Exposed eyes, nose, or mouth should be thoroughly flushed with running water at an emergency eyewash station for </a:t>
            </a:r>
            <a:r>
              <a:rPr lang="en-CA" altLang="en-US" sz="2000" u="sng">
                <a:ea typeface="Myriad Pro" pitchFamily="34" charset="0"/>
                <a:cs typeface="Myriad Pro" pitchFamily="34" charset="0"/>
              </a:rPr>
              <a:t>15 minutes</a:t>
            </a:r>
            <a:r>
              <a:rPr lang="en-CA" altLang="en-US" sz="2000">
                <a:ea typeface="Myriad Pro" pitchFamily="34" charset="0"/>
                <a:cs typeface="Myriad Pro" pitchFamily="34" charset="0"/>
              </a:rPr>
              <a:t>. </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 Thoroughly rinse n</a:t>
            </a:r>
            <a:r>
              <a:rPr lang="en-CA" altLang="en-US" sz="2000">
                <a:ea typeface="Myriad Pro" pitchFamily="34" charset="0"/>
                <a:cs typeface="Myriad Pro" pitchFamily="34" charset="0"/>
              </a:rPr>
              <a:t>on-intact skin</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 Visit one of the hospital’s first aid stations or the Occupational Health Department should you require first aid.</a:t>
            </a:r>
          </a:p>
        </p:txBody>
      </p:sp>
      <p:pic>
        <p:nvPicPr>
          <p:cNvPr id="26629" name="Picture 4" descr="Z:\Occupational Health\Maria Joy - Health &amp; Wellness\Wellness - IN USE\PHOTOS\Unknown H&amp;S - added by someone else\DSCN2268.JPG"/>
          <p:cNvPicPr>
            <a:picLocks noChangeAspect="1" noChangeArrowheads="1"/>
          </p:cNvPicPr>
          <p:nvPr/>
        </p:nvPicPr>
        <p:blipFill>
          <a:blip r:embed="rId3">
            <a:extLst>
              <a:ext uri="{28A0092B-C50C-407E-A947-70E740481C1C}">
                <a14:useLocalDpi xmlns:a14="http://schemas.microsoft.com/office/drawing/2010/main" val="0"/>
              </a:ext>
            </a:extLst>
          </a:blip>
          <a:srcRect l="13783" t="-90" r="12801" b="30684"/>
          <a:stretch>
            <a:fillRect/>
          </a:stretch>
        </p:blipFill>
        <p:spPr bwMode="auto">
          <a:xfrm>
            <a:off x="5767388" y="2878138"/>
            <a:ext cx="2946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Chemical Exposure</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73175"/>
            <a:ext cx="8404225" cy="4881563"/>
          </a:xfrm>
        </p:spPr>
        <p:txBody>
          <a:bodyPr/>
          <a:lstStyle/>
          <a:p>
            <a:pPr marL="0" indent="0">
              <a:buFont typeface="Arial" pitchFamily="34" charset="0"/>
              <a:buNone/>
              <a:defRPr/>
            </a:pPr>
            <a:endParaRPr lang="en-CA" sz="2000" dirty="0" smtClean="0"/>
          </a:p>
          <a:p>
            <a:pPr>
              <a:buFont typeface="Wingdings" panose="05000000000000000000" pitchFamily="2" charset="2"/>
              <a:buChar char="q"/>
              <a:defRPr/>
            </a:pPr>
            <a:r>
              <a:rPr lang="en-CA" sz="2000" dirty="0" smtClean="0"/>
              <a:t>Visit the hospital’s Occupational </a:t>
            </a:r>
            <a:r>
              <a:rPr lang="en-CA" sz="2000" dirty="0"/>
              <a:t>Health Safety &amp; Wellness </a:t>
            </a:r>
            <a:r>
              <a:rPr lang="en-CA" sz="2000" dirty="0" smtClean="0"/>
              <a:t>Department in Armstrong 1 (or </a:t>
            </a:r>
            <a:r>
              <a:rPr lang="en-US" sz="2000" dirty="0"/>
              <a:t>the KGH Emergency Department </a:t>
            </a:r>
            <a:r>
              <a:rPr lang="en-US" sz="2000" dirty="0" smtClean="0"/>
              <a:t> if after hours), if you require assistance </a:t>
            </a:r>
            <a:r>
              <a:rPr lang="en-CA" sz="2000" dirty="0" smtClean="0"/>
              <a:t>for </a:t>
            </a:r>
            <a:r>
              <a:rPr lang="en-CA" sz="2000" dirty="0"/>
              <a:t>post injury/post-exposure </a:t>
            </a:r>
            <a:r>
              <a:rPr lang="en-CA" sz="2000" dirty="0" smtClean="0"/>
              <a:t>assessment.  They </a:t>
            </a:r>
            <a:r>
              <a:rPr lang="en-CA" sz="2000" dirty="0"/>
              <a:t>will </a:t>
            </a:r>
            <a:r>
              <a:rPr lang="en-CA" sz="2000" dirty="0" smtClean="0"/>
              <a:t>provide first aid and evaluate </a:t>
            </a:r>
            <a:r>
              <a:rPr lang="en-CA" sz="2000" dirty="0"/>
              <a:t>the significance of </a:t>
            </a:r>
            <a:r>
              <a:rPr lang="en-CA" sz="2000" dirty="0" smtClean="0"/>
              <a:t>your exposure to determine if further medical treatment is needed.  </a:t>
            </a:r>
          </a:p>
          <a:p>
            <a:pPr>
              <a:buFont typeface="Wingdings" panose="05000000000000000000" pitchFamily="2" charset="2"/>
              <a:buChar char="q"/>
              <a:defRPr/>
            </a:pPr>
            <a:endParaRPr lang="en-CA" sz="2000" dirty="0" smtClean="0"/>
          </a:p>
          <a:p>
            <a:pPr>
              <a:buFont typeface="Wingdings" panose="05000000000000000000" pitchFamily="2" charset="2"/>
              <a:buChar char="q"/>
              <a:defRPr/>
            </a:pPr>
            <a:r>
              <a:rPr lang="en-US" sz="2000" dirty="0" smtClean="0"/>
              <a:t>Report the incident to the most responsible person at the hospital (e.g. supervisor of unit/dept.) and your school (e.g. clinical instructor)</a:t>
            </a:r>
          </a:p>
          <a:p>
            <a:pPr>
              <a:buFont typeface="Wingdings" panose="05000000000000000000" pitchFamily="2" charset="2"/>
              <a:buChar char="q"/>
              <a:defRPr/>
            </a:pP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28675" name="Content Placeholder 2"/>
          <p:cNvSpPr>
            <a:spLocks noGrp="1"/>
          </p:cNvSpPr>
          <p:nvPr>
            <p:ph idx="1"/>
          </p:nvPr>
        </p:nvSpPr>
        <p:spPr>
          <a:xfrm>
            <a:off x="309563" y="1349375"/>
            <a:ext cx="8196262" cy="4881563"/>
          </a:xfrm>
        </p:spPr>
        <p:txBody>
          <a:bodyPr/>
          <a:lstStyle/>
          <a:p>
            <a:r>
              <a:rPr lang="en-US" altLang="en-US" sz="2000" smtClean="0">
                <a:latin typeface="Myriad Pro" pitchFamily="34" charset="0"/>
                <a:ea typeface="Myriad Pro" pitchFamily="34" charset="0"/>
                <a:cs typeface="Myriad Pro" pitchFamily="34" charset="0"/>
              </a:rPr>
              <a:t>Slips, trips, and falls can occur for a number of reasons in our environment:</a:t>
            </a:r>
          </a:p>
          <a:p>
            <a:endParaRPr lang="en-US" altLang="en-US" sz="2000" smtClean="0">
              <a:latin typeface="Myriad Pro" pitchFamily="34" charset="0"/>
              <a:ea typeface="Myriad Pro" pitchFamily="34" charset="0"/>
              <a:cs typeface="Myriad Pro" pitchFamily="34" charset="0"/>
            </a:endParaRPr>
          </a:p>
          <a:p>
            <a:pPr lvl="1"/>
            <a:r>
              <a:rPr lang="en-US" altLang="en-US" sz="1400" smtClean="0">
                <a:latin typeface="Myriad Pro" pitchFamily="34" charset="0"/>
                <a:ea typeface="Myriad Pro" pitchFamily="34" charset="0"/>
                <a:cs typeface="Myriad Pro" pitchFamily="34" charset="0"/>
              </a:rPr>
              <a:t>Spilled liquids </a:t>
            </a:r>
          </a:p>
          <a:p>
            <a:pPr lvl="1"/>
            <a:r>
              <a:rPr lang="en-US" altLang="en-US" sz="1400" smtClean="0">
                <a:latin typeface="Myriad Pro" pitchFamily="34" charset="0"/>
                <a:ea typeface="Myriad Pro" pitchFamily="34" charset="0"/>
                <a:cs typeface="Myriad Pro" pitchFamily="34" charset="0"/>
              </a:rPr>
              <a:t>Power/extension cords </a:t>
            </a:r>
          </a:p>
          <a:p>
            <a:pPr lvl="1"/>
            <a:r>
              <a:rPr lang="en-US" altLang="en-US" sz="1400" smtClean="0">
                <a:latin typeface="Myriad Pro" pitchFamily="34" charset="0"/>
                <a:ea typeface="Myriad Pro" pitchFamily="34" charset="0"/>
                <a:cs typeface="Myriad Pro" pitchFamily="34" charset="0"/>
              </a:rPr>
              <a:t>Items not stored safely/clutter </a:t>
            </a:r>
          </a:p>
          <a:p>
            <a:pPr lvl="1"/>
            <a:r>
              <a:rPr lang="en-US" altLang="en-US" sz="1400" smtClean="0">
                <a:latin typeface="Myriad Pro" pitchFamily="34" charset="0"/>
                <a:ea typeface="Myriad Pro" pitchFamily="34" charset="0"/>
                <a:cs typeface="Myriad Pro" pitchFamily="34" charset="0"/>
              </a:rPr>
              <a:t>Working at heights with inappropriate equipment</a:t>
            </a:r>
          </a:p>
          <a:p>
            <a:pPr lvl="1"/>
            <a:r>
              <a:rPr lang="en-US" altLang="en-US" sz="1400" smtClean="0">
                <a:latin typeface="Myriad Pro" pitchFamily="34" charset="0"/>
                <a:ea typeface="Myriad Pro" pitchFamily="34" charset="0"/>
                <a:cs typeface="Myriad Pro" pitchFamily="34" charset="0"/>
              </a:rPr>
              <a:t>Inappropriate footwear</a:t>
            </a:r>
          </a:p>
          <a:p>
            <a:pPr lvl="1"/>
            <a:r>
              <a:rPr lang="en-US" altLang="en-US" sz="1400" smtClean="0">
                <a:latin typeface="Myriad Pro" pitchFamily="34" charset="0"/>
                <a:ea typeface="Myriad Pro" pitchFamily="34" charset="0"/>
                <a:cs typeface="Myriad Pro" pitchFamily="34" charset="0"/>
              </a:rPr>
              <a:t>Uneven floor surface</a:t>
            </a:r>
          </a:p>
          <a:p>
            <a:pPr lvl="1"/>
            <a:r>
              <a:rPr lang="en-US" altLang="en-US" sz="1400" smtClean="0">
                <a:latin typeface="Myriad Pro" pitchFamily="34" charset="0"/>
                <a:ea typeface="Myriad Pro" pitchFamily="34" charset="0"/>
                <a:cs typeface="Myriad Pro" pitchFamily="34" charset="0"/>
              </a:rPr>
              <a:t>Rushing, distracted/not paying attention    </a:t>
            </a:r>
          </a:p>
          <a:p>
            <a:endParaRPr lang="en-US" altLang="en-US" sz="2000" smtClean="0">
              <a:latin typeface="Myriad Pro" pitchFamily="34" charset="0"/>
              <a:ea typeface="Myriad Pro" pitchFamily="34" charset="0"/>
              <a:cs typeface="Myriad Pro" pitchFamily="34" charset="0"/>
            </a:endParaRPr>
          </a:p>
        </p:txBody>
      </p:sp>
      <p:pic>
        <p:nvPicPr>
          <p:cNvPr id="28676" name="Picture 3" descr="Picture 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0" y="1844675"/>
            <a:ext cx="33305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Pict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3827463"/>
            <a:ext cx="333057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196262" cy="4881563"/>
          </a:xfrm>
        </p:spPr>
        <p:txBody>
          <a:bodyPr/>
          <a:lstStyle/>
          <a:p>
            <a:pPr marL="0" indent="0">
              <a:buFont typeface="Arial" pitchFamily="34" charset="0"/>
              <a:buNone/>
              <a:defRPr/>
            </a:pPr>
            <a:r>
              <a:rPr lang="en-US" sz="2000" dirty="0" smtClean="0"/>
              <a:t>To prevent falls, we expect all those working on site to take appropriate </a:t>
            </a:r>
            <a:r>
              <a:rPr lang="en-US" sz="2000" dirty="0" smtClean="0">
                <a:solidFill>
                  <a:schemeClr val="tx2"/>
                </a:solidFill>
              </a:rPr>
              <a:t>precautionary measures </a:t>
            </a:r>
            <a:r>
              <a:rPr lang="en-US" sz="2000" dirty="0" smtClean="0"/>
              <a:t>to prevent falls. These include: </a:t>
            </a:r>
          </a:p>
          <a:p>
            <a:pPr>
              <a:defRPr/>
            </a:pPr>
            <a:r>
              <a:rPr lang="en-US" sz="2000" dirty="0" smtClean="0"/>
              <a:t>Slow down; do not run; pay attention; </a:t>
            </a:r>
          </a:p>
          <a:p>
            <a:pPr>
              <a:defRPr/>
            </a:pPr>
            <a:r>
              <a:rPr lang="en-US" sz="2000" dirty="0" smtClean="0"/>
              <a:t>Avoid texting/use of smart phones when walking in the hospital </a:t>
            </a:r>
          </a:p>
          <a:p>
            <a:pPr>
              <a:defRPr/>
            </a:pPr>
            <a:r>
              <a:rPr lang="en-US" sz="2000" dirty="0" smtClean="0"/>
              <a:t>Wear appropriate footwear for your job and ensure footwear meets KGH’s Footwear Policy</a:t>
            </a:r>
          </a:p>
          <a:p>
            <a:pPr>
              <a:defRPr/>
            </a:pPr>
            <a:r>
              <a:rPr lang="en-US" sz="2000" dirty="0" smtClean="0"/>
              <a:t>If you spill or come upon a spill of water or coffee, immediately put up a wet floor sign and obtain paper towel to clean up. For larger spills, contact Environmental Services.</a:t>
            </a:r>
          </a:p>
          <a:p>
            <a:pPr>
              <a:spcBef>
                <a:spcPts val="0"/>
              </a:spcBef>
              <a:defRPr/>
            </a:pPr>
            <a:r>
              <a:rPr lang="en-US" sz="2000" dirty="0" smtClean="0"/>
              <a:t>Organize cords and other equipment so that  </a:t>
            </a:r>
          </a:p>
          <a:p>
            <a:pPr marL="0" indent="0">
              <a:spcBef>
                <a:spcPts val="0"/>
              </a:spcBef>
              <a:buFont typeface="Arial" pitchFamily="34" charset="0"/>
              <a:buNone/>
              <a:defRPr/>
            </a:pPr>
            <a:r>
              <a:rPr lang="en-US" sz="2000" dirty="0" smtClean="0"/>
              <a:t>     it does not create a hazard to others. </a:t>
            </a:r>
          </a:p>
          <a:p>
            <a:pPr>
              <a:spcBef>
                <a:spcPts val="0"/>
              </a:spcBef>
              <a:defRPr/>
            </a:pPr>
            <a:r>
              <a:rPr lang="en-US" sz="2000" dirty="0" smtClean="0"/>
              <a:t>When coming in from outdoors use mats to dry footwear</a:t>
            </a:r>
          </a:p>
          <a:p>
            <a:pPr>
              <a:spcBef>
                <a:spcPts val="0"/>
              </a:spcBef>
              <a:defRPr/>
            </a:pPr>
            <a:r>
              <a:rPr lang="en-US" sz="2000" dirty="0" smtClean="0"/>
              <a:t>Keep your eyes open for hazards and promptly report them to your on site supervisor </a:t>
            </a:r>
            <a:endParaRPr lang="en-CA" sz="2000" dirty="0"/>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4170363"/>
            <a:ext cx="10033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30723" name="Rectangle 3"/>
          <p:cNvSpPr>
            <a:spLocks noGrp="1"/>
          </p:cNvSpPr>
          <p:nvPr>
            <p:ph type="body" idx="1"/>
          </p:nvPr>
        </p:nvSpPr>
        <p:spPr>
          <a:xfrm>
            <a:off x="287338" y="1236663"/>
            <a:ext cx="6051550" cy="2582862"/>
          </a:xfrm>
        </p:spPr>
        <p:txBody>
          <a:bodyPr/>
          <a:lstStyle/>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Reporting near misses, incidents, and injuries</a:t>
            </a:r>
          </a:p>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is encouraged at KGH as it helps to:  </a:t>
            </a:r>
          </a:p>
          <a:p>
            <a:pPr marL="0" indent="0" eaLnBrk="1" hangingPunct="1">
              <a:spcBef>
                <a:spcPct val="0"/>
              </a:spcBef>
              <a:buFont typeface="Arial" pitchFamily="34" charset="0"/>
              <a:buNone/>
            </a:pPr>
            <a:endParaRPr lang="en-US" altLang="en-US" sz="1800" smtClean="0">
              <a:latin typeface="Myriad Pro" pitchFamily="34" charset="0"/>
              <a:ea typeface="Myriad Pro" pitchFamily="34" charset="0"/>
              <a:cs typeface="Myriad Pro" pitchFamily="34" charset="0"/>
            </a:endParaRPr>
          </a:p>
          <a:p>
            <a:pPr lvl="1" eaLnBrk="1" hangingPunct="1">
              <a:spcBef>
                <a:spcPct val="0"/>
              </a:spcBef>
            </a:pPr>
            <a:r>
              <a:rPr lang="en-US" altLang="en-US" sz="1800" smtClean="0">
                <a:latin typeface="Myriad Pro" pitchFamily="34" charset="0"/>
                <a:ea typeface="Myriad Pro" pitchFamily="34" charset="0"/>
                <a:cs typeface="Myriad Pro" pitchFamily="34" charset="0"/>
              </a:rPr>
              <a:t>identify what went wrong and why;</a:t>
            </a:r>
          </a:p>
          <a:p>
            <a:pPr lvl="1" eaLnBrk="1" hangingPunct="1">
              <a:spcBef>
                <a:spcPct val="0"/>
              </a:spcBef>
            </a:pPr>
            <a:r>
              <a:rPr lang="en-US" altLang="en-US" sz="1800" smtClean="0">
                <a:latin typeface="Myriad Pro" pitchFamily="34" charset="0"/>
                <a:ea typeface="Myriad Pro" pitchFamily="34" charset="0"/>
                <a:cs typeface="Myriad Pro" pitchFamily="34" charset="0"/>
              </a:rPr>
              <a:t>identify opportunities for improvement;</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culture of safety</a:t>
            </a:r>
          </a:p>
          <a:p>
            <a:pPr lvl="1" eaLnBrk="1" hangingPunct="1">
              <a:spcBef>
                <a:spcPct val="0"/>
              </a:spcBef>
            </a:pPr>
            <a:r>
              <a:rPr lang="en-US" altLang="en-US" sz="1800" smtClean="0">
                <a:latin typeface="Myriad Pro" pitchFamily="34" charset="0"/>
                <a:ea typeface="Myriad Pro" pitchFamily="34" charset="0"/>
                <a:cs typeface="Myriad Pro" pitchFamily="34" charset="0"/>
              </a:rPr>
              <a:t>improve patient safety and quality of care</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safer work environment </a:t>
            </a:r>
            <a:endParaRPr lang="en-US" altLang="en-US" sz="1800" smtClean="0">
              <a:solidFill>
                <a:schemeClr val="tx2"/>
              </a:solidFill>
              <a:latin typeface="Myriad Pro" pitchFamily="34" charset="0"/>
              <a:ea typeface="Myriad Pro" pitchFamily="34" charset="0"/>
              <a:cs typeface="Myriad Pro" pitchFamily="34" charset="0"/>
            </a:endParaRPr>
          </a:p>
        </p:txBody>
      </p:sp>
      <p:sp>
        <p:nvSpPr>
          <p:cNvPr id="30724" name="AutoShape 2" descr="Image result for incident reporting"/>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30725" name="AutoShape 4" descr="Image result for incident reporting"/>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30726" name="AutoShape 6" descr="Image result for incident reporting"/>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30727"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1671638"/>
            <a:ext cx="20383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
          <p:cNvPicPr>
            <a:picLocks noChangeAspect="1" noChangeArrowheads="1"/>
          </p:cNvPicPr>
          <p:nvPr/>
        </p:nvPicPr>
        <p:blipFill>
          <a:blip r:embed="rId3">
            <a:extLst>
              <a:ext uri="{28A0092B-C50C-407E-A947-70E740481C1C}">
                <a14:useLocalDpi xmlns:a14="http://schemas.microsoft.com/office/drawing/2010/main" val="0"/>
              </a:ext>
            </a:extLst>
          </a:blip>
          <a:srcRect r="14046"/>
          <a:stretch>
            <a:fillRect/>
          </a:stretch>
        </p:blipFill>
        <p:spPr bwMode="auto">
          <a:xfrm>
            <a:off x="4518025" y="4103688"/>
            <a:ext cx="42767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9" name="TextBox 4"/>
          <p:cNvSpPr txBox="1">
            <a:spLocks noChangeArrowheads="1"/>
          </p:cNvSpPr>
          <p:nvPr/>
        </p:nvSpPr>
        <p:spPr bwMode="auto">
          <a:xfrm>
            <a:off x="287338" y="3975100"/>
            <a:ext cx="37195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a:latin typeface="Myriad Pro" pitchFamily="34" charset="0"/>
                <a:ea typeface="Myriad Pro" pitchFamily="34" charset="0"/>
                <a:cs typeface="Myriad Pro" pitchFamily="34" charset="0"/>
              </a:rPr>
              <a:t>At KGH we use an online incident reporting tool called </a:t>
            </a:r>
            <a:r>
              <a:rPr lang="en-US" altLang="en-US" sz="2000" b="1">
                <a:solidFill>
                  <a:schemeClr val="tx2"/>
                </a:solidFill>
                <a:latin typeface="Myriad Pro" pitchFamily="34" charset="0"/>
                <a:ea typeface="Myriad Pro" pitchFamily="34" charset="0"/>
                <a:cs typeface="Myriad Pro" pitchFamily="34" charset="0"/>
              </a:rPr>
              <a:t>“SAFE Reporting</a:t>
            </a:r>
            <a:r>
              <a:rPr lang="en-US" altLang="en-US" sz="2000">
                <a:latin typeface="Myriad Pro" pitchFamily="34" charset="0"/>
                <a:ea typeface="Myriad Pro" pitchFamily="34" charset="0"/>
                <a:cs typeface="Myriad Pro" pitchFamily="34" charset="0"/>
              </a:rPr>
              <a:t>.”  Students should ask for assistance to access the tool and enter their incident under the Employee Incident icon. </a:t>
            </a:r>
            <a:endParaRPr lang="en-CA" altLang="en-US" sz="2000">
              <a:latin typeface="Myriad Pro" pitchFamily="34" charset="0"/>
              <a:ea typeface="Myriad Pro" pitchFamily="34" charset="0"/>
              <a:cs typeface="Myriad Pro" pitchFamily="34" charset="0"/>
            </a:endParaRPr>
          </a:p>
        </p:txBody>
      </p:sp>
      <p:cxnSp>
        <p:nvCxnSpPr>
          <p:cNvPr id="8" name="Straight Arrow Connector 7"/>
          <p:cNvCxnSpPr/>
          <p:nvPr/>
        </p:nvCxnSpPr>
        <p:spPr>
          <a:xfrm flipV="1">
            <a:off x="3765550" y="5099050"/>
            <a:ext cx="2084388" cy="655638"/>
          </a:xfrm>
          <a:prstGeom prst="straightConnector1">
            <a:avLst/>
          </a:prstGeom>
          <a:ln>
            <a:solidFill>
              <a:srgbClr val="66FF33"/>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2291" name="Rectangle 3"/>
          <p:cNvSpPr>
            <a:spLocks noGrp="1"/>
          </p:cNvSpPr>
          <p:nvPr>
            <p:ph type="body" idx="1"/>
          </p:nvPr>
        </p:nvSpPr>
        <p:spPr>
          <a:xfrm>
            <a:off x="392113" y="1376363"/>
            <a:ext cx="8442325" cy="2063750"/>
          </a:xfrm>
        </p:spPr>
        <p:txBody>
          <a:bodyPr/>
          <a:lstStyle/>
          <a:p>
            <a:pPr algn="ctr">
              <a:buFont typeface="Arial" pitchFamily="34" charset="0"/>
              <a:buNone/>
            </a:pPr>
            <a:r>
              <a:rPr lang="en-US" altLang="en-US" sz="1800" b="1" smtClean="0">
                <a:latin typeface="Myriad Pro" pitchFamily="34" charset="0"/>
                <a:ea typeface="Myriad Pro" pitchFamily="34" charset="0"/>
                <a:cs typeface="Myriad Pro" pitchFamily="34" charset="0"/>
              </a:rPr>
              <a:t>This presentation is designed for students working in non-clinical areas who are on placement at KGH as part of their learning experience.</a:t>
            </a:r>
          </a:p>
          <a:p>
            <a:pPr algn="ctr">
              <a:buFont typeface="Arial" pitchFamily="34" charset="0"/>
              <a:buNone/>
            </a:pPr>
            <a:endParaRPr lang="en-US" altLang="en-US" sz="1800" b="1" smtClean="0">
              <a:latin typeface="Myriad Pro" pitchFamily="34" charset="0"/>
              <a:ea typeface="Myriad Pro" pitchFamily="34" charset="0"/>
              <a:cs typeface="Myriad Pro" pitchFamily="34" charset="0"/>
            </a:endParaRPr>
          </a:p>
          <a:p>
            <a:pPr algn="ctr">
              <a:buFont typeface="Arial" pitchFamily="34" charset="0"/>
              <a:buNone/>
            </a:pPr>
            <a:r>
              <a:rPr lang="en-US" altLang="en-US" sz="1800" b="1" smtClean="0">
                <a:latin typeface="Myriad Pro" pitchFamily="34" charset="0"/>
                <a:ea typeface="Myriad Pro" pitchFamily="34" charset="0"/>
                <a:cs typeface="Myriad Pro" pitchFamily="34" charset="0"/>
              </a:rPr>
              <a:t>It will provide you with information to facilitate a safe learning experience  and will ensure you have the right information to respond to safety and emergency related situations. </a:t>
            </a:r>
          </a:p>
        </p:txBody>
      </p:sp>
      <p:sp>
        <p:nvSpPr>
          <p:cNvPr id="12292" name="Text Box 6"/>
          <p:cNvSpPr txBox="1">
            <a:spLocks noChangeArrowheads="1"/>
          </p:cNvSpPr>
          <p:nvPr/>
        </p:nvSpPr>
        <p:spPr bwMode="auto">
          <a:xfrm>
            <a:off x="309563" y="3967163"/>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endParaRPr lang="en-US" altLang="en-US">
              <a:ea typeface="Myriad Pro" pitchFamily="34" charset="0"/>
              <a:cs typeface="Myriad Pro" pitchFamily="34" charset="0"/>
            </a:endParaRPr>
          </a:p>
        </p:txBody>
      </p:sp>
      <p:sp>
        <p:nvSpPr>
          <p:cNvPr id="12293" name="Rectangle 1"/>
          <p:cNvSpPr>
            <a:spLocks noChangeArrowheads="1"/>
          </p:cNvSpPr>
          <p:nvPr/>
        </p:nvSpPr>
        <p:spPr bwMode="auto">
          <a:xfrm>
            <a:off x="2122488" y="3967163"/>
            <a:ext cx="4819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buFont typeface="Arial" pitchFamily="34" charset="0"/>
              <a:buNone/>
            </a:pPr>
            <a:endParaRPr lang="en-US" altLang="en-US" sz="1800" b="1">
              <a:ea typeface="Myriad Pro" pitchFamily="34" charset="0"/>
              <a:cs typeface="Myriad Pro" pitchFamily="34" charset="0"/>
            </a:endParaRPr>
          </a:p>
          <a:p>
            <a:pPr algn="ctr" eaLnBrk="1" hangingPunct="1">
              <a:buFont typeface="Arial" pitchFamily="34" charset="0"/>
              <a:buNone/>
            </a:pPr>
            <a:r>
              <a:rPr lang="en-US" altLang="en-US" sz="1800" b="1">
                <a:ea typeface="Myriad Pro" pitchFamily="34" charset="0"/>
                <a:cs typeface="Myriad Pro" pitchFamily="34" charset="0"/>
              </a:rPr>
              <a:t>Remember… working safely is essential to protecting your own well-being </a:t>
            </a:r>
          </a:p>
          <a:p>
            <a:pPr algn="ctr" eaLnBrk="1" hangingPunct="1">
              <a:buFont typeface="Arial" pitchFamily="34" charset="0"/>
              <a:buNone/>
            </a:pPr>
            <a:r>
              <a:rPr lang="en-US" altLang="en-US" sz="1800" b="1">
                <a:ea typeface="Myriad Pro" pitchFamily="34" charset="0"/>
                <a:cs typeface="Myriad Pro" pitchFamily="34" charset="0"/>
              </a:rPr>
              <a:t>as well as that of your peers, other staff, our patients, and visitors.  </a:t>
            </a:r>
          </a:p>
          <a:p>
            <a:pPr algn="ctr" eaLnBrk="1" hangingPunct="1"/>
            <a:endParaRPr lang="en-US" altLang="en-US" sz="1800" b="1">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43011" name="Rectangle 3"/>
          <p:cNvSpPr>
            <a:spLocks noGrp="1"/>
          </p:cNvSpPr>
          <p:nvPr>
            <p:ph type="body" idx="1"/>
          </p:nvPr>
        </p:nvSpPr>
        <p:spPr>
          <a:xfrm>
            <a:off x="111125" y="1187450"/>
            <a:ext cx="8713788" cy="4803775"/>
          </a:xfrm>
        </p:spPr>
        <p:txBody>
          <a:bodyPr/>
          <a:lstStyle/>
          <a:p>
            <a:pPr marL="609600" indent="-609600" eaLnBrk="1" hangingPunct="1">
              <a:lnSpc>
                <a:spcPct val="80000"/>
              </a:lnSpc>
              <a:buFont typeface="Arial" charset="0"/>
              <a:buNone/>
              <a:defRPr/>
            </a:pPr>
            <a:r>
              <a:rPr lang="en-US" sz="2000" dirty="0" smtClean="0"/>
              <a:t>Should you sustain an injury while at KGH, be sure to:</a:t>
            </a:r>
          </a:p>
          <a:p>
            <a:pPr marL="609600" indent="-609600" eaLnBrk="1" hangingPunct="1">
              <a:lnSpc>
                <a:spcPct val="80000"/>
              </a:lnSpc>
              <a:buFont typeface="Arial" charset="0"/>
              <a:buNone/>
              <a:defRPr/>
            </a:pPr>
            <a:endParaRPr lang="en-US" sz="2000" dirty="0" smtClean="0"/>
          </a:p>
          <a:p>
            <a:pPr marL="609600" indent="-609600" eaLnBrk="1" hangingPunct="1">
              <a:lnSpc>
                <a:spcPct val="80000"/>
              </a:lnSpc>
              <a:buFont typeface="Arial" charset="0"/>
              <a:buAutoNum type="arabicParenR"/>
              <a:defRPr/>
            </a:pPr>
            <a:r>
              <a:rPr lang="en-US" sz="2000" dirty="0" smtClean="0"/>
              <a:t>Report it to the most responsible person at KGH (e.g. your supervisor) </a:t>
            </a:r>
          </a:p>
          <a:p>
            <a:pPr marL="0" indent="0" eaLnBrk="1" hangingPunct="1">
              <a:lnSpc>
                <a:spcPct val="80000"/>
              </a:lnSpc>
              <a:buFont typeface="Arial" pitchFamily="34" charset="0"/>
              <a:buNone/>
              <a:defRPr/>
            </a:pPr>
            <a:r>
              <a:rPr lang="en-US" sz="2000" dirty="0" smtClean="0"/>
              <a:t>        and to your school.  </a:t>
            </a:r>
          </a:p>
          <a:p>
            <a:pPr marL="0" indent="0" eaLnBrk="1" hangingPunct="1">
              <a:lnSpc>
                <a:spcPct val="80000"/>
              </a:lnSpc>
              <a:buFont typeface="Arial" pitchFamily="34" charset="0"/>
              <a:buNone/>
              <a:defRPr/>
            </a:pPr>
            <a:endParaRPr lang="en-US" sz="2000" dirty="0" smtClean="0"/>
          </a:p>
          <a:p>
            <a:pPr marL="457200" indent="-457200">
              <a:lnSpc>
                <a:spcPct val="80000"/>
              </a:lnSpc>
              <a:buFont typeface="Arial" pitchFamily="34" charset="0"/>
              <a:buAutoNum type="arabicParenR" startAt="2"/>
              <a:defRPr/>
            </a:pPr>
            <a:r>
              <a:rPr lang="en-US" sz="2000" dirty="0" smtClean="0"/>
              <a:t>  Obtain first aid if required.  First aid stations are available at: </a:t>
            </a:r>
          </a:p>
          <a:p>
            <a:pPr lvl="2">
              <a:lnSpc>
                <a:spcPct val="80000"/>
              </a:lnSpc>
              <a:defRPr/>
            </a:pPr>
            <a:r>
              <a:rPr lang="en-US" altLang="en-US" sz="1600" dirty="0" smtClean="0"/>
              <a:t>Davies 1 Main Security Control Centre, Burr 1 &amp;  Burr 3</a:t>
            </a:r>
          </a:p>
          <a:p>
            <a:pPr lvl="2">
              <a:lnSpc>
                <a:spcPct val="80000"/>
              </a:lnSpc>
              <a:defRPr/>
            </a:pPr>
            <a:r>
              <a:rPr lang="en-US" altLang="en-US" sz="1600" dirty="0" smtClean="0"/>
              <a:t>Kidd 3, Kidd 5, Kidd 7 &amp; Kidd 9, </a:t>
            </a:r>
          </a:p>
          <a:p>
            <a:pPr lvl="2">
              <a:lnSpc>
                <a:spcPct val="80000"/>
              </a:lnSpc>
              <a:defRPr/>
            </a:pPr>
            <a:r>
              <a:rPr lang="en-US" altLang="en-US" sz="1600" dirty="0" smtClean="0"/>
              <a:t>Occupational Health, Safety &amp; Wellness, Armstrong 1 </a:t>
            </a:r>
          </a:p>
          <a:p>
            <a:pPr lvl="2">
              <a:lnSpc>
                <a:spcPct val="80000"/>
              </a:lnSpc>
              <a:defRPr/>
            </a:pPr>
            <a:endParaRPr lang="en-US" altLang="en-US" sz="1600" dirty="0" smtClean="0"/>
          </a:p>
          <a:p>
            <a:pPr marL="457200" indent="-457200" eaLnBrk="1" hangingPunct="1">
              <a:lnSpc>
                <a:spcPct val="80000"/>
              </a:lnSpc>
              <a:buFont typeface="Arial" pitchFamily="34" charset="0"/>
              <a:buAutoNum type="arabicParenR" startAt="3"/>
              <a:defRPr/>
            </a:pPr>
            <a:r>
              <a:rPr lang="en-US" sz="2000" dirty="0" smtClean="0"/>
              <a:t>Visit Occupational Health if you have sustained an injury or exposure and have questions about what treatment or follow up may be necessary. </a:t>
            </a:r>
          </a:p>
          <a:p>
            <a:pPr marL="457200" indent="-457200" eaLnBrk="1" hangingPunct="1">
              <a:lnSpc>
                <a:spcPct val="80000"/>
              </a:lnSpc>
              <a:buFont typeface="Arial" pitchFamily="34" charset="0"/>
              <a:buAutoNum type="arabicParenR" startAt="3"/>
              <a:defRPr/>
            </a:pPr>
            <a:endParaRPr lang="en-US" sz="2000" dirty="0" smtClean="0"/>
          </a:p>
          <a:p>
            <a:pPr marL="457200" indent="-457200" eaLnBrk="1" hangingPunct="1">
              <a:lnSpc>
                <a:spcPct val="80000"/>
              </a:lnSpc>
              <a:buFont typeface="Arial" pitchFamily="34" charset="0"/>
              <a:buAutoNum type="arabicParenR" startAt="3"/>
              <a:defRPr/>
            </a:pPr>
            <a:r>
              <a:rPr lang="en-US" sz="2000" dirty="0" smtClean="0"/>
              <a:t>Document the incident in the </a:t>
            </a:r>
            <a:r>
              <a:rPr lang="en-US" sz="2000" b="1" dirty="0" smtClean="0">
                <a:solidFill>
                  <a:schemeClr val="tx2"/>
                </a:solidFill>
              </a:rPr>
              <a:t>SAFE Reporting Tool. </a:t>
            </a:r>
            <a:r>
              <a:rPr lang="en-US" sz="2000" dirty="0"/>
              <a:t>The Occupational Health Department can print and provide you with a copy of the incident report you submit</a:t>
            </a:r>
            <a:r>
              <a:rPr lang="en-US" sz="2000" dirty="0" smtClean="0"/>
              <a:t>. Provide your feedback on improvements to prevent recurrence. </a:t>
            </a:r>
            <a:endParaRPr lang="en-US" sz="2000" u="sng" dirty="0" smtClean="0"/>
          </a:p>
        </p:txBody>
      </p:sp>
      <p:pic>
        <p:nvPicPr>
          <p:cNvPr id="31748" name="Picture 5" descr="First-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913" y="2482850"/>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274638"/>
            <a:ext cx="8458200" cy="1143000"/>
          </a:xfrm>
        </p:spPr>
        <p:txBody>
          <a:bodyPr/>
          <a:lstStyle/>
          <a:p>
            <a:pPr eaLnBrk="1" hangingPunct="1">
              <a:lnSpc>
                <a:spcPct val="125000"/>
              </a:lnSpc>
            </a:pPr>
            <a:r>
              <a:rPr lang="en-US" altLang="en-US" sz="2800" smtClean="0">
                <a:latin typeface="Myriad Pro" pitchFamily="34" charset="0"/>
                <a:ea typeface="Myriad Pro" pitchFamily="34" charset="0"/>
                <a:cs typeface="Myriad Pro" pitchFamily="34" charset="0"/>
              </a:rPr>
              <a:t> </a:t>
            </a:r>
          </a:p>
        </p:txBody>
      </p:sp>
      <p:pic>
        <p:nvPicPr>
          <p:cNvPr id="32771" name="Picture 5" descr="IMG_9657"/>
          <p:cNvPicPr>
            <a:picLocks noGrp="1" noChangeAspect="1" noChangeArrowheads="1"/>
          </p:cNvPicPr>
          <p:nvPr>
            <p:ph type="body" idx="1"/>
          </p:nvPr>
        </p:nvPicPr>
        <p:blipFill>
          <a:blip r:embed="rId2">
            <a:lum bright="20000"/>
            <a:extLst>
              <a:ext uri="{28A0092B-C50C-407E-A947-70E740481C1C}">
                <a14:useLocalDpi xmlns:a14="http://schemas.microsoft.com/office/drawing/2010/main" val="0"/>
              </a:ext>
            </a:extLst>
          </a:blip>
          <a:srcRect l="16875" r="33749"/>
          <a:stretch>
            <a:fillRect/>
          </a:stretch>
        </p:blipFill>
        <p:spPr>
          <a:xfrm>
            <a:off x="5500688" y="1133475"/>
            <a:ext cx="3643312" cy="5138738"/>
          </a:xfrm>
          <a:noFill/>
        </p:spPr>
      </p:pic>
      <p:sp>
        <p:nvSpPr>
          <p:cNvPr id="32772" name="Rectangle 6"/>
          <p:cNvSpPr>
            <a:spLocks noChangeArrowheads="1"/>
          </p:cNvSpPr>
          <p:nvPr/>
        </p:nvSpPr>
        <p:spPr bwMode="auto">
          <a:xfrm>
            <a:off x="276225" y="1760538"/>
            <a:ext cx="4995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a:ea typeface="Myriad Pro" pitchFamily="34" charset="0"/>
                <a:cs typeface="Arial" pitchFamily="34" charset="0"/>
              </a:rPr>
              <a:t>With the large number of people that access the hospital each day, and units that are relatively “open” to the public, KGH is a prime target for those wishing to acquire other people's property.</a:t>
            </a:r>
          </a:p>
          <a:p>
            <a:endParaRPr lang="en-US" altLang="en-US">
              <a:ea typeface="Myriad Pro" pitchFamily="34" charset="0"/>
              <a:cs typeface="Arial" pitchFamily="34" charset="0"/>
            </a:endParaRPr>
          </a:p>
          <a:p>
            <a:r>
              <a:rPr lang="en-US" altLang="en-US">
                <a:ea typeface="Myriad Pro" pitchFamily="34" charset="0"/>
                <a:cs typeface="Arial" pitchFamily="34" charset="0"/>
              </a:rPr>
              <a:t>There are some steps that you can take to reduce the likelihood of you or your work area being at risk. </a:t>
            </a:r>
          </a:p>
        </p:txBody>
      </p:sp>
      <p:sp>
        <p:nvSpPr>
          <p:cNvPr id="32773" name="Rectangle 5"/>
          <p:cNvSpPr>
            <a:spLocks noChangeArrowheads="1"/>
          </p:cNvSpPr>
          <p:nvPr/>
        </p:nvSpPr>
        <p:spPr bwMode="auto">
          <a:xfrm>
            <a:off x="228600" y="404813"/>
            <a:ext cx="6194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3200400" cy="6858000"/>
          </a:xfrm>
        </p:spPr>
        <p:txBody>
          <a:bodyPr/>
          <a:lstStyle/>
          <a:p>
            <a:pPr eaLnBrk="1" hangingPunct="1">
              <a:lnSpc>
                <a:spcPct val="150000"/>
              </a:lnSpc>
            </a:pPr>
            <a:r>
              <a:rPr lang="en-US" altLang="en-US" sz="2800" b="1" smtClean="0">
                <a:latin typeface="Myriad Pro" pitchFamily="34" charset="0"/>
                <a:ea typeface="Myriad Pro" pitchFamily="34" charset="0"/>
                <a:cs typeface="Myriad Pro" pitchFamily="34" charset="0"/>
              </a:rPr>
              <a:t> </a:t>
            </a:r>
          </a:p>
        </p:txBody>
      </p:sp>
      <p:sp>
        <p:nvSpPr>
          <p:cNvPr id="54275" name="Rectangle 3"/>
          <p:cNvSpPr>
            <a:spLocks noGrp="1" noChangeArrowheads="1"/>
          </p:cNvSpPr>
          <p:nvPr>
            <p:ph type="body" sz="half" idx="1"/>
          </p:nvPr>
        </p:nvSpPr>
        <p:spPr>
          <a:xfrm>
            <a:off x="206374" y="1157288"/>
            <a:ext cx="8715203" cy="5021090"/>
          </a:xfrm>
        </p:spPr>
        <p:txBody>
          <a:bodyPr/>
          <a:lstStyle/>
          <a:p>
            <a:pPr eaLnBrk="1" hangingPunct="1">
              <a:spcBef>
                <a:spcPct val="50000"/>
              </a:spcBef>
              <a:buClr>
                <a:schemeClr val="tx1"/>
              </a:buClr>
              <a:buFont typeface="Wingdings" panose="05000000000000000000" pitchFamily="2" charset="2"/>
              <a:buChar char="q"/>
              <a:defRPr/>
            </a:pPr>
            <a:r>
              <a:rPr lang="en-US" altLang="en-US" sz="2400" dirty="0" smtClean="0"/>
              <a:t>Avoid bringing valuables to the hospital  </a:t>
            </a:r>
          </a:p>
          <a:p>
            <a:pPr eaLnBrk="1" hangingPunct="1">
              <a:spcBef>
                <a:spcPct val="50000"/>
              </a:spcBef>
              <a:buClr>
                <a:schemeClr val="tx1"/>
              </a:buClr>
              <a:buFont typeface="Wingdings" panose="05000000000000000000" pitchFamily="2" charset="2"/>
              <a:buChar char="q"/>
              <a:defRPr/>
            </a:pPr>
            <a:r>
              <a:rPr lang="en-US" altLang="en-US" sz="2400" dirty="0" smtClean="0"/>
              <a:t>Lock up anything you must bring</a:t>
            </a:r>
          </a:p>
          <a:p>
            <a:pPr eaLnBrk="1" hangingPunct="1">
              <a:spcBef>
                <a:spcPct val="50000"/>
              </a:spcBef>
              <a:buClr>
                <a:schemeClr val="tx1"/>
              </a:buClr>
              <a:buFont typeface="Wingdings" panose="05000000000000000000" pitchFamily="2" charset="2"/>
              <a:buChar char="q"/>
              <a:defRPr/>
            </a:pPr>
            <a:r>
              <a:rPr lang="en-US" altLang="en-US" sz="2400" dirty="0" smtClean="0"/>
              <a:t>Always wear your student ID badge at chest level. This is required by KGH’s Hospital Identification Policy #02-010</a:t>
            </a:r>
          </a:p>
          <a:p>
            <a:pPr eaLnBrk="1" hangingPunct="1">
              <a:spcBef>
                <a:spcPct val="50000"/>
              </a:spcBef>
              <a:buClr>
                <a:schemeClr val="tx1"/>
              </a:buClr>
              <a:buFont typeface="Wingdings" panose="05000000000000000000" pitchFamily="2" charset="2"/>
              <a:buChar char="q"/>
              <a:defRPr/>
            </a:pPr>
            <a:r>
              <a:rPr lang="en-US" altLang="en-US" sz="2400" dirty="0" smtClean="0"/>
              <a:t>Notify </a:t>
            </a:r>
            <a:r>
              <a:rPr lang="en-US" altLang="en-US" sz="2400" dirty="0" smtClean="0"/>
              <a:t>security of suspicious persons and those in restricted areas without a hospital ID badge.</a:t>
            </a:r>
          </a:p>
          <a:p>
            <a:pPr eaLnBrk="1" hangingPunct="1">
              <a:spcBef>
                <a:spcPct val="50000"/>
              </a:spcBef>
              <a:buClr>
                <a:schemeClr val="tx1"/>
              </a:buClr>
              <a:buFont typeface="Wingdings" panose="05000000000000000000" pitchFamily="2" charset="2"/>
              <a:buChar char="q"/>
              <a:defRPr/>
            </a:pPr>
            <a:r>
              <a:rPr lang="en-US" altLang="en-US" sz="2400" dirty="0" smtClean="0"/>
              <a:t>Upon discovery of a missing item or damaged property, notify KGH Security. </a:t>
            </a:r>
          </a:p>
          <a:p>
            <a:pPr eaLnBrk="1" hangingPunct="1">
              <a:spcBef>
                <a:spcPct val="50000"/>
              </a:spcBef>
              <a:buClr>
                <a:schemeClr val="tx1"/>
              </a:buClr>
              <a:buFont typeface="Wingdings" panose="05000000000000000000" pitchFamily="2" charset="2"/>
              <a:buChar char="q"/>
              <a:defRPr/>
            </a:pPr>
            <a:r>
              <a:rPr lang="en-CA" altLang="en-US" sz="2400" dirty="0" smtClean="0"/>
              <a:t>At night, always </a:t>
            </a:r>
            <a:r>
              <a:rPr lang="en-CA" altLang="en-US" sz="2400" dirty="0" smtClean="0"/>
              <a:t>walk in groups; security escorts are available when walking to/from your vehicle; a security escort can be arranged through the </a:t>
            </a:r>
            <a:r>
              <a:rPr lang="en-CA" altLang="en-US" sz="2400" dirty="0" smtClean="0"/>
              <a:t>Security (Davies 1).</a:t>
            </a:r>
            <a:endParaRPr lang="en-CA" altLang="en-US" sz="2400" dirty="0" smtClean="0"/>
          </a:p>
          <a:p>
            <a:pPr marL="363538" indent="-363538" eaLnBrk="1" hangingPunct="1">
              <a:spcBef>
                <a:spcPct val="50000"/>
              </a:spcBef>
              <a:buClr>
                <a:schemeClr val="tx1"/>
              </a:buClr>
              <a:buFont typeface="Wingdings" pitchFamily="2" charset="2"/>
              <a:buChar char="Æ"/>
              <a:defRPr/>
            </a:pPr>
            <a:endParaRPr lang="en-US" altLang="en-US" sz="2400" dirty="0" smtClean="0"/>
          </a:p>
          <a:p>
            <a:pPr marL="363538" indent="-363538" eaLnBrk="1" hangingPunct="1">
              <a:spcBef>
                <a:spcPct val="50000"/>
              </a:spcBef>
              <a:buClr>
                <a:schemeClr val="tx1"/>
              </a:buClr>
              <a:buFont typeface="Wingdings" pitchFamily="2" charset="2"/>
              <a:buChar char="Æ"/>
              <a:defRPr/>
            </a:pPr>
            <a:endParaRPr lang="en-US" altLang="en-US" sz="2400" dirty="0" smtClean="0"/>
          </a:p>
        </p:txBody>
      </p:sp>
      <p:sp>
        <p:nvSpPr>
          <p:cNvPr id="33796" name="Rectangle 1"/>
          <p:cNvSpPr>
            <a:spLocks noChangeArrowheads="1"/>
          </p:cNvSpPr>
          <p:nvPr/>
        </p:nvSpPr>
        <p:spPr bwMode="auto">
          <a:xfrm>
            <a:off x="298450" y="409575"/>
            <a:ext cx="619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3200" y="1155700"/>
            <a:ext cx="8761413" cy="5081588"/>
          </a:xfrm>
          <a:prstGeom prst="rect">
            <a:avLst/>
          </a:prstGeom>
          <a:solidFill>
            <a:schemeClr val="tx2">
              <a:lumMod val="40000"/>
              <a:lumOff val="60000"/>
            </a:schemeClr>
          </a:solid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CA" dirty="0"/>
          </a:p>
        </p:txBody>
      </p:sp>
      <p:pic>
        <p:nvPicPr>
          <p:cNvPr id="34819" name="Picture 6"/>
          <p:cNvPicPr>
            <a:picLocks noChangeAspect="1" noChangeArrowheads="1"/>
          </p:cNvPicPr>
          <p:nvPr/>
        </p:nvPicPr>
        <p:blipFill>
          <a:blip r:embed="rId2">
            <a:extLst>
              <a:ext uri="{28A0092B-C50C-407E-A947-70E740481C1C}">
                <a14:useLocalDpi xmlns:a14="http://schemas.microsoft.com/office/drawing/2010/main" val="0"/>
              </a:ext>
            </a:extLst>
          </a:blip>
          <a:srcRect l="30380" r="30380"/>
          <a:stretch>
            <a:fillRect/>
          </a:stretch>
        </p:blipFill>
        <p:spPr bwMode="auto">
          <a:xfrm>
            <a:off x="5724525" y="1155700"/>
            <a:ext cx="3240088"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3200" y="1155700"/>
            <a:ext cx="5521325" cy="5081588"/>
          </a:xfrm>
          <a:prstGeom prst="rect">
            <a:avLst/>
          </a:prstGeom>
          <a:solidFill>
            <a:schemeClr val="tx2">
              <a:lumMod val="75000"/>
            </a:schemeClr>
          </a:solidFill>
        </p:spPr>
        <p:txBody>
          <a:bodyPr>
            <a:spAutoFit/>
          </a:bodyPr>
          <a:lstStyle/>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CA" sz="2000" dirty="0">
              <a:solidFill>
                <a:schemeClr val="bg1"/>
              </a:solidFill>
            </a:endParaRPr>
          </a:p>
          <a:p>
            <a:pPr>
              <a:lnSpc>
                <a:spcPct val="90000"/>
              </a:lnSpc>
              <a:buFont typeface="Arial" charset="0"/>
              <a:buNone/>
              <a:defRPr/>
            </a:pPr>
            <a:r>
              <a:rPr lang="en-CA" sz="2000" dirty="0">
                <a:solidFill>
                  <a:schemeClr val="bg1"/>
                </a:solidFill>
              </a:rPr>
              <a:t>KGH is committed to providing a work environment that is </a:t>
            </a:r>
            <a:r>
              <a:rPr lang="en-CA" sz="2000" u="sng" dirty="0">
                <a:solidFill>
                  <a:schemeClr val="bg1"/>
                </a:solidFill>
              </a:rPr>
              <a:t>safe</a:t>
            </a:r>
            <a:r>
              <a:rPr lang="en-CA" sz="2000" dirty="0">
                <a:solidFill>
                  <a:schemeClr val="bg1"/>
                </a:solidFill>
              </a:rPr>
              <a:t>, </a:t>
            </a:r>
            <a:r>
              <a:rPr lang="en-CA" sz="2000" u="sng" dirty="0">
                <a:solidFill>
                  <a:schemeClr val="bg1"/>
                </a:solidFill>
              </a:rPr>
              <a:t>secur</a:t>
            </a:r>
            <a:r>
              <a:rPr lang="en-CA" sz="2000" dirty="0">
                <a:solidFill>
                  <a:schemeClr val="bg1"/>
                </a:solidFill>
              </a:rPr>
              <a:t>e and </a:t>
            </a:r>
            <a:r>
              <a:rPr lang="en-CA" sz="2000" u="sng" dirty="0">
                <a:solidFill>
                  <a:schemeClr val="bg1"/>
                </a:solidFill>
              </a:rPr>
              <a:t>respectful</a:t>
            </a:r>
            <a:r>
              <a:rPr lang="en-CA" sz="2000" dirty="0">
                <a:solidFill>
                  <a:schemeClr val="bg1"/>
                </a:solidFill>
              </a:rPr>
              <a:t> of each individual </a:t>
            </a:r>
            <a:r>
              <a:rPr lang="en-US" sz="2000" dirty="0">
                <a:solidFill>
                  <a:schemeClr val="bg1"/>
                </a:solidFill>
              </a:rPr>
              <a:t>where all staff, including students, are free from exposure to violent, abusive and threatening behaviour and potentially violent acts in our environment. </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2000" dirty="0">
              <a:solidFill>
                <a:schemeClr val="bg1"/>
              </a:solidFill>
            </a:endParaRPr>
          </a:p>
          <a:p>
            <a:pPr>
              <a:lnSpc>
                <a:spcPct val="90000"/>
              </a:lnSpc>
              <a:buFont typeface="Arial" charset="0"/>
              <a:buNone/>
              <a:defRPr/>
            </a:pPr>
            <a:r>
              <a:rPr lang="en-US" sz="2000" dirty="0">
                <a:solidFill>
                  <a:schemeClr val="bg1"/>
                </a:solidFill>
              </a:rPr>
              <a:t>KGH will not tolerate any form of violence or harassment by staff, patients or visitors.</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CA" sz="1600" dirty="0">
              <a:solidFill>
                <a:schemeClr val="bg1"/>
              </a:solidFill>
            </a:endParaRPr>
          </a:p>
        </p:txBody>
      </p:sp>
      <p:sp>
        <p:nvSpPr>
          <p:cNvPr id="34821" name="Rectangle 2"/>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Violence Prevention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a:xfrm>
            <a:off x="363538" y="1558925"/>
            <a:ext cx="8440737" cy="6172200"/>
          </a:xfrm>
        </p:spPr>
        <p:txBody>
          <a:bodyPr/>
          <a:lstStyle/>
          <a:p>
            <a:pPr marL="363538" indent="-363538" defTabSz="271463" eaLnBrk="1" hangingPunct="1">
              <a:spcBef>
                <a:spcPct val="25000"/>
              </a:spcBef>
              <a:buClr>
                <a:schemeClr val="tx1"/>
              </a:buClr>
              <a:buFont typeface="Wingdings" pitchFamily="2" charset="2"/>
              <a:buChar char="Æ"/>
              <a:defRPr/>
            </a:pPr>
            <a:r>
              <a:rPr lang="en-US" altLang="en-US" sz="1800" b="1" dirty="0" smtClean="0">
                <a:solidFill>
                  <a:schemeClr val="tx2">
                    <a:lumMod val="60000"/>
                    <a:lumOff val="40000"/>
                  </a:schemeClr>
                </a:solidFill>
              </a:rPr>
              <a:t>Call a CODE WHITE  </a:t>
            </a:r>
            <a:r>
              <a:rPr lang="en-US" altLang="en-US" sz="1800" dirty="0" smtClean="0">
                <a:solidFill>
                  <a:schemeClr val="tx2">
                    <a:lumMod val="60000"/>
                    <a:lumOff val="40000"/>
                  </a:schemeClr>
                </a:solidFill>
              </a:rPr>
              <a:t>(x4444) </a:t>
            </a:r>
            <a:r>
              <a:rPr lang="en-US" altLang="en-US" sz="1800" dirty="0" smtClean="0"/>
              <a:t>or have someone nearby call immediately. </a:t>
            </a:r>
          </a:p>
          <a:p>
            <a:pPr marL="828675" lvl="1" defTabSz="271463" eaLnBrk="1" hangingPunct="1">
              <a:spcBef>
                <a:spcPct val="25000"/>
              </a:spcBef>
              <a:buClr>
                <a:schemeClr val="tx1"/>
              </a:buClr>
              <a:buFont typeface="Wingdings" pitchFamily="2" charset="2"/>
              <a:buChar char="Ø"/>
              <a:defRPr/>
            </a:pPr>
            <a:r>
              <a:rPr lang="en-US" altLang="en-US" sz="1800" dirty="0" smtClean="0"/>
              <a:t>Don’t wait until the situation is ‘out of control’ before calling a Code White</a:t>
            </a:r>
          </a:p>
          <a:p>
            <a:pPr marL="828675" lvl="1" defTabSz="271463" eaLnBrk="1" hangingPunct="1">
              <a:spcBef>
                <a:spcPct val="25000"/>
              </a:spcBef>
              <a:buClr>
                <a:schemeClr val="tx1"/>
              </a:buClr>
              <a:buFont typeface="Wingdings" pitchFamily="2" charset="2"/>
              <a:buChar char="Ø"/>
              <a:defRPr/>
            </a:pPr>
            <a:endParaRPr lang="en-US" altLang="en-US" sz="1800" dirty="0" smtClean="0"/>
          </a:p>
          <a:p>
            <a:pPr marL="363538" indent="-363538" defTabSz="271463" eaLnBrk="1" hangingPunct="1">
              <a:spcBef>
                <a:spcPct val="25000"/>
              </a:spcBef>
              <a:buClr>
                <a:schemeClr val="tx1"/>
              </a:buClr>
              <a:buFont typeface="Wingdings" pitchFamily="2" charset="2"/>
              <a:buChar char="Æ"/>
              <a:defRPr/>
            </a:pPr>
            <a:r>
              <a:rPr lang="en-US" altLang="en-US" sz="1800" dirty="0" smtClean="0"/>
              <a:t>Do not approach the person alone</a:t>
            </a:r>
          </a:p>
          <a:p>
            <a:pPr marL="828675" lvl="1" defTabSz="271463" eaLnBrk="1" hangingPunct="1">
              <a:spcBef>
                <a:spcPct val="25000"/>
              </a:spcBef>
              <a:buClr>
                <a:schemeClr val="tx1"/>
              </a:buClr>
              <a:buFont typeface="Wingdings" pitchFamily="2" charset="2"/>
              <a:buChar char="Ø"/>
              <a:defRPr/>
            </a:pPr>
            <a:r>
              <a:rPr lang="en-US" altLang="en-US" sz="1800" dirty="0" smtClean="0"/>
              <a:t>Ask a co-worker or security staff to accompany you</a:t>
            </a:r>
          </a:p>
          <a:p>
            <a:pPr marL="828675" lvl="1" defTabSz="271463" eaLnBrk="1" hangingPunct="1">
              <a:spcBef>
                <a:spcPct val="25000"/>
              </a:spcBef>
              <a:buClr>
                <a:schemeClr val="tx1"/>
              </a:buClr>
              <a:buFont typeface="Wingdings" pitchFamily="2" charset="2"/>
              <a:buChar char="Ø"/>
              <a:defRPr/>
            </a:pPr>
            <a:endParaRPr lang="en-US" altLang="en-US" sz="1800" dirty="0" smtClean="0"/>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safe distance (5 to 7 feet)</a:t>
            </a:r>
          </a:p>
          <a:p>
            <a:pPr marL="363538" indent="-363538" defTabSz="271463" eaLnBrk="1" hangingPunct="1">
              <a:spcBef>
                <a:spcPct val="25000"/>
              </a:spcBef>
              <a:buClr>
                <a:schemeClr val="tx1"/>
              </a:buClr>
              <a:buFont typeface="Wingdings" pitchFamily="2" charset="2"/>
              <a:buChar char="Æ"/>
              <a:defRPr/>
            </a:pPr>
            <a:endParaRPr lang="en-US" altLang="en-US" sz="1800" dirty="0" smtClean="0"/>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clear exit</a:t>
            </a:r>
          </a:p>
          <a:p>
            <a:pPr marL="363538" indent="-363538" defTabSz="271463" eaLnBrk="1" hangingPunct="1">
              <a:spcBef>
                <a:spcPct val="25000"/>
              </a:spcBef>
              <a:buClr>
                <a:schemeClr val="tx1"/>
              </a:buClr>
              <a:buFont typeface="Wingdings" pitchFamily="2" charset="2"/>
              <a:buChar char="Æ"/>
              <a:defRPr/>
            </a:pPr>
            <a:endParaRPr lang="en-US" altLang="en-US" sz="1800" dirty="0" smtClean="0"/>
          </a:p>
          <a:p>
            <a:pPr marL="363538" indent="-363538" defTabSz="271463" eaLnBrk="1" hangingPunct="1">
              <a:spcBef>
                <a:spcPct val="25000"/>
              </a:spcBef>
              <a:buClr>
                <a:schemeClr val="tx1"/>
              </a:buClr>
              <a:buFont typeface="Wingdings" pitchFamily="2" charset="2"/>
              <a:buChar char="Æ"/>
              <a:defRPr/>
            </a:pPr>
            <a:r>
              <a:rPr lang="en-US" altLang="en-US" sz="1800" dirty="0" smtClean="0"/>
              <a:t>Do not turn your back on the aggressive person or make any sudden movements  </a:t>
            </a:r>
          </a:p>
        </p:txBody>
      </p:sp>
      <p:sp>
        <p:nvSpPr>
          <p:cNvPr id="35843" name="Text Box 4"/>
          <p:cNvSpPr txBox="1">
            <a:spLocks noChangeArrowheads="1"/>
          </p:cNvSpPr>
          <p:nvPr/>
        </p:nvSpPr>
        <p:spPr bwMode="auto">
          <a:xfrm flipH="1">
            <a:off x="207963" y="319088"/>
            <a:ext cx="640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body" sz="half" idx="1"/>
          </p:nvPr>
        </p:nvSpPr>
        <p:spPr>
          <a:xfrm>
            <a:off x="2989263" y="1239838"/>
            <a:ext cx="6016625" cy="6324600"/>
          </a:xfrm>
        </p:spPr>
        <p:txBody>
          <a:bodyPr/>
          <a:lstStyle/>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Obtain first aid/medical attention from Occupational Health, Armstrong 1, during regular business hours</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Visit the Emergency Department if after hours </a:t>
            </a:r>
            <a:r>
              <a:rPr lang="en-US" altLang="en-US" sz="2000" u="sng" smtClean="0">
                <a:latin typeface="Myriad Pro" pitchFamily="34" charset="0"/>
                <a:ea typeface="Myriad Pro" pitchFamily="34" charset="0"/>
                <a:cs typeface="Myriad Pro" pitchFamily="34" charset="0"/>
              </a:rPr>
              <a:t>and</a:t>
            </a:r>
            <a:r>
              <a:rPr lang="en-US" altLang="en-US" sz="2000" smtClean="0">
                <a:latin typeface="Myriad Pro" pitchFamily="34" charset="0"/>
                <a:ea typeface="Myriad Pro" pitchFamily="34" charset="0"/>
                <a:cs typeface="Myriad Pro" pitchFamily="34" charset="0"/>
              </a:rPr>
              <a:t> your injury requries emergency health care attention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Notify the most responsible person in your department/unit (e.g. Supervisor)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Enter the details of the incident or injury into the </a:t>
            </a:r>
            <a:r>
              <a:rPr lang="en-US" altLang="en-US" sz="2000" i="1" smtClean="0">
                <a:solidFill>
                  <a:srgbClr val="0000FF"/>
                </a:solidFill>
                <a:latin typeface="Myriad Pro" pitchFamily="34" charset="0"/>
                <a:ea typeface="Myriad Pro" pitchFamily="34" charset="0"/>
                <a:cs typeface="Myriad Pro" pitchFamily="34" charset="0"/>
              </a:rPr>
              <a:t>Safe Reporting</a:t>
            </a:r>
            <a:r>
              <a:rPr lang="en-US" altLang="en-US" sz="2000" smtClean="0">
                <a:latin typeface="Myriad Pro" pitchFamily="34" charset="0"/>
                <a:ea typeface="Myriad Pro" pitchFamily="34" charset="0"/>
                <a:cs typeface="Myriad Pro" pitchFamily="34" charset="0"/>
              </a:rPr>
              <a:t> Tool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Notify your school of the incident. </a:t>
            </a:r>
          </a:p>
        </p:txBody>
      </p:sp>
      <p:sp>
        <p:nvSpPr>
          <p:cNvPr id="36867" name="Text Box 4"/>
          <p:cNvSpPr txBox="1">
            <a:spLocks noChangeArrowheads="1"/>
          </p:cNvSpPr>
          <p:nvPr/>
        </p:nvSpPr>
        <p:spPr bwMode="auto">
          <a:xfrm flipH="1">
            <a:off x="207963" y="319088"/>
            <a:ext cx="640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
        <p:nvSpPr>
          <p:cNvPr id="36868" name="Text Box 7"/>
          <p:cNvSpPr txBox="1">
            <a:spLocks noChangeArrowheads="1"/>
          </p:cNvSpPr>
          <p:nvPr/>
        </p:nvSpPr>
        <p:spPr bwMode="auto">
          <a:xfrm>
            <a:off x="207963" y="1239838"/>
            <a:ext cx="2643187" cy="4894262"/>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a:solidFill>
                  <a:schemeClr val="bg1"/>
                </a:solidFill>
                <a:latin typeface="Myriad Pro" pitchFamily="34" charset="0"/>
                <a:ea typeface="Myriad Pro" pitchFamily="34" charset="0"/>
                <a:cs typeface="Arial" pitchFamily="34" charset="0"/>
              </a:rPr>
              <a:t>Should you be involved in a violent episode or sustain a injury as a result of violence or aggression</a:t>
            </a:r>
            <a:endParaRPr lang="en-US" altLang="en-US">
              <a:solidFill>
                <a:srgbClr val="FFFF99"/>
              </a:solidFill>
              <a:latin typeface="Myriad Pro" pitchFamily="34" charset="0"/>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p:txBody>
      </p:sp>
      <p:pic>
        <p:nvPicPr>
          <p:cNvPr id="36869" name="Picture 1"/>
          <p:cNvPicPr>
            <a:picLocks noChangeAspect="1" noChangeArrowheads="1"/>
          </p:cNvPicPr>
          <p:nvPr/>
        </p:nvPicPr>
        <p:blipFill>
          <a:blip r:embed="rId2">
            <a:extLst>
              <a:ext uri="{28A0092B-C50C-407E-A947-70E740481C1C}">
                <a14:useLocalDpi xmlns:a14="http://schemas.microsoft.com/office/drawing/2010/main" val="0"/>
              </a:ext>
            </a:extLst>
          </a:blip>
          <a:srcRect t="7761" b="11592"/>
          <a:stretch>
            <a:fillRect/>
          </a:stretch>
        </p:blipFill>
        <p:spPr bwMode="auto">
          <a:xfrm>
            <a:off x="234950" y="4540250"/>
            <a:ext cx="25892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228600" y="1220788"/>
            <a:ext cx="8639175" cy="5105400"/>
          </a:xfrm>
          <a:ln w="38100" cmpd="dbl">
            <a:solidFill>
              <a:srgbClr val="0099CC"/>
            </a:solidFill>
            <a:miter lim="800000"/>
            <a:headEnd/>
            <a:tailEnd/>
          </a:ln>
        </p:spPr>
        <p:txBody>
          <a:bodyPr/>
          <a:lstStyle/>
          <a:p>
            <a:pPr eaLnBrk="1" hangingPunct="1">
              <a:buFontTx/>
              <a:buNone/>
            </a:pPr>
            <a:r>
              <a:rPr lang="en-US" altLang="en-US" sz="24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Under the </a:t>
            </a:r>
            <a:r>
              <a:rPr lang="en-US" altLang="en-US" sz="1800" b="1" i="1" smtClean="0">
                <a:solidFill>
                  <a:schemeClr val="folHlink"/>
                </a:solidFill>
                <a:latin typeface="Myriad Pro" pitchFamily="34" charset="0"/>
                <a:ea typeface="Myriad Pro" pitchFamily="34" charset="0"/>
                <a:cs typeface="Myriad Pro" pitchFamily="34" charset="0"/>
              </a:rPr>
              <a:t>Occupational Health &amp; Safety Act</a:t>
            </a:r>
            <a:r>
              <a:rPr lang="en-US" altLang="en-US" sz="1800" smtClean="0">
                <a:latin typeface="Myriad Pro" pitchFamily="34" charset="0"/>
                <a:ea typeface="Myriad Pro" pitchFamily="34" charset="0"/>
                <a:cs typeface="Myriad Pro" pitchFamily="34" charset="0"/>
              </a:rPr>
              <a:t>, harassment is defined as: </a:t>
            </a:r>
            <a:r>
              <a:rPr lang="en-US" altLang="en-US" sz="1800" b="1" smtClean="0">
                <a:solidFill>
                  <a:srgbClr val="0070C0"/>
                </a:solidFill>
                <a:latin typeface="Myriad Pro" pitchFamily="34" charset="0"/>
                <a:ea typeface="Myriad Pro" pitchFamily="34" charset="0"/>
                <a:cs typeface="Myriad Pro" pitchFamily="34" charset="0"/>
              </a:rPr>
              <a:t>“engaging in a course of vexatious comment or conduct against a worker in a workplace that is known or ought reasonably to be known to be unwelcome.”</a:t>
            </a:r>
          </a:p>
          <a:p>
            <a:pPr eaLnBrk="1" hangingPunct="1">
              <a:buFontTx/>
              <a:buNone/>
            </a:pPr>
            <a:r>
              <a:rPr lang="en-US" altLang="en-US" sz="1800" b="1" smtClean="0">
                <a:solidFill>
                  <a:srgbClr val="0070C0"/>
                </a:solidFill>
                <a:latin typeface="Myriad Pro" pitchFamily="34" charset="0"/>
                <a:ea typeface="Myriad Pro" pitchFamily="34" charset="0"/>
                <a:cs typeface="Myriad Pro" pitchFamily="34" charset="0"/>
              </a:rPr>
              <a:t>	</a:t>
            </a:r>
            <a:r>
              <a:rPr lang="en-US" altLang="en-US" sz="1800" b="1" smtClean="0">
                <a:latin typeface="Myriad Pro" pitchFamily="34" charset="0"/>
                <a:ea typeface="Myriad Pro" pitchFamily="34" charset="0"/>
                <a:cs typeface="Myriad Pro" pitchFamily="34" charset="0"/>
              </a:rPr>
              <a:t>It can include: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Unwelcomed teasing</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Harmful gossip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Ridicule</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Bullying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Intimidation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Offensive language or jokes </a:t>
            </a:r>
          </a:p>
          <a:p>
            <a:pPr lvl="1" eaLnBrk="1" hangingPunct="1">
              <a:buClr>
                <a:schemeClr val="tx2"/>
              </a:buClr>
              <a:buFont typeface="Arial" pitchFamily="34" charset="0"/>
              <a:buChar char="•"/>
            </a:pPr>
            <a:r>
              <a:rPr lang="en-US" altLang="en-US" sz="1800" b="1" smtClean="0">
                <a:latin typeface="Myriad Pro" pitchFamily="34" charset="0"/>
                <a:ea typeface="Myriad Pro" pitchFamily="34" charset="0"/>
                <a:cs typeface="Myriad Pro" pitchFamily="34" charset="0"/>
              </a:rPr>
              <a:t>Other breaches of the KGH Code of Behaviour </a:t>
            </a:r>
          </a:p>
          <a:p>
            <a:pPr eaLnBrk="1" hangingPunct="1">
              <a:buFontTx/>
              <a:buNone/>
            </a:pPr>
            <a:endParaRPr lang="en-US" altLang="en-US" sz="2400" b="1" smtClean="0">
              <a:solidFill>
                <a:srgbClr val="0070C0"/>
              </a:solidFill>
              <a:latin typeface="Myriad Pro" pitchFamily="34" charset="0"/>
              <a:ea typeface="Myriad Pro" pitchFamily="34" charset="0"/>
              <a:cs typeface="Myriad Pro" pitchFamily="34" charset="0"/>
            </a:endParaRPr>
          </a:p>
        </p:txBody>
      </p:sp>
      <p:sp>
        <p:nvSpPr>
          <p:cNvPr id="37891"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Harassment </a:t>
            </a:r>
            <a:endParaRPr lang="en-CA" altLang="en-US" sz="2800" smtClean="0">
              <a:latin typeface="Myriad Pro" pitchFamily="34" charset="0"/>
              <a:ea typeface="Myriad Pro" pitchFamily="34" charset="0"/>
              <a:cs typeface="Myriad Pro" pitchFamily="34" charset="0"/>
            </a:endParaRP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2306638"/>
            <a:ext cx="33480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06" name="Group 14"/>
          <p:cNvGraphicFramePr>
            <a:graphicFrameLocks noGrp="1"/>
          </p:cNvGraphicFramePr>
          <p:nvPr/>
        </p:nvGraphicFramePr>
        <p:xfrm>
          <a:off x="230188" y="3151188"/>
          <a:ext cx="8534400" cy="2452688"/>
        </p:xfrm>
        <a:graphic>
          <a:graphicData uri="http://schemas.openxmlformats.org/drawingml/2006/table">
            <a:tbl>
              <a:tblPr/>
              <a:tblGrid>
                <a:gridCol w="4503738"/>
                <a:gridCol w="4030662"/>
              </a:tblGrid>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Social Isolation</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information</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Over-monitoring of work</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Rumours</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Excessive criticism</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Verbal aggression</a:t>
                      </a:r>
                    </a:p>
                  </a:txBody>
                  <a:tcPr marL="90000" marR="90000" marT="46806" marB="46806" anchor="ctr" horzOverflow="overflow">
                    <a:lnL>
                      <a:noFill/>
                    </a:lnL>
                    <a:lnR>
                      <a:noFill/>
                    </a:lnR>
                    <a:lnT>
                      <a:noFill/>
                    </a:lnT>
                    <a:lnB>
                      <a:noFill/>
                    </a:lnB>
                    <a:lnTlToBr>
                      <a:noFill/>
                    </a:lnTlToBr>
                    <a:lnBlToTr>
                      <a:noFill/>
                    </a:lnBlToTr>
                    <a:noFill/>
                  </a:tcPr>
                </a:tc>
              </a:tr>
              <a:tr h="478972">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job responsibility</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r h="595450">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Personal attacks on a person’s private life and/or personal attributes</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bl>
          </a:graphicData>
        </a:graphic>
      </p:graphicFrame>
      <p:sp>
        <p:nvSpPr>
          <p:cNvPr id="38923" name="Text Box 7"/>
          <p:cNvSpPr txBox="1">
            <a:spLocks noChangeArrowheads="1"/>
          </p:cNvSpPr>
          <p:nvPr/>
        </p:nvSpPr>
        <p:spPr bwMode="auto">
          <a:xfrm>
            <a:off x="304800" y="1398588"/>
            <a:ext cx="84597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76213" eaLnBrk="0" hangingPunct="0">
              <a:defRPr sz="2400">
                <a:solidFill>
                  <a:schemeClr val="tx1"/>
                </a:solidFill>
                <a:latin typeface="Arial" pitchFamily="34" charset="0"/>
              </a:defRPr>
            </a:lvl1pPr>
            <a:lvl2pPr marL="742950" indent="-285750" defTabSz="176213" eaLnBrk="0" hangingPunct="0">
              <a:defRPr sz="2400">
                <a:solidFill>
                  <a:schemeClr val="tx1"/>
                </a:solidFill>
                <a:latin typeface="Arial" pitchFamily="34" charset="0"/>
              </a:defRPr>
            </a:lvl2pPr>
            <a:lvl3pPr marL="1143000" indent="-228600" defTabSz="176213" eaLnBrk="0" hangingPunct="0">
              <a:defRPr sz="2400">
                <a:solidFill>
                  <a:schemeClr val="tx1"/>
                </a:solidFill>
                <a:latin typeface="Arial" pitchFamily="34" charset="0"/>
              </a:defRPr>
            </a:lvl3pPr>
            <a:lvl4pPr marL="1600200" indent="-228600" defTabSz="176213" eaLnBrk="0" hangingPunct="0">
              <a:defRPr sz="2400">
                <a:solidFill>
                  <a:schemeClr val="tx1"/>
                </a:solidFill>
                <a:latin typeface="Arial" pitchFamily="34" charset="0"/>
              </a:defRPr>
            </a:lvl4pPr>
            <a:lvl5pPr marL="2057400" indent="-228600" defTabSz="176213" eaLnBrk="0" hangingPunct="0">
              <a:defRPr sz="2400">
                <a:solidFill>
                  <a:schemeClr val="tx1"/>
                </a:solidFill>
                <a:latin typeface="Arial" pitchFamily="34" charset="0"/>
              </a:defRPr>
            </a:lvl5pPr>
            <a:lvl6pPr marL="2514600" indent="-228600" defTabSz="176213" eaLnBrk="0" fontAlgn="base" hangingPunct="0">
              <a:spcBef>
                <a:spcPct val="0"/>
              </a:spcBef>
              <a:spcAft>
                <a:spcPct val="0"/>
              </a:spcAft>
              <a:defRPr sz="2400">
                <a:solidFill>
                  <a:schemeClr val="tx1"/>
                </a:solidFill>
                <a:latin typeface="Arial" pitchFamily="34" charset="0"/>
              </a:defRPr>
            </a:lvl6pPr>
            <a:lvl7pPr marL="2971800" indent="-228600" defTabSz="176213" eaLnBrk="0" fontAlgn="base" hangingPunct="0">
              <a:spcBef>
                <a:spcPct val="0"/>
              </a:spcBef>
              <a:spcAft>
                <a:spcPct val="0"/>
              </a:spcAft>
              <a:defRPr sz="2400">
                <a:solidFill>
                  <a:schemeClr val="tx1"/>
                </a:solidFill>
                <a:latin typeface="Arial" pitchFamily="34" charset="0"/>
              </a:defRPr>
            </a:lvl7pPr>
            <a:lvl8pPr marL="3429000" indent="-228600" defTabSz="176213" eaLnBrk="0" fontAlgn="base" hangingPunct="0">
              <a:spcBef>
                <a:spcPct val="0"/>
              </a:spcBef>
              <a:spcAft>
                <a:spcPct val="0"/>
              </a:spcAft>
              <a:defRPr sz="2400">
                <a:solidFill>
                  <a:schemeClr val="tx1"/>
                </a:solidFill>
                <a:latin typeface="Arial" pitchFamily="34" charset="0"/>
              </a:defRPr>
            </a:lvl8pPr>
            <a:lvl9pPr marL="3886200" indent="-228600" defTabSz="176213"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a:ea typeface="Myriad Pro" pitchFamily="34" charset="0"/>
                <a:cs typeface="Arial" pitchFamily="34" charset="0"/>
              </a:rPr>
              <a:t>Bullying</a:t>
            </a:r>
            <a:r>
              <a:rPr lang="en-US" altLang="en-US" sz="1800" b="1">
                <a:solidFill>
                  <a:srgbClr val="0000FF"/>
                </a:solidFill>
                <a:ea typeface="Myriad Pro" pitchFamily="34" charset="0"/>
                <a:cs typeface="Arial" pitchFamily="34" charset="0"/>
              </a:rPr>
              <a:t> </a:t>
            </a:r>
            <a:r>
              <a:rPr lang="en-US" altLang="en-US" sz="1800">
                <a:ea typeface="Myriad Pro" pitchFamily="34" charset="0"/>
                <a:cs typeface="Arial" pitchFamily="34" charset="0"/>
              </a:rPr>
              <a:t>is defined as repeated and persistent negative acts towards one or more individuals, where there is a real or perceived power imbalance and which creates a hostile work environment. </a:t>
            </a:r>
          </a:p>
          <a:p>
            <a:pPr eaLnBrk="1" hangingPunct="1"/>
            <a:endParaRPr lang="en-US" altLang="en-US" sz="1800" u="sng">
              <a:ea typeface="Myriad Pro" pitchFamily="34" charset="0"/>
              <a:cs typeface="Arial" pitchFamily="34" charset="0"/>
            </a:endParaRPr>
          </a:p>
          <a:p>
            <a:pPr eaLnBrk="1" hangingPunct="1"/>
            <a:r>
              <a:rPr lang="en-US" altLang="en-US" sz="1800" u="sng">
                <a:ea typeface="Myriad Pro" pitchFamily="34" charset="0"/>
                <a:cs typeface="Arial" pitchFamily="34" charset="0"/>
              </a:rPr>
              <a:t>Examples may include:</a:t>
            </a:r>
            <a:r>
              <a:rPr lang="en-US" altLang="en-US" sz="1800">
                <a:ea typeface="Myriad Pro" pitchFamily="34" charset="0"/>
                <a:cs typeface="Arial" pitchFamily="34" charset="0"/>
              </a:rPr>
              <a:t> </a:t>
            </a:r>
          </a:p>
          <a:p>
            <a:pPr eaLnBrk="1" hangingPunct="1"/>
            <a:endParaRPr lang="en-US" altLang="en-US" sz="1800">
              <a:ea typeface="Myriad Pro" pitchFamily="34" charset="0"/>
              <a:cs typeface="Arial" pitchFamily="34" charset="0"/>
            </a:endParaRPr>
          </a:p>
        </p:txBody>
      </p:sp>
      <p:sp>
        <p:nvSpPr>
          <p:cNvPr id="38924" name="TextBox 1"/>
          <p:cNvSpPr txBox="1">
            <a:spLocks noChangeArrowheads="1"/>
          </p:cNvSpPr>
          <p:nvPr/>
        </p:nvSpPr>
        <p:spPr bwMode="auto">
          <a:xfrm>
            <a:off x="304800" y="396875"/>
            <a:ext cx="5807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800">
                <a:solidFill>
                  <a:schemeClr val="bg2"/>
                </a:solidFill>
                <a:ea typeface="Myriad Pro" pitchFamily="34" charset="0"/>
                <a:cs typeface="Myriad Pro" pitchFamily="34" charset="0"/>
              </a:rPr>
              <a:t>Bullying in the Workplace </a:t>
            </a:r>
            <a:endParaRPr lang="en-CA" altLang="en-US" sz="2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28600" y="152400"/>
            <a:ext cx="8686800" cy="685800"/>
          </a:xfrm>
        </p:spPr>
        <p:txBody>
          <a:bodyPr/>
          <a:lstStyle/>
          <a:p>
            <a:pPr eaLnBrk="1" hangingPunct="1">
              <a:defRPr/>
            </a:pPr>
            <a:r>
              <a:rPr lang="en-US" altLang="en-US" sz="2800" dirty="0" smtClean="0">
                <a:solidFill>
                  <a:schemeClr val="bg2"/>
                </a:solidFill>
                <a:latin typeface="+mn-lt"/>
              </a:rPr>
              <a:t>Resources available to Students  </a:t>
            </a:r>
          </a:p>
        </p:txBody>
      </p:sp>
      <p:sp>
        <p:nvSpPr>
          <p:cNvPr id="39939" name="Rectangle 5"/>
          <p:cNvSpPr>
            <a:spLocks noChangeArrowheads="1"/>
          </p:cNvSpPr>
          <p:nvPr/>
        </p:nvSpPr>
        <p:spPr bwMode="auto">
          <a:xfrm>
            <a:off x="228600" y="1466850"/>
            <a:ext cx="8686800" cy="45243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536575" indent="-357188"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solidFill>
                  <a:schemeClr val="tx2"/>
                </a:solidFill>
                <a:ea typeface="Myriad Pro" pitchFamily="34" charset="0"/>
                <a:cs typeface="Arial" pitchFamily="34" charset="0"/>
              </a:rPr>
              <a:t>Are you a victim of harassment or bullying and not sure where to turn to?  The following resources can help:  </a:t>
            </a:r>
          </a:p>
          <a:p>
            <a:pPr lvl="1" eaLnBrk="1" hangingPunct="1">
              <a:spcBef>
                <a:spcPct val="100000"/>
              </a:spcBef>
              <a:buFont typeface="Wingdings" pitchFamily="2" charset="2"/>
              <a:buChar char="ü"/>
            </a:pPr>
            <a:r>
              <a:rPr lang="en-US" altLang="en-US" sz="2000">
                <a:ea typeface="Myriad Pro" pitchFamily="34" charset="0"/>
                <a:cs typeface="Arial" pitchFamily="34" charset="0"/>
              </a:rPr>
              <a:t>Your school, clinical instructor, academic advisor; </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HR Advisor;</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Peer Partner - see KGH wellness website </a:t>
            </a:r>
            <a:r>
              <a:rPr lang="en-US" altLang="en-US" sz="2000">
                <a:ea typeface="Myriad Pro" pitchFamily="34" charset="0"/>
                <a:cs typeface="Arial" pitchFamily="34" charset="0"/>
                <a:hlinkClick r:id="rId2"/>
              </a:rPr>
              <a:t>www.kghwellness.ca</a:t>
            </a:r>
            <a:r>
              <a:rPr lang="en-US" altLang="en-US" sz="2000">
                <a:ea typeface="Myriad Pro" pitchFamily="34" charset="0"/>
                <a:cs typeface="Arial" pitchFamily="34" charset="0"/>
              </a:rPr>
              <a:t>  </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A KGH Occupational Health Nurse</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Sexual Assault and Domestic Violence Program (KGH)</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The hospital’s Joint Health &amp; Safety Committee (JHSC</a:t>
            </a:r>
            <a:endParaRPr lang="en-US" altLang="en-US">
              <a:ea typeface="Myriad Pro"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
        <p:nvSpPr>
          <p:cNvPr id="40963" name="Rectangle 3"/>
          <p:cNvSpPr>
            <a:spLocks noGrp="1"/>
          </p:cNvSpPr>
          <p:nvPr>
            <p:ph type="body" idx="1"/>
          </p:nvPr>
        </p:nvSpPr>
        <p:spPr>
          <a:xfrm>
            <a:off x="665163" y="1327150"/>
            <a:ext cx="8223250" cy="4881563"/>
          </a:xfrm>
        </p:spPr>
        <p:txBody>
          <a:bodyPr/>
          <a:lstStyle/>
          <a:p>
            <a:pPr>
              <a:buFont typeface="Arial" pitchFamily="34" charset="0"/>
              <a:buNone/>
            </a:pPr>
            <a:r>
              <a:rPr lang="en-US" altLang="en-US" sz="1800" smtClean="0">
                <a:latin typeface="Myriad Pro" pitchFamily="34" charset="0"/>
                <a:ea typeface="Myriad Pro" pitchFamily="34" charset="0"/>
                <a:cs typeface="Myriad Pro" pitchFamily="34" charset="0"/>
              </a:rPr>
              <a:t>Preventing the spread of infectious illness to our patients, our staff, and others</a:t>
            </a:r>
          </a:p>
          <a:p>
            <a:pPr>
              <a:buFont typeface="Arial" pitchFamily="34" charset="0"/>
              <a:buNone/>
            </a:pPr>
            <a:r>
              <a:rPr lang="en-US" altLang="en-US" sz="1800" smtClean="0">
                <a:latin typeface="Myriad Pro" pitchFamily="34" charset="0"/>
                <a:ea typeface="Myriad Pro" pitchFamily="34" charset="0"/>
                <a:cs typeface="Myriad Pro" pitchFamily="34" charset="0"/>
              </a:rPr>
              <a:t>within the hospital is critical.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Patients are often immunocompromised which means they may not be able to </a:t>
            </a:r>
          </a:p>
          <a:p>
            <a:pPr>
              <a:buFont typeface="Arial" pitchFamily="34" charset="0"/>
              <a:buNone/>
            </a:pPr>
            <a:r>
              <a:rPr lang="en-US" altLang="en-US" sz="1800" smtClean="0">
                <a:latin typeface="Myriad Pro" pitchFamily="34" charset="0"/>
                <a:ea typeface="Myriad Pro" pitchFamily="34" charset="0"/>
                <a:cs typeface="Myriad Pro" pitchFamily="34" charset="0"/>
              </a:rPr>
              <a:t>fight off an infection as well; acquiring an infection can impair their health and </a:t>
            </a:r>
          </a:p>
          <a:p>
            <a:pPr>
              <a:buFont typeface="Arial" pitchFamily="34" charset="0"/>
              <a:buNone/>
            </a:pPr>
            <a:r>
              <a:rPr lang="en-US" altLang="en-US" sz="1800" smtClean="0">
                <a:latin typeface="Myriad Pro" pitchFamily="34" charset="0"/>
                <a:ea typeface="Myriad Pro" pitchFamily="34" charset="0"/>
                <a:cs typeface="Myriad Pro" pitchFamily="34" charset="0"/>
              </a:rPr>
              <a:t>recovery, extend their length of stay, and in some cases, can result in death.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Getting your annual Influenza (flu) vaccination, </a:t>
            </a:r>
          </a:p>
          <a:p>
            <a:pPr>
              <a:buFont typeface="Arial" pitchFamily="34" charset="0"/>
              <a:buNone/>
            </a:pPr>
            <a:r>
              <a:rPr lang="en-US" altLang="en-US" sz="1800" smtClean="0">
                <a:latin typeface="Myriad Pro" pitchFamily="34" charset="0"/>
                <a:ea typeface="Myriad Pro" pitchFamily="34" charset="0"/>
                <a:cs typeface="Myriad Pro" pitchFamily="34" charset="0"/>
              </a:rPr>
              <a:t>along with diligent hand hygiene are key </a:t>
            </a:r>
          </a:p>
          <a:p>
            <a:pPr>
              <a:buFont typeface="Arial" pitchFamily="34" charset="0"/>
              <a:buNone/>
            </a:pPr>
            <a:r>
              <a:rPr lang="en-US" altLang="en-US" sz="1800" smtClean="0">
                <a:latin typeface="Myriad Pro" pitchFamily="34" charset="0"/>
                <a:ea typeface="Myriad Pro" pitchFamily="34" charset="0"/>
                <a:cs typeface="Myriad Pro" pitchFamily="34" charset="0"/>
              </a:rPr>
              <a:t>strategies for patient and staff safety.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3315" name="Text Box 5"/>
          <p:cNvSpPr txBox="1">
            <a:spLocks noChangeArrowheads="1"/>
          </p:cNvSpPr>
          <p:nvPr/>
        </p:nvSpPr>
        <p:spPr bwMode="auto">
          <a:xfrm>
            <a:off x="293688" y="1641475"/>
            <a:ext cx="5883275" cy="40814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1800" b="1">
                <a:solidFill>
                  <a:schemeClr val="bg1"/>
                </a:solidFill>
                <a:ea typeface="Myriad Pro" pitchFamily="34" charset="0"/>
                <a:cs typeface="Myriad Pro" pitchFamily="34" charset="0"/>
              </a:rPr>
              <a:t> If you do have any questions with regard to your health &amp; safety while at KGH talk to:</a:t>
            </a:r>
          </a:p>
          <a:p>
            <a:pPr defTabSz="914400" eaLnBrk="1" hangingPunct="1"/>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Clinical Instructor or the individual who is supervising your practicum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Educational Institution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KGH’s Joint Health &amp; Safety Committee </a:t>
            </a:r>
            <a:br>
              <a:rPr lang="en-US" altLang="en-US" sz="1800" b="1">
                <a:solidFill>
                  <a:schemeClr val="bg1"/>
                </a:solidFill>
                <a:ea typeface="Myriad Pro" pitchFamily="34" charset="0"/>
                <a:cs typeface="Myriad Pro" pitchFamily="34" charset="0"/>
              </a:rPr>
            </a:br>
            <a:r>
              <a:rPr lang="en-US" altLang="en-US" sz="1800" b="1">
                <a:solidFill>
                  <a:schemeClr val="bg1"/>
                </a:solidFill>
                <a:ea typeface="Myriad Pro" pitchFamily="34" charset="0"/>
                <a:cs typeface="Myriad Pro" pitchFamily="34" charset="0"/>
              </a:rPr>
              <a:t>(JHSC rep contact info is available on H&amp;S Boards)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the KGH Occupational Health, Safety &amp; Wellness Department located on Armstrong 1 </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188" y="2711450"/>
            <a:ext cx="223361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287338" y="1585913"/>
            <a:ext cx="501808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Alcohol-based hand sanitizer can be used  for routine hand washing where your hands are </a:t>
            </a:r>
            <a:r>
              <a:rPr lang="en-US" altLang="en-US" sz="1600" i="1" u="sng">
                <a:latin typeface="Myriad Pro" pitchFamily="34" charset="0"/>
                <a:ea typeface="Myriad Pro" pitchFamily="34" charset="0"/>
                <a:cs typeface="Myriad Pro" pitchFamily="34" charset="0"/>
              </a:rPr>
              <a:t>not</a:t>
            </a:r>
            <a:r>
              <a:rPr lang="en-US" altLang="en-US" sz="1600">
                <a:latin typeface="Myriad Pro" pitchFamily="34" charset="0"/>
                <a:ea typeface="Myriad Pro" pitchFamily="34" charset="0"/>
                <a:cs typeface="Myriad Pro" pitchFamily="34" charset="0"/>
              </a:rPr>
              <a:t> visibly soiled or contaminated with blood or body fluids;</a:t>
            </a:r>
          </a:p>
          <a:p>
            <a:pPr lvl="1" eaLnBrk="1" hangingPunct="1">
              <a:spcBef>
                <a:spcPct val="30000"/>
              </a:spcBef>
              <a:buClr>
                <a:schemeClr val="tx1"/>
              </a:buClr>
              <a:buSzPct val="125000"/>
              <a:buFontTx/>
              <a:buChar char="•"/>
            </a:pPr>
            <a:endParaRPr lang="en-US" altLang="en-US" sz="1600">
              <a:latin typeface="Myriad Pro" pitchFamily="34" charset="0"/>
              <a:ea typeface="Myriad Pro" pitchFamily="34" charset="0"/>
              <a:cs typeface="Myriad Pro" pitchFamily="34" charset="0"/>
            </a:endParaRPr>
          </a:p>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If hands are visibly soiled, use soap and warm water </a:t>
            </a:r>
          </a:p>
          <a:p>
            <a:pPr lvl="1" eaLnBrk="1" hangingPunct="1">
              <a:spcBef>
                <a:spcPct val="30000"/>
              </a:spcBef>
              <a:buClr>
                <a:schemeClr val="tx1"/>
              </a:buClr>
              <a:buSzPct val="125000"/>
              <a:buFontTx/>
              <a:buChar char="•"/>
            </a:pPr>
            <a:endParaRPr lang="en-US" altLang="en-US" sz="1600">
              <a:latin typeface="Myriad Pro" pitchFamily="34" charset="0"/>
              <a:ea typeface="Myriad Pro" pitchFamily="34" charset="0"/>
              <a:cs typeface="Myriad Pro" pitchFamily="34" charset="0"/>
            </a:endParaRPr>
          </a:p>
          <a:p>
            <a:pPr lvl="1" eaLnBrk="1" hangingPunct="1">
              <a:spcBef>
                <a:spcPct val="30000"/>
              </a:spcBef>
              <a:buClr>
                <a:schemeClr val="tx1"/>
              </a:buClr>
              <a:buSzPct val="125000"/>
              <a:buFontTx/>
              <a:buChar char="•"/>
            </a:pPr>
            <a:r>
              <a:rPr kumimoji="1" lang="en-US" altLang="en-US" sz="1600">
                <a:latin typeface="Myriad Pro" pitchFamily="34" charset="0"/>
                <a:ea typeface="Myriad Pro" pitchFamily="34" charset="0"/>
                <a:cs typeface="Myriad Pro" pitchFamily="34" charset="0"/>
              </a:rPr>
              <a:t>Studies demonstrate that hand hygiene removes disease causing microorganisms and prevents transmission and is the single most important step you can take in preventing infection in your patients. </a:t>
            </a:r>
          </a:p>
          <a:p>
            <a:pPr lvl="1" eaLnBrk="1" hangingPunct="1">
              <a:spcBef>
                <a:spcPct val="30000"/>
              </a:spcBef>
              <a:buClr>
                <a:schemeClr val="tx1"/>
              </a:buClr>
              <a:buSzPct val="125000"/>
              <a:buFontTx/>
              <a:buChar char="•"/>
            </a:pPr>
            <a:endParaRPr kumimoji="1" lang="en-US" altLang="en-US" sz="1600">
              <a:latin typeface="Myriad Pro" pitchFamily="34" charset="0"/>
              <a:ea typeface="Myriad Pro" pitchFamily="34" charset="0"/>
              <a:cs typeface="Myriad Pro" pitchFamily="34" charset="0"/>
            </a:endParaRPr>
          </a:p>
          <a:p>
            <a:pPr lvl="1" eaLnBrk="1" hangingPunct="1">
              <a:spcBef>
                <a:spcPct val="30000"/>
              </a:spcBef>
              <a:buClr>
                <a:schemeClr val="tx1"/>
              </a:buClr>
              <a:buSzPct val="125000"/>
              <a:buFontTx/>
              <a:buChar char="•"/>
            </a:pPr>
            <a:endParaRPr kumimoji="1" lang="en-US" altLang="en-US" sz="1600" b="1">
              <a:latin typeface="Myriad Pro" pitchFamily="34" charset="0"/>
              <a:ea typeface="Myriad Pro" pitchFamily="34" charset="0"/>
              <a:cs typeface="Myriad Pro" pitchFamily="34" charset="0"/>
            </a:endParaRPr>
          </a:p>
        </p:txBody>
      </p:sp>
      <p:sp>
        <p:nvSpPr>
          <p:cNvPr id="41987" name="Text Box 5"/>
          <p:cNvSpPr txBox="1">
            <a:spLocks noChangeArrowheads="1"/>
          </p:cNvSpPr>
          <p:nvPr/>
        </p:nvSpPr>
        <p:spPr bwMode="auto">
          <a:xfrm>
            <a:off x="287338" y="333375"/>
            <a:ext cx="5018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sz="2800">
                <a:solidFill>
                  <a:schemeClr val="accent2"/>
                </a:solidFill>
                <a:latin typeface="Tahoma" pitchFamily="34" charset="0"/>
                <a:ea typeface="Myriad Pro" pitchFamily="34" charset="0"/>
                <a:cs typeface="Myriad Pro" pitchFamily="34" charset="0"/>
              </a:rPr>
              <a:t> </a:t>
            </a:r>
            <a:r>
              <a:rPr lang="en-US" altLang="en-US" sz="2800">
                <a:solidFill>
                  <a:schemeClr val="bg1"/>
                </a:solidFill>
                <a:latin typeface="Myriad Pro" pitchFamily="34" charset="0"/>
                <a:ea typeface="Myriad Pro" pitchFamily="34" charset="0"/>
                <a:cs typeface="Myriad Pro" pitchFamily="34" charset="0"/>
              </a:rPr>
              <a:t>Hand Hygiene Requirements </a:t>
            </a:r>
          </a:p>
        </p:txBody>
      </p:sp>
      <p:sp>
        <p:nvSpPr>
          <p:cNvPr id="41988" name="AutoShape 7" descr="Image result for 4 moments of hand hygiene"/>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419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1635125"/>
            <a:ext cx="2830513"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p:cNvSpPr>
          <p:nvPr>
            <p:ph type="body" idx="1"/>
          </p:nvPr>
        </p:nvSpPr>
        <p:spPr>
          <a:xfrm>
            <a:off x="169863" y="1360488"/>
            <a:ext cx="8640762" cy="3870325"/>
          </a:xfrm>
        </p:spPr>
        <p:txBody>
          <a:bodyPr/>
          <a:lstStyle/>
          <a:p>
            <a:pPr>
              <a:buFont typeface="Arial" pitchFamily="34" charset="0"/>
              <a:buNone/>
            </a:pPr>
            <a:r>
              <a:rPr lang="en-US" altLang="en-US" sz="20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For students carrying on activities in a healthcare environment, the </a:t>
            </a:r>
            <a:r>
              <a:rPr lang="en-US" altLang="en-US" sz="1800" b="1" i="1" smtClean="0">
                <a:latin typeface="Myriad Pro" pitchFamily="34" charset="0"/>
                <a:ea typeface="Myriad Pro" pitchFamily="34" charset="0"/>
                <a:cs typeface="Myriad Pro" pitchFamily="34" charset="0"/>
              </a:rPr>
              <a:t>Public Hospitals Act</a:t>
            </a:r>
            <a:r>
              <a:rPr lang="en-US" altLang="en-US" sz="1800" smtClean="0">
                <a:latin typeface="Myriad Pro" pitchFamily="34" charset="0"/>
                <a:ea typeface="Myriad Pro" pitchFamily="34" charset="0"/>
                <a:cs typeface="Myriad Pro" pitchFamily="34" charset="0"/>
              </a:rPr>
              <a:t> requires that the Communicable Disease Surveillance Protocols developed by the OMA/OHA be followed. These protocols outline the immunity requirements for all those working in a hospital and are intended to prevent the spread of infection between patients and staff in hospitals.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There are protocols for </a:t>
            </a:r>
            <a:r>
              <a:rPr lang="en-US" altLang="en-US" sz="1800" i="1" smtClean="0">
                <a:latin typeface="Myriad Pro" pitchFamily="34" charset="0"/>
                <a:ea typeface="Myriad Pro" pitchFamily="34" charset="0"/>
                <a:cs typeface="Myriad Pro" pitchFamily="34" charset="0"/>
              </a:rPr>
              <a:t>Measles, Mumps, Rubella, Varicella (chicken pox), Pertussis (whooping cough), Meningococcal Disease, Scabies, Tuberculosis (TB), and Influenza to name a few.</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In order to undertake a placement at KGH, all students must meet the immunity requirements and your school must validate that you have met the requirements </a:t>
            </a:r>
            <a:r>
              <a:rPr lang="en-US" altLang="en-US" sz="1800" u="sng" smtClean="0">
                <a:latin typeface="Myriad Pro" pitchFamily="34" charset="0"/>
                <a:ea typeface="Myriad Pro" pitchFamily="34" charset="0"/>
                <a:cs typeface="Myriad Pro" pitchFamily="34" charset="0"/>
              </a:rPr>
              <a:t>prior to </a:t>
            </a:r>
            <a:r>
              <a:rPr lang="en-US" altLang="en-US" sz="1800" smtClean="0">
                <a:latin typeface="Myriad Pro" pitchFamily="34" charset="0"/>
                <a:ea typeface="Myriad Pro" pitchFamily="34" charset="0"/>
                <a:cs typeface="Myriad Pro" pitchFamily="34" charset="0"/>
              </a:rPr>
              <a:t>starting your placement at KGH.  </a:t>
            </a:r>
          </a:p>
          <a:p>
            <a:pPr>
              <a:buFont typeface="Arial" pitchFamily="34" charset="0"/>
              <a:buNone/>
            </a:pPr>
            <a:r>
              <a:rPr lang="en-US" altLang="en-US" sz="1800" smtClean="0">
                <a:latin typeface="Myriad Pro" pitchFamily="34" charset="0"/>
                <a:ea typeface="Myriad Pro" pitchFamily="34" charset="0"/>
                <a:cs typeface="Myriad Pro" pitchFamily="34" charset="0"/>
              </a:rPr>
              <a:t>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a:t>
            </a:r>
          </a:p>
        </p:txBody>
      </p:sp>
      <p:sp>
        <p:nvSpPr>
          <p:cNvPr id="43011" name="Rectangle 5"/>
          <p:cNvSpPr>
            <a:spLocks noChangeArrowheads="1"/>
          </p:cNvSpPr>
          <p:nvPr/>
        </p:nvSpPr>
        <p:spPr bwMode="auto">
          <a:xfrm>
            <a:off x="169863" y="5522913"/>
            <a:ext cx="8772525" cy="11699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400">
                <a:solidFill>
                  <a:schemeClr val="bg1"/>
                </a:solidFill>
                <a:ea typeface="Myriad Pro" pitchFamily="34" charset="0"/>
                <a:cs typeface="Myriad Pro" pitchFamily="34" charset="0"/>
              </a:rPr>
              <a:t>To learn more about what proof of immunity is required </a:t>
            </a:r>
          </a:p>
          <a:p>
            <a:pPr algn="ctr" defTabSz="914400" eaLnBrk="1" hangingPunct="1"/>
            <a:r>
              <a:rPr lang="en-US" altLang="en-US" sz="1400">
                <a:solidFill>
                  <a:schemeClr val="bg1"/>
                </a:solidFill>
                <a:ea typeface="Myriad Pro" pitchFamily="34" charset="0"/>
                <a:cs typeface="Myriad Pro" pitchFamily="34" charset="0"/>
              </a:rPr>
              <a:t>for KGH Affiliates working in the hospital, </a:t>
            </a:r>
          </a:p>
          <a:p>
            <a:pPr algn="ctr" defTabSz="914400" eaLnBrk="1" hangingPunct="1"/>
            <a:r>
              <a:rPr lang="en-US" altLang="en-US" sz="1400">
                <a:solidFill>
                  <a:schemeClr val="bg1"/>
                </a:solidFill>
                <a:ea typeface="Myriad Pro" pitchFamily="34" charset="0"/>
                <a:cs typeface="Myriad Pro" pitchFamily="34" charset="0"/>
              </a:rPr>
              <a:t>visit the OHA website </a:t>
            </a:r>
            <a:r>
              <a:rPr lang="en-US" altLang="en-US" sz="1400">
                <a:solidFill>
                  <a:schemeClr val="bg1"/>
                </a:solidFill>
                <a:ea typeface="Myriad Pro" pitchFamily="34" charset="0"/>
                <a:cs typeface="Myriad Pro" pitchFamily="34" charset="0"/>
                <a:hlinkClick r:id="rId2"/>
              </a:rPr>
              <a:t>http://www.oha.com/SERVICES/HEALTHSAFETY/Pages/CommunicableDiseasesSurveillanceProtocols.aspx</a:t>
            </a:r>
            <a:endParaRPr lang="en-US" altLang="en-US" sz="1400">
              <a:solidFill>
                <a:schemeClr val="bg1"/>
              </a:solidFill>
              <a:ea typeface="Myriad Pro" pitchFamily="34" charset="0"/>
              <a:cs typeface="Myriad Pro" pitchFamily="34" charset="0"/>
            </a:endParaRPr>
          </a:p>
          <a:p>
            <a:pPr defTabSz="914400" eaLnBrk="1" hangingPunct="1"/>
            <a:endParaRPr lang="en-US" altLang="en-US" sz="1400">
              <a:solidFill>
                <a:schemeClr val="bg1"/>
              </a:solidFill>
              <a:latin typeface="Myriad Pro" pitchFamily="34" charset="0"/>
              <a:ea typeface="Myriad Pro" pitchFamily="34" charset="0"/>
              <a:cs typeface="Myriad Pro" pitchFamily="34" charset="0"/>
            </a:endParaRPr>
          </a:p>
        </p:txBody>
      </p:sp>
      <p:sp>
        <p:nvSpPr>
          <p:cNvPr id="43012" name="Rectangle 2"/>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39939" name="Rectangle 3"/>
          <p:cNvSpPr>
            <a:spLocks noGrp="1"/>
          </p:cNvSpPr>
          <p:nvPr>
            <p:ph type="body" idx="1"/>
          </p:nvPr>
        </p:nvSpPr>
        <p:spPr>
          <a:xfrm>
            <a:off x="207963" y="1917700"/>
            <a:ext cx="8834437" cy="3379788"/>
          </a:xfrm>
        </p:spPr>
        <p:txBody>
          <a:bodyPr/>
          <a:lstStyle/>
          <a:p>
            <a:pPr marL="609600" indent="-609600">
              <a:lnSpc>
                <a:spcPct val="80000"/>
              </a:lnSpc>
              <a:buFont typeface="Arial" pitchFamily="34" charset="0"/>
              <a:buNone/>
              <a:defRPr/>
            </a:pPr>
            <a:endParaRPr lang="en-US" altLang="en-US" sz="2000" b="1" dirty="0" smtClean="0"/>
          </a:p>
          <a:p>
            <a:pPr marL="609600" indent="-609600">
              <a:lnSpc>
                <a:spcPct val="80000"/>
              </a:lnSpc>
              <a:buFont typeface="Arial" pitchFamily="34" charset="0"/>
              <a:buNone/>
              <a:defRPr/>
            </a:pPr>
            <a:r>
              <a:rPr lang="en-US" altLang="en-US" sz="2000" b="1" dirty="0" smtClean="0">
                <a:solidFill>
                  <a:schemeClr val="folHlink"/>
                </a:solidFill>
              </a:rPr>
              <a:t>1)</a:t>
            </a:r>
            <a:r>
              <a:rPr lang="en-US" altLang="en-US" sz="2000" b="1" u="sng" dirty="0" smtClean="0">
                <a:solidFill>
                  <a:schemeClr val="folHlink"/>
                </a:solidFill>
              </a:rPr>
              <a:t> Influenza-like Illness (ILI)</a:t>
            </a:r>
            <a:r>
              <a:rPr lang="en-US" altLang="en-US" sz="2000" u="sng" dirty="0" smtClean="0"/>
              <a:t> or </a:t>
            </a:r>
            <a:r>
              <a:rPr lang="en-US" altLang="en-US" sz="2000" b="1" u="sng" dirty="0" smtClean="0">
                <a:solidFill>
                  <a:schemeClr val="folHlink"/>
                </a:solidFill>
              </a:rPr>
              <a:t>Acute Respiratory Illness (ARI)</a:t>
            </a:r>
            <a:r>
              <a:rPr lang="en-US" altLang="en-US" sz="2000" b="1" dirty="0" smtClean="0"/>
              <a:t> with a</a:t>
            </a:r>
            <a:r>
              <a:rPr lang="en-US" altLang="en-US" sz="2000" dirty="0" smtClean="0"/>
              <a:t> </a:t>
            </a:r>
          </a:p>
          <a:p>
            <a:pPr marL="609600" indent="-609600">
              <a:lnSpc>
                <a:spcPct val="80000"/>
              </a:lnSpc>
              <a:buFont typeface="Arial" pitchFamily="34" charset="0"/>
              <a:buNone/>
              <a:defRPr/>
            </a:pPr>
            <a:r>
              <a:rPr lang="en-US" altLang="en-US" sz="2000" b="1" dirty="0" smtClean="0"/>
              <a:t>fever greater than 38ºC and at least 3 of the following symptoms: </a:t>
            </a:r>
          </a:p>
          <a:p>
            <a:pPr marL="609600" indent="-609600">
              <a:lnSpc>
                <a:spcPct val="80000"/>
              </a:lnSpc>
              <a:buFont typeface="Wingdings" pitchFamily="2" charset="2"/>
              <a:buChar char="q"/>
              <a:defRPr/>
            </a:pPr>
            <a:endParaRPr lang="en-US" altLang="en-US" sz="2000" dirty="0" smtClean="0"/>
          </a:p>
          <a:p>
            <a:pPr marL="1009650" lvl="1" indent="-609600">
              <a:lnSpc>
                <a:spcPct val="80000"/>
              </a:lnSpc>
              <a:buFont typeface="Wingdings" pitchFamily="2" charset="2"/>
              <a:buChar char="q"/>
              <a:defRPr/>
            </a:pPr>
            <a:r>
              <a:rPr lang="en-US" altLang="en-US" sz="2000" dirty="0" smtClean="0"/>
              <a:t>cough (new or worse).</a:t>
            </a:r>
          </a:p>
          <a:p>
            <a:pPr marL="1009650" lvl="1" indent="-609600">
              <a:lnSpc>
                <a:spcPct val="80000"/>
              </a:lnSpc>
              <a:buFont typeface="Wingdings" pitchFamily="2" charset="2"/>
              <a:buChar char="q"/>
              <a:defRPr/>
            </a:pPr>
            <a:r>
              <a:rPr lang="en-US" altLang="en-US" sz="2000" dirty="0" smtClean="0"/>
              <a:t>shortness of breath </a:t>
            </a:r>
          </a:p>
          <a:p>
            <a:pPr marL="1009650" lvl="1" indent="-609600">
              <a:lnSpc>
                <a:spcPct val="80000"/>
              </a:lnSpc>
              <a:buFont typeface="Wingdings" pitchFamily="2" charset="2"/>
              <a:buChar char="q"/>
              <a:defRPr/>
            </a:pPr>
            <a:r>
              <a:rPr lang="en-US" altLang="en-US" sz="2000" dirty="0" smtClean="0"/>
              <a:t>chills or shakes</a:t>
            </a:r>
          </a:p>
          <a:p>
            <a:pPr marL="1009650" lvl="1" indent="-609600">
              <a:lnSpc>
                <a:spcPct val="80000"/>
              </a:lnSpc>
              <a:buFont typeface="Wingdings" pitchFamily="2" charset="2"/>
              <a:buChar char="q"/>
              <a:defRPr/>
            </a:pPr>
            <a:r>
              <a:rPr lang="en-US" altLang="en-US" sz="2000" dirty="0" smtClean="0"/>
              <a:t>headache or eye pain</a:t>
            </a:r>
          </a:p>
          <a:p>
            <a:pPr marL="1009650" lvl="1" indent="-609600">
              <a:lnSpc>
                <a:spcPct val="80000"/>
              </a:lnSpc>
              <a:buFont typeface="Wingdings" pitchFamily="2" charset="2"/>
              <a:buChar char="q"/>
              <a:defRPr/>
            </a:pPr>
            <a:r>
              <a:rPr lang="en-US" altLang="en-US" sz="2000" dirty="0" err="1" smtClean="0"/>
              <a:t>myalgias</a:t>
            </a:r>
            <a:r>
              <a:rPr lang="en-US" altLang="en-US" sz="2000" dirty="0" smtClean="0"/>
              <a:t> (body aches)</a:t>
            </a:r>
          </a:p>
          <a:p>
            <a:pPr marL="1009650" lvl="1" indent="-609600">
              <a:lnSpc>
                <a:spcPct val="80000"/>
              </a:lnSpc>
              <a:buFont typeface="Wingdings" pitchFamily="2" charset="2"/>
              <a:buChar char="q"/>
              <a:defRPr/>
            </a:pPr>
            <a:r>
              <a:rPr lang="en-US" altLang="en-US" sz="2000" dirty="0" smtClean="0"/>
              <a:t>malaise (severe fatigue)</a:t>
            </a:r>
          </a:p>
          <a:p>
            <a:pPr marL="1009650" lvl="1" indent="-609600">
              <a:lnSpc>
                <a:spcPct val="80000"/>
              </a:lnSpc>
              <a:buFont typeface="Wingdings" pitchFamily="2" charset="2"/>
              <a:buChar char="q"/>
              <a:defRPr/>
            </a:pPr>
            <a:r>
              <a:rPr lang="en-US" altLang="en-US" sz="2000" dirty="0" smtClean="0"/>
              <a:t>sore throat</a:t>
            </a:r>
          </a:p>
          <a:p>
            <a:pPr marL="609600" indent="-609600">
              <a:lnSpc>
                <a:spcPct val="80000"/>
              </a:lnSpc>
              <a:buFont typeface="Wingdings" pitchFamily="2" charset="2"/>
              <a:buChar char="q"/>
              <a:defRPr/>
            </a:pPr>
            <a:endParaRPr lang="en-US" altLang="en-US" sz="2000" dirty="0" smtClean="0"/>
          </a:p>
          <a:p>
            <a:pPr marL="990600" lvl="1" indent="-533400">
              <a:lnSpc>
                <a:spcPct val="80000"/>
              </a:lnSpc>
              <a:buFont typeface="Arial" pitchFamily="34" charset="0"/>
              <a:buNone/>
              <a:defRPr/>
            </a:pPr>
            <a:endParaRPr lang="en-US" altLang="en-US" sz="2000" dirty="0" smtClean="0"/>
          </a:p>
        </p:txBody>
      </p:sp>
      <p:sp>
        <p:nvSpPr>
          <p:cNvPr id="44036" name="Text Box 4"/>
          <p:cNvSpPr txBox="1">
            <a:spLocks noChangeArrowheads="1"/>
          </p:cNvSpPr>
          <p:nvPr/>
        </p:nvSpPr>
        <p:spPr bwMode="auto">
          <a:xfrm>
            <a:off x="207963" y="1435100"/>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the hospital if you have an infectious (communicable) illness. This includes: </a:t>
            </a:r>
          </a:p>
        </p:txBody>
      </p:sp>
      <p:sp>
        <p:nvSpPr>
          <p:cNvPr id="44037" name="Rectangle 8"/>
          <p:cNvSpPr>
            <a:spLocks noChangeArrowheads="1"/>
          </p:cNvSpPr>
          <p:nvPr/>
        </p:nvSpPr>
        <p:spPr bwMode="auto">
          <a:xfrm>
            <a:off x="207963" y="5992813"/>
            <a:ext cx="8728075" cy="5857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fever-free for 48 hours.</a:t>
            </a:r>
          </a:p>
          <a:p>
            <a:pPr algn="ctr" defTabSz="914400">
              <a:lnSpc>
                <a:spcPct val="80000"/>
              </a:lnSpc>
              <a:spcBef>
                <a:spcPct val="20000"/>
              </a:spcBef>
              <a:buFont typeface="Wingdings" pitchFamily="2" charset="2"/>
              <a:buNone/>
            </a:pPr>
            <a:r>
              <a:rPr lang="en-US" altLang="en-US" sz="1800">
                <a:solidFill>
                  <a:schemeClr val="bg2"/>
                </a:solidFill>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45059" name="Rectangle 3"/>
          <p:cNvSpPr>
            <a:spLocks noGrp="1"/>
          </p:cNvSpPr>
          <p:nvPr>
            <p:ph type="body" idx="1"/>
          </p:nvPr>
        </p:nvSpPr>
        <p:spPr>
          <a:xfrm>
            <a:off x="207963" y="221615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2) </a:t>
            </a:r>
            <a:r>
              <a:rPr lang="en-US" altLang="en-US" sz="2000" b="1" u="sng" smtClean="0">
                <a:solidFill>
                  <a:schemeClr val="folHlink"/>
                </a:solidFill>
                <a:latin typeface="Myriad Pro" pitchFamily="34" charset="0"/>
                <a:ea typeface="Myriad Pro" pitchFamily="34" charset="0"/>
                <a:cs typeface="Myriad Pro" pitchFamily="34" charset="0"/>
              </a:rPr>
              <a:t>Gastroenteritis</a:t>
            </a:r>
            <a:r>
              <a:rPr lang="en-US" altLang="en-US" sz="2000" b="1" smtClean="0">
                <a:solidFill>
                  <a:schemeClr val="folHlink"/>
                </a:solidFill>
                <a:latin typeface="Myriad Pro" pitchFamily="34" charset="0"/>
                <a:ea typeface="Myriad Pro" pitchFamily="34" charset="0"/>
                <a:cs typeface="Myriad Pro" pitchFamily="34" charset="0"/>
              </a:rPr>
              <a:t> </a:t>
            </a:r>
            <a:r>
              <a:rPr lang="en-US" altLang="en-US" sz="2000" b="1" smtClean="0">
                <a:latin typeface="Myriad Pro" pitchFamily="34" charset="0"/>
                <a:ea typeface="Myriad Pro" pitchFamily="34" charset="0"/>
                <a:cs typeface="Myriad Pro" pitchFamily="34" charset="0"/>
              </a:rPr>
              <a:t>with at least 2 of the following symptoms</a:t>
            </a:r>
            <a:r>
              <a:rPr lang="en-US" altLang="en-US" sz="2000" b="1" smtClean="0">
                <a:solidFill>
                  <a:schemeClr val="folHlink"/>
                </a:solidFill>
                <a:latin typeface="Myriad Pro" pitchFamily="34" charset="0"/>
                <a:ea typeface="Myriad Pro" pitchFamily="34" charset="0"/>
                <a:cs typeface="Myriad Pro" pitchFamily="34" charset="0"/>
              </a:rPr>
              <a:t>: </a:t>
            </a:r>
          </a:p>
          <a:p>
            <a:pPr marL="609600" indent="-609600">
              <a:lnSpc>
                <a:spcPct val="80000"/>
              </a:lnSpc>
              <a:buFont typeface="Arial" pitchFamily="34" charset="0"/>
              <a:buNone/>
            </a:pPr>
            <a:endParaRPr lang="en-US" altLang="en-US" sz="2000" b="1" smtClean="0">
              <a:solidFill>
                <a:schemeClr val="folHlink"/>
              </a:solidFill>
              <a:latin typeface="Myriad Pro" pitchFamily="34" charset="0"/>
              <a:ea typeface="Myriad Pro" pitchFamily="34" charset="0"/>
              <a:cs typeface="Myriad Pro" pitchFamily="34" charset="0"/>
            </a:endParaRP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vomiting </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nausea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diarrhea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chills or shakes</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abdominal pain</a:t>
            </a:r>
          </a:p>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p:txBody>
      </p:sp>
      <p:sp>
        <p:nvSpPr>
          <p:cNvPr id="45060" name="Text Box 4"/>
          <p:cNvSpPr txBox="1">
            <a:spLocks noChangeArrowheads="1"/>
          </p:cNvSpPr>
          <p:nvPr/>
        </p:nvSpPr>
        <p:spPr bwMode="auto">
          <a:xfrm>
            <a:off x="207963" y="16668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45061" name="Rectangle 5"/>
          <p:cNvSpPr>
            <a:spLocks noChangeArrowheads="1"/>
          </p:cNvSpPr>
          <p:nvPr/>
        </p:nvSpPr>
        <p:spPr bwMode="auto">
          <a:xfrm>
            <a:off x="207963" y="5795963"/>
            <a:ext cx="8728075" cy="8604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diarrhea free for at least 24 hours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(48 hours if diarrhea is believed to be caused by noro-virus )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46083" name="Rectangle 3"/>
          <p:cNvSpPr>
            <a:spLocks noGrp="1"/>
          </p:cNvSpPr>
          <p:nvPr>
            <p:ph type="body" idx="1"/>
          </p:nvPr>
        </p:nvSpPr>
        <p:spPr>
          <a:xfrm>
            <a:off x="207963" y="191770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3) </a:t>
            </a:r>
            <a:r>
              <a:rPr lang="en-US" altLang="en-US" sz="2000" b="1" u="sng" smtClean="0">
                <a:solidFill>
                  <a:schemeClr val="folHlink"/>
                </a:solidFill>
                <a:latin typeface="Myriad Pro" pitchFamily="34" charset="0"/>
                <a:ea typeface="Myriad Pro" pitchFamily="34" charset="0"/>
                <a:cs typeface="Myriad Pro" pitchFamily="34" charset="0"/>
              </a:rPr>
              <a:t>Conjunctivitis (“pink eye”)</a:t>
            </a:r>
            <a:r>
              <a:rPr lang="en-US" altLang="en-US" sz="2000" smtClean="0">
                <a:latin typeface="Myriad Pro" pitchFamily="34" charset="0"/>
                <a:ea typeface="Myriad Pro" pitchFamily="34" charset="0"/>
                <a:cs typeface="Myriad Pro" pitchFamily="34" charset="0"/>
              </a:rPr>
              <a:t> caused by a bacterial or viral infection.  </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Infectious conjunctivitis is accompanied by </a:t>
            </a:r>
            <a:r>
              <a:rPr lang="en-US" altLang="en-US" sz="2000" b="1" smtClean="0">
                <a:latin typeface="Myriad Pro" pitchFamily="34" charset="0"/>
                <a:ea typeface="Myriad Pro" pitchFamily="34" charset="0"/>
                <a:cs typeface="Myriad Pro" pitchFamily="34" charset="0"/>
              </a:rPr>
              <a:t>redness and discharge</a:t>
            </a:r>
            <a:r>
              <a:rPr lang="en-US" altLang="en-US" sz="2000" smtClean="0">
                <a:latin typeface="Myriad Pro" pitchFamily="34" charset="0"/>
                <a:ea typeface="Myriad Pro" pitchFamily="34" charset="0"/>
                <a:cs typeface="Myriad Pro" pitchFamily="34" charset="0"/>
              </a:rPr>
              <a:t> and</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is highly contagious.</a:t>
            </a: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smtClean="0">
                <a:solidFill>
                  <a:schemeClr val="folHlink"/>
                </a:solidFill>
                <a:latin typeface="Myriad Pro" pitchFamily="34" charset="0"/>
                <a:ea typeface="Myriad Pro" pitchFamily="34" charset="0"/>
                <a:cs typeface="Myriad Pro" pitchFamily="34" charset="0"/>
              </a:rPr>
              <a:t>4) And other infectious diseases as outlined in the </a:t>
            </a:r>
            <a:r>
              <a:rPr lang="en-US" altLang="en-US" sz="2000" i="1" smtClean="0">
                <a:solidFill>
                  <a:schemeClr val="folHlink"/>
                </a:solidFill>
                <a:latin typeface="Myriad Pro" pitchFamily="34" charset="0"/>
                <a:ea typeface="Myriad Pro" pitchFamily="34" charset="0"/>
                <a:cs typeface="Myriad Pro" pitchFamily="34" charset="0"/>
              </a:rPr>
              <a:t>Kingston Hospitals</a:t>
            </a:r>
          </a:p>
          <a:p>
            <a:pPr marL="609600" indent="-609600">
              <a:lnSpc>
                <a:spcPct val="80000"/>
              </a:lnSpc>
              <a:buFont typeface="Arial" pitchFamily="34" charset="0"/>
              <a:buNone/>
            </a:pPr>
            <a:r>
              <a:rPr lang="en-US" altLang="en-US" sz="2000" i="1" smtClean="0">
                <a:solidFill>
                  <a:schemeClr val="folHlink"/>
                </a:solidFill>
                <a:latin typeface="Myriad Pro" pitchFamily="34" charset="0"/>
                <a:ea typeface="Myriad Pro" pitchFamily="34" charset="0"/>
                <a:cs typeface="Myriad Pro" pitchFamily="34" charset="0"/>
              </a:rPr>
              <a:t>    Infection Control Manual. </a:t>
            </a: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p:txBody>
      </p:sp>
      <p:sp>
        <p:nvSpPr>
          <p:cNvPr id="46084" name="Text Box 4"/>
          <p:cNvSpPr txBox="1">
            <a:spLocks noChangeArrowheads="1"/>
          </p:cNvSpPr>
          <p:nvPr/>
        </p:nvSpPr>
        <p:spPr bwMode="auto">
          <a:xfrm>
            <a:off x="207963" y="14255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46085" name="Rectangle 5"/>
          <p:cNvSpPr>
            <a:spLocks noChangeArrowheads="1"/>
          </p:cNvSpPr>
          <p:nvPr/>
        </p:nvSpPr>
        <p:spPr bwMode="auto">
          <a:xfrm>
            <a:off x="309563" y="3382963"/>
            <a:ext cx="8626475" cy="5905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For those working in clinical areas,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you cannot return until drainage has stopped. </a:t>
            </a:r>
            <a:endParaRPr lang="en-US" altLang="en-US" sz="1800">
              <a:solidFill>
                <a:schemeClr val="bg2"/>
              </a:solidFill>
              <a:ea typeface="Myriad Pro" pitchFamily="34" charset="0"/>
              <a:cs typeface="Myriad Pro" pitchFamily="34" charset="0"/>
            </a:endParaRPr>
          </a:p>
        </p:txBody>
      </p:sp>
      <p:sp>
        <p:nvSpPr>
          <p:cNvPr id="46086" name="Rectangle 6"/>
          <p:cNvSpPr>
            <a:spLocks noChangeArrowheads="1"/>
          </p:cNvSpPr>
          <p:nvPr/>
        </p:nvSpPr>
        <p:spPr bwMode="auto">
          <a:xfrm>
            <a:off x="207963" y="5988050"/>
            <a:ext cx="8728075" cy="8048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If you are unsure if your symptoms are infectious you may consult with KGH Occupational Health, Safety &amp; Wellness Department.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Summary </a:t>
            </a:r>
            <a:endParaRPr lang="en-CA" altLang="en-US" sz="2800" smtClean="0">
              <a:latin typeface="Myriad Pro" pitchFamily="34" charset="0"/>
              <a:ea typeface="Myriad Pro" pitchFamily="34" charset="0"/>
              <a:cs typeface="Myriad Pro" pitchFamily="34" charset="0"/>
            </a:endParaRPr>
          </a:p>
        </p:txBody>
      </p:sp>
      <p:sp>
        <p:nvSpPr>
          <p:cNvPr id="47107" name="Content Placeholder 2"/>
          <p:cNvSpPr>
            <a:spLocks noGrp="1"/>
          </p:cNvSpPr>
          <p:nvPr>
            <p:ph idx="1"/>
          </p:nvPr>
        </p:nvSpPr>
        <p:spPr>
          <a:xfrm>
            <a:off x="295275" y="1314450"/>
            <a:ext cx="8348663"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You have now completed your introductory Health &amp; Safety Training required for all students coming on placement a KGH.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This material has only provided a summary of  some safety-related information and has not covered </a:t>
            </a:r>
            <a:r>
              <a:rPr lang="en-US" altLang="en-US" sz="1800" i="1" smtClean="0">
                <a:latin typeface="Myriad Pro" pitchFamily="34" charset="0"/>
                <a:ea typeface="Myriad Pro" pitchFamily="34" charset="0"/>
                <a:cs typeface="Myriad Pro" pitchFamily="34" charset="0"/>
              </a:rPr>
              <a:t>all</a:t>
            </a:r>
            <a:r>
              <a:rPr lang="en-US" altLang="en-US" sz="1800" smtClean="0">
                <a:latin typeface="Myriad Pro" pitchFamily="34" charset="0"/>
                <a:ea typeface="Myriad Pro" pitchFamily="34" charset="0"/>
                <a:cs typeface="Myriad Pro" pitchFamily="34" charset="0"/>
              </a:rPr>
              <a:t> safety aspects that you may need to be aware of as a student. Additional training will be provided as part of your placement experience on the unit/department where you will be  placed.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If you are ever unsure of how to safely perform a specific task or procedure, or how to safely use a piece of equipment, a medical device, or a sharp, STOP and make sure you ask for more information. </a:t>
            </a:r>
            <a:endParaRPr lang="en-CA" altLang="en-US" sz="1800" smtClean="0">
              <a:latin typeface="Myriad Pro" pitchFamily="34" charset="0"/>
              <a:ea typeface="Myriad Pro" pitchFamily="34" charset="0"/>
              <a:cs typeface="Myriad Pro" pitchFamily="34" charset="0"/>
            </a:endParaRPr>
          </a:p>
        </p:txBody>
      </p:sp>
      <p:pic>
        <p:nvPicPr>
          <p:cNvPr id="47108" name="Picture 2" descr="C:\Users\noonanj\AppData\Local\Microsoft\Windows\Temporary Internet Files\Content.IE5\WRVHPBJZ\Stop-Sign-Shiny-12086-lar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8" y="4752975"/>
            <a:ext cx="12192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957263" y="5749925"/>
            <a:ext cx="7570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0033CC"/>
                </a:solidFill>
                <a:ea typeface="Myriad Pro" pitchFamily="34" charset="0"/>
                <a:cs typeface="Myriad Pro" pitchFamily="34" charset="0"/>
              </a:rPr>
              <a:t>Ask yourself… do I have sufficient  information to safely perform the task? </a:t>
            </a:r>
            <a:endParaRPr lang="en-CA" altLang="en-US" sz="1600" b="1">
              <a:solidFill>
                <a:srgbClr val="0033CC"/>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p:cNvSpPr>
          <p:nvPr>
            <p:ph type="body" idx="1"/>
          </p:nvPr>
        </p:nvSpPr>
        <p:spPr>
          <a:xfrm>
            <a:off x="412750" y="1312863"/>
            <a:ext cx="7859713" cy="4151312"/>
          </a:xfrm>
        </p:spPr>
        <p:txBody>
          <a:bodyPr/>
          <a:lstStyle/>
          <a:p>
            <a:pPr algn="ctr">
              <a:buFont typeface="Arial" pitchFamily="34" charset="0"/>
              <a:buNone/>
            </a:pPr>
            <a:endParaRPr lang="en-US" altLang="en-US" smtClean="0">
              <a:latin typeface="Myriad Pro" pitchFamily="34" charset="0"/>
              <a:ea typeface="Myriad Pro" pitchFamily="34" charset="0"/>
              <a:cs typeface="Myriad Pro" pitchFamily="34" charset="0"/>
            </a:endParaRPr>
          </a:p>
          <a:p>
            <a:pPr algn="ctr">
              <a:buFont typeface="Arial" pitchFamily="34" charset="0"/>
              <a:buNone/>
            </a:pPr>
            <a:r>
              <a:rPr lang="en-US" altLang="en-US" sz="5400" smtClean="0">
                <a:solidFill>
                  <a:schemeClr val="tx2"/>
                </a:solidFill>
                <a:latin typeface="Myriad Pro" pitchFamily="34" charset="0"/>
                <a:ea typeface="Myriad Pro" pitchFamily="34" charset="0"/>
                <a:cs typeface="Myriad Pro" pitchFamily="34" charset="0"/>
              </a:rPr>
              <a:t>Welcome to KGH! </a:t>
            </a:r>
          </a:p>
          <a:p>
            <a:pPr algn="ctr">
              <a:buFont typeface="Arial" pitchFamily="34" charset="0"/>
              <a:buNone/>
            </a:pPr>
            <a:endParaRPr lang="en-US" altLang="en-US" smtClean="0">
              <a:solidFill>
                <a:srgbClr val="0000CC"/>
              </a:solidFill>
              <a:latin typeface="Myriad Pro" pitchFamily="34" charset="0"/>
              <a:ea typeface="Myriad Pro" pitchFamily="34" charset="0"/>
              <a:cs typeface="Myriad Pro" pitchFamily="34" charset="0"/>
            </a:endParaRPr>
          </a:p>
          <a:p>
            <a:pPr algn="ctr">
              <a:buFont typeface="Arial" pitchFamily="34" charset="0"/>
              <a:buNone/>
            </a:pPr>
            <a:r>
              <a:rPr lang="en-US" altLang="en-US" smtClean="0">
                <a:latin typeface="Myriad Pro" pitchFamily="34" charset="0"/>
                <a:ea typeface="Myriad Pro" pitchFamily="34" charset="0"/>
                <a:cs typeface="Myriad Pro" pitchFamily="34" charset="0"/>
              </a:rPr>
              <a:t>We hope you have a safe, rewarding, and enjoyable learning experience.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07523" name="Rectangle 3"/>
          <p:cNvSpPr>
            <a:spLocks noGrp="1"/>
          </p:cNvSpPr>
          <p:nvPr>
            <p:ph type="body" idx="1"/>
          </p:nvPr>
        </p:nvSpPr>
        <p:spPr>
          <a:xfrm>
            <a:off x="250825" y="2028825"/>
            <a:ext cx="8691563" cy="4259263"/>
          </a:xfrm>
          <a:extLst>
            <a:ext uri="{909E8E84-426E-40DD-AFC4-6F175D3DCCD1}">
              <a14:hiddenFill xmlns:a14="http://schemas.microsoft.com/office/drawing/2010/main">
                <a:solidFill>
                  <a:srgbClr val="DDDDDD"/>
                </a:solidFill>
              </a14:hiddenFill>
            </a:ext>
          </a:extLst>
        </p:spPr>
        <p:txBody>
          <a:bodyPr/>
          <a:lstStyle/>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Key Health and Safety Policies and safe practices to be followed at KGH </a:t>
            </a:r>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r>
              <a:rPr lang="en-US" altLang="en-US" sz="2000" dirty="0" smtClean="0"/>
              <a:t>Hazards you may encounter at KGH and the safety precautions you must follow to protect yourself </a:t>
            </a:r>
          </a:p>
          <a:p>
            <a:pPr marL="0" indent="0">
              <a:lnSpc>
                <a:spcPct val="80000"/>
              </a:lnSpc>
              <a:buClr>
                <a:schemeClr val="tx1"/>
              </a:buClr>
              <a:buFont typeface="Arial" pitchFamily="34" charset="0"/>
              <a:buNone/>
              <a:defRPr/>
            </a:pPr>
            <a:r>
              <a:rPr lang="en-US" altLang="en-US" sz="2000" dirty="0" smtClean="0"/>
              <a:t> </a:t>
            </a:r>
          </a:p>
          <a:p>
            <a:pPr>
              <a:lnSpc>
                <a:spcPct val="80000"/>
              </a:lnSpc>
              <a:buClr>
                <a:schemeClr val="tx1"/>
              </a:buClr>
              <a:buFont typeface="Wingdings" pitchFamily="2" charset="2"/>
              <a:buChar char="ü"/>
              <a:defRPr/>
            </a:pPr>
            <a:r>
              <a:rPr lang="en-US" altLang="en-US" sz="2000" dirty="0" smtClean="0"/>
              <a:t>First aid, hazard, and injury reporting procedures in the event you sustain an injury at KGH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Infection prevention &amp; control practices that are important in our health care environment including what do if you are ill with potentially infectious symptoms.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1800" b="1" dirty="0" smtClean="0"/>
          </a:p>
          <a:p>
            <a:pPr>
              <a:lnSpc>
                <a:spcPct val="80000"/>
              </a:lnSpc>
              <a:buFont typeface="Arial" pitchFamily="34" charset="0"/>
              <a:buBlip>
                <a:blip r:embed="rId2"/>
              </a:buBlip>
              <a:defRPr/>
            </a:pPr>
            <a:endParaRPr lang="en-US" altLang="en-US" sz="1800" b="1" dirty="0" smtClean="0"/>
          </a:p>
        </p:txBody>
      </p:sp>
      <p:sp>
        <p:nvSpPr>
          <p:cNvPr id="14340"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50531" name="Rectangle 3"/>
          <p:cNvSpPr>
            <a:spLocks noGrp="1"/>
          </p:cNvSpPr>
          <p:nvPr>
            <p:ph type="body" idx="1"/>
          </p:nvPr>
        </p:nvSpPr>
        <p:spPr>
          <a:xfrm>
            <a:off x="309563" y="2085975"/>
            <a:ext cx="8416925" cy="3260725"/>
          </a:xfrm>
        </p:spPr>
        <p:txBody>
          <a:bodyPr/>
          <a:lstStyle/>
          <a:p>
            <a:pPr>
              <a:lnSpc>
                <a:spcPct val="80000"/>
              </a:lnSpc>
              <a:buClr>
                <a:schemeClr val="tx1"/>
              </a:buClr>
              <a:buFont typeface="Wingdings" pitchFamily="2" charset="2"/>
              <a:buChar char="ü"/>
              <a:defRPr/>
            </a:pPr>
            <a:r>
              <a:rPr lang="en-US" altLang="en-US" sz="2000" dirty="0" smtClean="0"/>
              <a:t>KGH’s workplace violence prevention program</a:t>
            </a:r>
            <a:br>
              <a:rPr lang="en-US" altLang="en-US" sz="2000" dirty="0" smtClean="0"/>
            </a:br>
            <a:endParaRPr lang="en-US" altLang="en-US" sz="2000" dirty="0" smtClean="0"/>
          </a:p>
          <a:p>
            <a:pPr>
              <a:lnSpc>
                <a:spcPct val="80000"/>
              </a:lnSpc>
              <a:buFont typeface="Wingdings" pitchFamily="2" charset="2"/>
              <a:buChar char="ü"/>
              <a:defRPr/>
            </a:pPr>
            <a:endParaRPr lang="en-US" altLang="en-US" sz="2000" dirty="0"/>
          </a:p>
          <a:p>
            <a:pPr>
              <a:lnSpc>
                <a:spcPct val="80000"/>
              </a:lnSpc>
              <a:buFont typeface="Wingdings" pitchFamily="2" charset="2"/>
              <a:buChar char="ü"/>
              <a:defRPr/>
            </a:pPr>
            <a:r>
              <a:rPr lang="en-US" altLang="en-US" sz="2000" dirty="0" smtClean="0"/>
              <a:t>Where you can access KGH’s Safety Data Sheets for chemicals used in our hospital</a:t>
            </a:r>
          </a:p>
          <a:p>
            <a:pPr marL="0" indent="0">
              <a:lnSpc>
                <a:spcPct val="80000"/>
              </a:lnSpc>
              <a:buFont typeface="Arial" pitchFamily="34" charset="0"/>
              <a:buNone/>
              <a:defRPr/>
            </a:pPr>
            <a:r>
              <a:rPr lang="en-US" altLang="en-US" sz="2000" dirty="0" smtClean="0"/>
              <a:t> </a:t>
            </a:r>
            <a:br>
              <a:rPr lang="en-US" altLang="en-US" sz="2000" dirty="0" smtClean="0"/>
            </a:br>
            <a:endParaRPr lang="en-US" altLang="en-US" sz="2000" dirty="0" smtClean="0"/>
          </a:p>
          <a:p>
            <a:pPr>
              <a:lnSpc>
                <a:spcPct val="80000"/>
              </a:lnSpc>
              <a:buFont typeface="Wingdings" pitchFamily="2" charset="2"/>
              <a:buChar char="ü"/>
              <a:defRPr/>
            </a:pPr>
            <a:r>
              <a:rPr lang="en-US" altLang="en-US" sz="2000" dirty="0" smtClean="0"/>
              <a:t>Emergency Response protocols including Fire Safety</a:t>
            </a:r>
          </a:p>
          <a:p>
            <a:pPr>
              <a:lnSpc>
                <a:spcPct val="80000"/>
              </a:lnSpc>
              <a:buFont typeface="Wingdings" pitchFamily="2" charset="2"/>
              <a:buChar char="ü"/>
              <a:defRPr/>
            </a:pPr>
            <a:endParaRPr lang="en-US" altLang="en-US" sz="2000" dirty="0" smtClean="0"/>
          </a:p>
          <a:p>
            <a:pPr>
              <a:lnSpc>
                <a:spcPct val="80000"/>
              </a:lnSpc>
              <a:buFont typeface="Wingdings" pitchFamily="2" charset="2"/>
              <a:buChar char="ü"/>
              <a:defRPr/>
            </a:pPr>
            <a:endParaRPr lang="en-US" altLang="en-US" sz="2000" dirty="0" smtClean="0"/>
          </a:p>
        </p:txBody>
      </p:sp>
      <p:sp>
        <p:nvSpPr>
          <p:cNvPr id="4" name="TextBox 3"/>
          <p:cNvSpPr txBox="1"/>
          <p:nvPr/>
        </p:nvSpPr>
        <p:spPr>
          <a:xfrm>
            <a:off x="185738" y="4759325"/>
            <a:ext cx="8778875" cy="1570038"/>
          </a:xfrm>
          <a:prstGeom prst="rect">
            <a:avLst/>
          </a:prstGeom>
          <a:solidFill>
            <a:schemeClr val="accent2">
              <a:lumMod val="40000"/>
              <a:lumOff val="60000"/>
            </a:schemeClr>
          </a:solidFill>
        </p:spPr>
        <p:txBody>
          <a:bodyPr>
            <a:spAutoFit/>
          </a:bodyPr>
          <a:lstStyle/>
          <a:p>
            <a:pPr algn="ctr">
              <a:defRPr/>
            </a:pPr>
            <a:r>
              <a:rPr lang="en-US" dirty="0"/>
              <a:t>This training module </a:t>
            </a:r>
            <a:r>
              <a:rPr lang="en-US" u="sng" dirty="0"/>
              <a:t>does not cover </a:t>
            </a:r>
            <a:r>
              <a:rPr lang="en-US" dirty="0"/>
              <a:t>worker rights and responsibilities which are addressed under </a:t>
            </a:r>
          </a:p>
          <a:p>
            <a:pPr algn="ctr">
              <a:defRPr/>
            </a:pPr>
            <a:r>
              <a:rPr lang="en-US" b="1" dirty="0"/>
              <a:t>Health &amp; Safety Awareness Training for Ontario Workers </a:t>
            </a:r>
          </a:p>
          <a:p>
            <a:pPr algn="ctr">
              <a:defRPr/>
            </a:pPr>
            <a:r>
              <a:rPr lang="en-US" dirty="0"/>
              <a:t>Which is provided to students by their schools.   </a:t>
            </a:r>
            <a:endParaRPr lang="en-CA" dirty="0"/>
          </a:p>
        </p:txBody>
      </p:sp>
      <p:sp>
        <p:nvSpPr>
          <p:cNvPr id="15365"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Health &amp; Safety Policies </a:t>
            </a:r>
            <a:endParaRPr lang="en-CA" altLang="en-US" smtClean="0">
              <a:latin typeface="Myriad Pro" pitchFamily="34" charset="0"/>
              <a:ea typeface="Myriad Pro" pitchFamily="34" charset="0"/>
              <a:cs typeface="Myriad Pro" pitchFamily="34" charset="0"/>
            </a:endParaRPr>
          </a:p>
        </p:txBody>
      </p:sp>
      <p:sp>
        <p:nvSpPr>
          <p:cNvPr id="16387" name="Content Placeholder 2"/>
          <p:cNvSpPr>
            <a:spLocks noGrp="1"/>
          </p:cNvSpPr>
          <p:nvPr>
            <p:ph idx="1"/>
          </p:nvPr>
        </p:nvSpPr>
        <p:spPr>
          <a:xfrm>
            <a:off x="187325" y="1206500"/>
            <a:ext cx="8651875"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All  of KGH’s corporate health &amp; safety policies are located within the hospital’s Administrative Policy Manual which is accessible online from the KGH intranet. The unit/dept where you are placed, may have additional policies you may need to be aware of.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CA" altLang="en-US" sz="1800" smtClean="0">
                <a:latin typeface="Myriad Pro" pitchFamily="34" charset="0"/>
                <a:ea typeface="Myriad Pro" pitchFamily="34" charset="0"/>
                <a:cs typeface="Myriad Pro" pitchFamily="34" charset="0"/>
              </a:rPr>
              <a:t>Employers in Ontario are required to have a Health and Safety Policy that is posted in the workplace. At KGH our Health &amp; Safety Policy (#02-098) is posted on the KGH intranet as well on a number of health &amp; safety boards that are throughout the organization.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a:r>
              <a:rPr lang="en-GB" altLang="en-US" sz="1800" smtClean="0">
                <a:latin typeface="Myriad Pro" pitchFamily="34" charset="0"/>
                <a:ea typeface="Myriad Pro" pitchFamily="34" charset="0"/>
                <a:cs typeface="Myriad Pro" pitchFamily="34" charset="0"/>
              </a:rPr>
              <a:t>The corporate Health &amp; Safety Policy (#02-098) outlines our commitment to worker safety. </a:t>
            </a:r>
            <a:r>
              <a:rPr lang="en-GB" altLang="en-US" sz="1800" smtClean="0">
                <a:solidFill>
                  <a:schemeClr val="tx2"/>
                </a:solidFill>
                <a:latin typeface="Myriad Pro" pitchFamily="34" charset="0"/>
                <a:ea typeface="Myriad Pro" pitchFamily="34" charset="0"/>
                <a:cs typeface="Myriad Pro" pitchFamily="34" charset="0"/>
              </a:rPr>
              <a:t>“</a:t>
            </a:r>
            <a:r>
              <a:rPr lang="en-GB" altLang="en-US" sz="1800" i="1" smtClean="0">
                <a:solidFill>
                  <a:schemeClr val="tx2"/>
                </a:solidFill>
                <a:latin typeface="Myriad Pro" pitchFamily="34" charset="0"/>
                <a:ea typeface="Myriad Pro" pitchFamily="34" charset="0"/>
                <a:cs typeface="Myriad Pro" pitchFamily="34" charset="0"/>
              </a:rPr>
              <a:t>KGH will take every reasonable precaution for the protection of workers. Health and safety efforts will focus on eliminating and/or reducing known or foreseen threats to human health and the environment through the implementation of hazard control measures. Even in the face of uncertainty, precautionary measures will be taken to ensure the protection of our staff.”  </a:t>
            </a: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Common Hazards in Health Care </a:t>
            </a:r>
          </a:p>
        </p:txBody>
      </p:sp>
      <p:sp>
        <p:nvSpPr>
          <p:cNvPr id="49155" name="Rectangle 3"/>
          <p:cNvSpPr>
            <a:spLocks noGrp="1"/>
          </p:cNvSpPr>
          <p:nvPr>
            <p:ph type="body" idx="1"/>
          </p:nvPr>
        </p:nvSpPr>
        <p:spPr>
          <a:xfrm>
            <a:off x="209550" y="1233488"/>
            <a:ext cx="6243638" cy="4881562"/>
          </a:xfrm>
        </p:spPr>
        <p:txBody>
          <a:bodyPr/>
          <a:lstStyle/>
          <a:p>
            <a:pPr marL="72000" indent="0">
              <a:spcBef>
                <a:spcPts val="0"/>
              </a:spcBef>
              <a:buFont typeface="Arial" pitchFamily="34" charset="0"/>
              <a:buNone/>
              <a:defRPr/>
            </a:pPr>
            <a:r>
              <a:rPr lang="en-US" altLang="en-US" sz="1800" dirty="0" smtClean="0"/>
              <a:t>At KGH, policies and procedures are in place to protect individuals from hazards that exist in our environment. </a:t>
            </a:r>
          </a:p>
          <a:p>
            <a:pPr marL="72000" indent="0">
              <a:spcBef>
                <a:spcPts val="0"/>
              </a:spcBef>
              <a:buFont typeface="Arial" pitchFamily="34" charset="0"/>
              <a:buNone/>
              <a:defRPr/>
            </a:pPr>
            <a:endParaRPr lang="en-US" altLang="en-US" sz="1800" dirty="0" smtClean="0"/>
          </a:p>
          <a:p>
            <a:pPr marL="72000" indent="0">
              <a:spcBef>
                <a:spcPts val="0"/>
              </a:spcBef>
              <a:buFont typeface="Arial" pitchFamily="34" charset="0"/>
              <a:buNone/>
              <a:defRPr/>
            </a:pPr>
            <a:r>
              <a:rPr lang="en-US" altLang="en-US" sz="1800" dirty="0" smtClean="0"/>
              <a:t>As student working in non-clinical areas, the hazards you may be exposed to may include for example:  </a:t>
            </a:r>
          </a:p>
          <a:p>
            <a:pPr marL="72000" indent="0">
              <a:spcBef>
                <a:spcPts val="0"/>
              </a:spcBef>
              <a:buFont typeface="Arial" pitchFamily="34" charset="0"/>
              <a:buNone/>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Chemical hazards (Cleaning Agents, Scents)</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Slip/Trip/Fall hazards (Electrical cords, spills,  </a:t>
            </a:r>
          </a:p>
          <a:p>
            <a:pPr marL="457200" lvl="1" indent="0">
              <a:lnSpc>
                <a:spcPct val="80000"/>
              </a:lnSpc>
              <a:buSzPct val="150000"/>
              <a:buFont typeface="Arial" pitchFamily="34" charset="0"/>
              <a:buNone/>
              <a:defRPr/>
            </a:pPr>
            <a:r>
              <a:rPr lang="en-US" altLang="en-US" sz="1800" dirty="0"/>
              <a:t> </a:t>
            </a:r>
            <a:r>
              <a:rPr lang="en-US" altLang="en-US" sz="1800" dirty="0" smtClean="0"/>
              <a:t>     uneven surfaces, debris, equipment)</a:t>
            </a:r>
          </a:p>
          <a:p>
            <a:pPr marL="457200" lvl="1" indent="0">
              <a:lnSpc>
                <a:spcPct val="80000"/>
              </a:lnSpc>
              <a:buSzPct val="150000"/>
              <a:buFont typeface="Arial" pitchFamily="34" charset="0"/>
              <a:buNone/>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Ergonomic hazards </a:t>
            </a:r>
          </a:p>
          <a:p>
            <a:pPr lvl="1">
              <a:lnSpc>
                <a:spcPct val="80000"/>
              </a:lnSpc>
              <a:buSzPct val="150000"/>
              <a:buFont typeface="Arial" pitchFamily="34" charset="0"/>
              <a:buBlip>
                <a:blip r:embed="rId2"/>
              </a:buBlip>
              <a:defRPr/>
            </a:pPr>
            <a:endParaRPr lang="en-US" altLang="en-US" sz="1800" dirty="0"/>
          </a:p>
          <a:p>
            <a:pPr lvl="1">
              <a:lnSpc>
                <a:spcPct val="80000"/>
              </a:lnSpc>
              <a:buSzPct val="150000"/>
              <a:buFont typeface="Arial" pitchFamily="34" charset="0"/>
              <a:buBlip>
                <a:blip r:embed="rId2"/>
              </a:buBlip>
              <a:defRPr/>
            </a:pPr>
            <a:r>
              <a:rPr lang="en-US" altLang="en-US" sz="1800" dirty="0"/>
              <a:t>Physical Hazards (musculoskeletal injuries from patient transfers</a:t>
            </a:r>
            <a:r>
              <a:rPr lang="en-US" altLang="en-US" sz="1800" dirty="0" smtClean="0"/>
              <a:t>)</a:t>
            </a:r>
          </a:p>
          <a:p>
            <a:pPr marL="457200" lvl="1" indent="0">
              <a:lnSpc>
                <a:spcPct val="80000"/>
              </a:lnSpc>
              <a:buSzPct val="150000"/>
              <a:buFont typeface="Arial" pitchFamily="34" charset="0"/>
              <a:buNone/>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Fire Hazards (Emergency exits obstructed, </a:t>
            </a:r>
          </a:p>
          <a:p>
            <a:pPr marL="457200" lvl="1" indent="0">
              <a:lnSpc>
                <a:spcPct val="80000"/>
              </a:lnSpc>
              <a:buSzPct val="150000"/>
              <a:buFont typeface="Arial" pitchFamily="34" charset="0"/>
              <a:buNone/>
              <a:defRPr/>
            </a:pPr>
            <a:r>
              <a:rPr lang="en-US" altLang="en-US" sz="1800" dirty="0"/>
              <a:t> </a:t>
            </a:r>
            <a:r>
              <a:rPr lang="en-US" altLang="en-US" sz="1800" dirty="0" smtClean="0"/>
              <a:t>     combustible items stored close to sources of</a:t>
            </a:r>
          </a:p>
          <a:p>
            <a:pPr marL="457200" lvl="1" indent="0">
              <a:lnSpc>
                <a:spcPct val="80000"/>
              </a:lnSpc>
              <a:buSzPct val="150000"/>
              <a:buFont typeface="Arial" pitchFamily="34" charset="0"/>
              <a:buNone/>
              <a:defRPr/>
            </a:pPr>
            <a:r>
              <a:rPr lang="en-US" altLang="en-US" sz="1800" dirty="0" smtClean="0"/>
              <a:t>      ignition, self-closing doors propped open, etc.)</a:t>
            </a:r>
          </a:p>
          <a:p>
            <a:pPr lvl="1">
              <a:lnSpc>
                <a:spcPct val="80000"/>
              </a:lnSpc>
              <a:buFont typeface="Arial" pitchFamily="34" charset="0"/>
              <a:buBlip>
                <a:blip r:embed="rId3"/>
              </a:buBlip>
              <a:defRPr/>
            </a:pPr>
            <a:endParaRPr lang="en-US" altLang="en-US" sz="1800" dirty="0" smtClean="0"/>
          </a:p>
          <a:p>
            <a:pPr lvl="1">
              <a:lnSpc>
                <a:spcPct val="80000"/>
              </a:lnSpc>
              <a:defRPr/>
            </a:pPr>
            <a:endParaRPr lang="en-US" altLang="en-US" sz="1800" dirty="0" smtClean="0"/>
          </a:p>
        </p:txBody>
      </p:sp>
      <p:pic>
        <p:nvPicPr>
          <p:cNvPr id="17412" name="Picture 8" descr="C:\Users\noonanj\AppData\Local\Microsoft\Windows\Temporary Internet Files\Content.IE5\FQR3ZTPQ\danger-sig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938" y="2700338"/>
            <a:ext cx="16827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309563" y="285750"/>
            <a:ext cx="6143625" cy="738188"/>
          </a:xfrm>
        </p:spPr>
        <p:txBody>
          <a:bodyPr/>
          <a:lstStyle/>
          <a:p>
            <a:pPr algn="ctr" eaLnBrk="1" hangingPunct="1"/>
            <a:r>
              <a:rPr lang="en-US" altLang="en-US" sz="3300" smtClean="0">
                <a:latin typeface="Myriad Pro" pitchFamily="34" charset="0"/>
                <a:ea typeface="Myriad Pro" pitchFamily="34" charset="0"/>
                <a:cs typeface="Myriad Pro" pitchFamily="34" charset="0"/>
              </a:rPr>
              <a:t>Key Health &amp; Safety Policies </a:t>
            </a:r>
          </a:p>
        </p:txBody>
      </p:sp>
      <p:sp>
        <p:nvSpPr>
          <p:cNvPr id="18435" name="Rectangle 5"/>
          <p:cNvSpPr>
            <a:spLocks noGrp="1"/>
          </p:cNvSpPr>
          <p:nvPr>
            <p:ph type="body" idx="1"/>
          </p:nvPr>
        </p:nvSpPr>
        <p:spPr>
          <a:xfrm>
            <a:off x="309563" y="1462088"/>
            <a:ext cx="8110537" cy="4883150"/>
          </a:xfrm>
        </p:spPr>
        <p:txBody>
          <a:bodyPr/>
          <a:lstStyle/>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As a student at KGH, it is important for you to be aware of some key health &amp; safety</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policies that apply to all those working or volunteering at KGH. </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	</a:t>
            </a:r>
          </a:p>
          <a:p>
            <a:pPr>
              <a:lnSpc>
                <a:spcPct val="80000"/>
              </a:lnSpc>
              <a:buFont typeface="Arial" pitchFamily="34" charset="0"/>
              <a:buNone/>
            </a:pPr>
            <a:endParaRPr lang="en-US" altLang="en-US" sz="1600" dirty="0" smtClean="0">
              <a:latin typeface="Myriad Pro" pitchFamily="34" charset="0"/>
              <a:ea typeface="Myriad Pro" pitchFamily="34" charset="0"/>
              <a:cs typeface="Myriad Pro" pitchFamily="34" charset="0"/>
            </a:endParaRPr>
          </a:p>
          <a:p>
            <a:pPr>
              <a:lnSpc>
                <a:spcPct val="80000"/>
              </a:lnSpc>
              <a:buFont typeface="Arial" pitchFamily="34" charset="0"/>
              <a:buNone/>
            </a:pPr>
            <a:endParaRPr lang="en-US" altLang="en-US" sz="1600" dirty="0" smtClean="0">
              <a:latin typeface="Myriad Pro" pitchFamily="34" charset="0"/>
              <a:ea typeface="Myriad Pro" pitchFamily="34" charset="0"/>
              <a:cs typeface="Myriad Pro" pitchFamily="34" charset="0"/>
            </a:endParaRP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You should be aware of the policies outlined in this presentation, including:</a:t>
            </a:r>
          </a:p>
          <a:p>
            <a:pPr>
              <a:lnSpc>
                <a:spcPct val="80000"/>
              </a:lnSpc>
              <a:buFont typeface="Arial" pitchFamily="34" charset="0"/>
              <a:buNone/>
            </a:pPr>
            <a:endParaRPr lang="en-US" altLang="en-US" sz="1600" dirty="0" smtClean="0">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Safe Footwear Policy </a:t>
            </a:r>
            <a:r>
              <a:rPr lang="en-US" altLang="en-US" sz="1500" dirty="0" smtClean="0">
                <a:solidFill>
                  <a:schemeClr val="tx2"/>
                </a:solidFill>
                <a:latin typeface="Myriad Pro" pitchFamily="34" charset="0"/>
                <a:ea typeface="Myriad Pro" pitchFamily="34" charset="0"/>
                <a:cs typeface="Myriad Pro" pitchFamily="34" charset="0"/>
              </a:rPr>
              <a:t>#02-099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Scent Free Environment #02-201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Hazardous Materials (WHMIS) #02-090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Emergency Eyewash &amp; Shower Stations #02-102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Reporting &amp; Investigation of Employee/Affiliate Events/Injuries </a:t>
            </a:r>
            <a:r>
              <a:rPr lang="en-US" altLang="en-US" sz="1500" dirty="0" smtClean="0">
                <a:solidFill>
                  <a:schemeClr val="tx2"/>
                </a:solidFill>
                <a:latin typeface="Myriad Pro" pitchFamily="34" charset="0"/>
                <a:ea typeface="Myriad Pro" pitchFamily="34" charset="0"/>
                <a:cs typeface="Myriad Pro" pitchFamily="34" charset="0"/>
              </a:rPr>
              <a:t>#02-096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Workplace Violence Prevention #02-143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Hospital Identification #02-010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Management of Staff with Febrile or Potentially Infectious Illness #02-200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Musculoskeletal Injury Prevention #02-084</a:t>
            </a:r>
            <a:r>
              <a:rPr lang="en-US" altLang="en-US" sz="1500" dirty="0" smtClean="0">
                <a:solidFill>
                  <a:srgbClr val="FF0000"/>
                </a:solidFill>
                <a:latin typeface="Myriad Pro" pitchFamily="34" charset="0"/>
                <a:ea typeface="Myriad Pro" pitchFamily="34" charset="0"/>
                <a:cs typeface="Myriad Pro" pitchFamily="34" charset="0"/>
              </a:rPr>
              <a:t> (additional training module to be provided)</a:t>
            </a:r>
          </a:p>
          <a:p>
            <a:pPr>
              <a:lnSpc>
                <a:spcPct val="80000"/>
              </a:lnSpc>
              <a:buFont typeface="Arial" pitchFamily="34" charset="0"/>
              <a:buNone/>
            </a:pPr>
            <a:endParaRPr lang="en-US" altLang="en-US" sz="1600" dirty="0" smtClean="0">
              <a:solidFill>
                <a:srgbClr val="D31145"/>
              </a:solidFill>
              <a:latin typeface="Myriad Pro" pitchFamily="34" charset="0"/>
              <a:ea typeface="Myriad Pro" pitchFamily="34" charset="0"/>
              <a:cs typeface="Myriad Pro" pitchFamily="34" charset="0"/>
            </a:endParaRPr>
          </a:p>
        </p:txBody>
      </p:sp>
      <p:sp>
        <p:nvSpPr>
          <p:cNvPr id="18436" name="Rectangle 8"/>
          <p:cNvSpPr>
            <a:spLocks noChangeArrowheads="1"/>
          </p:cNvSpPr>
          <p:nvPr/>
        </p:nvSpPr>
        <p:spPr bwMode="auto">
          <a:xfrm>
            <a:off x="185738" y="6021388"/>
            <a:ext cx="8828087" cy="64611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800">
                <a:solidFill>
                  <a:schemeClr val="bg1"/>
                </a:solidFill>
                <a:ea typeface="Myriad Pro" pitchFamily="34" charset="0"/>
                <a:cs typeface="Myriad Pro" pitchFamily="34" charset="0"/>
              </a:rPr>
              <a:t>  All  corporate health &amp; safety policies are located within the hospital’s Administrative   </a:t>
            </a:r>
          </a:p>
          <a:p>
            <a:pPr algn="ctr" defTabSz="914400" eaLnBrk="1" hangingPunct="1"/>
            <a:r>
              <a:rPr lang="en-US" altLang="en-US" sz="1800">
                <a:solidFill>
                  <a:schemeClr val="bg1"/>
                </a:solidFill>
                <a:ea typeface="Myriad Pro" pitchFamily="34" charset="0"/>
                <a:cs typeface="Myriad Pro" pitchFamily="34" charset="0"/>
              </a:rPr>
              <a:t>  Policy Manual which is accessible online from the KGH intranet.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255588" y="309563"/>
            <a:ext cx="6143625" cy="738187"/>
          </a:xfrm>
        </p:spPr>
        <p:txBody>
          <a:bodyPr/>
          <a:lstStyle/>
          <a:p>
            <a:pPr eaLnBrk="1" hangingPunct="1"/>
            <a:r>
              <a:rPr lang="en-US" altLang="en-US" sz="3200" smtClean="0">
                <a:latin typeface="Myriad Pro" pitchFamily="34" charset="0"/>
                <a:ea typeface="Myriad Pro" pitchFamily="34" charset="0"/>
                <a:cs typeface="Myriad Pro" pitchFamily="34" charset="0"/>
              </a:rPr>
              <a:t>Safe Footwear Policy</a:t>
            </a:r>
          </a:p>
        </p:txBody>
      </p:sp>
      <p:sp>
        <p:nvSpPr>
          <p:cNvPr id="48130" name="Rectangle 3"/>
          <p:cNvSpPr>
            <a:spLocks noGrp="1"/>
          </p:cNvSpPr>
          <p:nvPr>
            <p:ph type="body" sz="half" idx="2"/>
          </p:nvPr>
        </p:nvSpPr>
        <p:spPr>
          <a:xfrm>
            <a:off x="425450" y="1652588"/>
            <a:ext cx="8575675" cy="2005012"/>
          </a:xfrm>
        </p:spPr>
        <p:txBody>
          <a:bodyPr/>
          <a:lstStyle/>
          <a:p>
            <a:pPr>
              <a:spcBef>
                <a:spcPts val="0"/>
              </a:spcBef>
              <a:buFont typeface="Arial" charset="0"/>
              <a:buNone/>
              <a:defRPr/>
            </a:pPr>
            <a:r>
              <a:rPr lang="en-US" sz="1400" dirty="0" smtClean="0"/>
              <a:t>For those students working in </a:t>
            </a:r>
            <a:r>
              <a:rPr lang="en-US" sz="1400" u="sng" dirty="0" smtClean="0"/>
              <a:t>non-clinical </a:t>
            </a:r>
            <a:r>
              <a:rPr lang="en-US" sz="1400" u="sng" dirty="0" smtClean="0"/>
              <a:t>non- food handling</a:t>
            </a:r>
            <a:r>
              <a:rPr lang="en-US" sz="1400" dirty="0" smtClean="0"/>
              <a:t> areas and office spaces, footwear</a:t>
            </a:r>
          </a:p>
          <a:p>
            <a:pPr>
              <a:spcBef>
                <a:spcPts val="0"/>
              </a:spcBef>
              <a:buFont typeface="Arial" charset="0"/>
              <a:buNone/>
              <a:defRPr/>
            </a:pPr>
            <a:r>
              <a:rPr lang="en-US" sz="1400" dirty="0" smtClean="0"/>
              <a:t>must have:  </a:t>
            </a:r>
          </a:p>
          <a:p>
            <a:pPr>
              <a:spcBef>
                <a:spcPts val="0"/>
              </a:spcBef>
              <a:buFont typeface="Arial" charset="0"/>
              <a:buNone/>
              <a:defRPr/>
            </a:pPr>
            <a:endParaRPr lang="en-US" sz="1400" dirty="0" smtClean="0"/>
          </a:p>
          <a:p>
            <a:pPr marL="457200" lvl="3" indent="0">
              <a:buFont typeface="Arial" pitchFamily="34" charset="0"/>
              <a:buNone/>
              <a:defRPr/>
            </a:pPr>
            <a:r>
              <a:rPr lang="en-US" sz="1400" dirty="0" smtClean="0">
                <a:solidFill>
                  <a:srgbClr val="00B050"/>
                </a:solidFill>
              </a:rPr>
              <a:t>-Adequate support</a:t>
            </a:r>
          </a:p>
          <a:p>
            <a:pPr marL="457200" lvl="3" indent="0">
              <a:buFont typeface="Arial" pitchFamily="34" charset="0"/>
              <a:buNone/>
              <a:defRPr/>
            </a:pPr>
            <a:r>
              <a:rPr lang="en-US" sz="1400" dirty="0" smtClean="0">
                <a:solidFill>
                  <a:srgbClr val="00B050"/>
                </a:solidFill>
              </a:rPr>
              <a:t>-Be in good repair / sturdy</a:t>
            </a:r>
          </a:p>
          <a:p>
            <a:pPr marL="457200" lvl="3" indent="0">
              <a:buFont typeface="Arial" pitchFamily="34" charset="0"/>
              <a:buNone/>
              <a:defRPr/>
            </a:pPr>
            <a:r>
              <a:rPr lang="en-US" sz="1400" dirty="0" smtClean="0">
                <a:solidFill>
                  <a:srgbClr val="00B050"/>
                </a:solidFill>
              </a:rPr>
              <a:t>-Maximum heel height of 2½”</a:t>
            </a:r>
            <a:endParaRPr lang="en-US" sz="1400" dirty="0">
              <a:solidFill>
                <a:srgbClr val="00B050"/>
              </a:solidFill>
            </a:endParaRPr>
          </a:p>
          <a:p>
            <a:pPr marL="457200" lvl="3" indent="0">
              <a:buFont typeface="Arial" pitchFamily="34" charset="0"/>
              <a:buNone/>
              <a:defRPr/>
            </a:pPr>
            <a:endParaRPr lang="en-US" sz="1400" dirty="0" smtClean="0"/>
          </a:p>
          <a:p>
            <a:pPr lvl="1">
              <a:defRPr/>
            </a:pPr>
            <a:endParaRPr lang="en-US" sz="1400" dirty="0"/>
          </a:p>
          <a:p>
            <a:pPr lvl="1">
              <a:defRPr/>
            </a:pPr>
            <a:endParaRPr lang="en-US" sz="1400" dirty="0"/>
          </a:p>
          <a:p>
            <a:pPr marL="0" lvl="1" indent="0">
              <a:spcBef>
                <a:spcPts val="0"/>
              </a:spcBef>
              <a:buFont typeface="Arial" pitchFamily="34" charset="0"/>
              <a:buNone/>
              <a:defRPr/>
            </a:pPr>
            <a:endParaRPr lang="en-US" sz="1400" dirty="0" smtClean="0"/>
          </a:p>
          <a:p>
            <a:pPr marL="0" lvl="1" indent="0">
              <a:spcBef>
                <a:spcPts val="0"/>
              </a:spcBef>
              <a:buFont typeface="Arial" pitchFamily="34" charset="0"/>
              <a:buNone/>
              <a:defRPr/>
            </a:pPr>
            <a:r>
              <a:rPr lang="en-US" sz="1400" b="1" dirty="0" smtClean="0"/>
              <a:t>    </a:t>
            </a:r>
          </a:p>
          <a:p>
            <a:pPr marL="0" lvl="1" indent="0">
              <a:spcBef>
                <a:spcPts val="0"/>
              </a:spcBef>
              <a:buFont typeface="Arial" pitchFamily="34" charset="0"/>
              <a:buNone/>
              <a:defRPr/>
            </a:pPr>
            <a:r>
              <a:rPr lang="en-US" sz="1800" b="1" dirty="0" smtClean="0">
                <a:solidFill>
                  <a:srgbClr val="FF0000"/>
                </a:solidFill>
              </a:rPr>
              <a:t>Flip flops</a:t>
            </a:r>
            <a:r>
              <a:rPr lang="en-US" sz="1800" dirty="0" smtClean="0">
                <a:solidFill>
                  <a:srgbClr val="FF0000"/>
                </a:solidFill>
              </a:rPr>
              <a:t> </a:t>
            </a:r>
            <a:r>
              <a:rPr lang="en-US" sz="1800" dirty="0" smtClean="0"/>
              <a:t>are </a:t>
            </a:r>
            <a:r>
              <a:rPr lang="en-US" sz="1800" b="1" dirty="0" smtClean="0"/>
              <a:t>NOT permitted </a:t>
            </a:r>
            <a:r>
              <a:rPr lang="en-US" sz="1800" dirty="0" smtClean="0"/>
              <a:t>anywhere on the premises</a:t>
            </a:r>
          </a:p>
        </p:txBody>
      </p:sp>
      <p:sp>
        <p:nvSpPr>
          <p:cNvPr id="15" name="Right Triangle 14"/>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9461" name="Picture 11" descr="C:\Users\noonanj\AppData\Local\Microsoft\Windows\Temporary Internet Files\Content.IE5\HDV6CDXF\Hoka-Clift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213" y="2247900"/>
            <a:ext cx="16224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6" descr="C:\Users\noonanj\AppData\Local\Microsoft\Windows\Temporary Internet Files\Content.IE5\NE2BNTEM\checkmark-150x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2247900"/>
            <a:ext cx="8874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descr="C:\Users\noonanj\AppData\Local\Microsoft\Windows\Temporary Internet Files\Content.IE5\HDV6CDXF\Pink-Sparkle-Lamo-Flip-Fl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963" y="4951413"/>
            <a:ext cx="1238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descr="C:\Users\noonanj\AppData\Local\Microsoft\Windows\Temporary Internet Files\Content.IE5\WYZRUO4A\large-Alphabet-Letter-X-66.6-387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238" y="5070475"/>
            <a:ext cx="6111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GH_bright2">
  <a:themeElements>
    <a:clrScheme name="KGH Custom Colours 1">
      <a:dk1>
        <a:sysClr val="windowText" lastClr="000000"/>
      </a:dk1>
      <a:lt1>
        <a:srgbClr val="FFFFFF"/>
      </a:lt1>
      <a:dk2>
        <a:srgbClr val="00549F"/>
      </a:dk2>
      <a:lt2>
        <a:srgbClr val="FFFFFF"/>
      </a:lt2>
      <a:accent1>
        <a:srgbClr val="B71234"/>
      </a:accent1>
      <a:accent2>
        <a:srgbClr val="3DB7E4"/>
      </a:accent2>
      <a:accent3>
        <a:srgbClr val="E37C7B"/>
      </a:accent3>
      <a:accent4>
        <a:srgbClr val="D1D4D3"/>
      </a:accent4>
      <a:accent5>
        <a:srgbClr val="B3B6DD"/>
      </a:accent5>
      <a:accent6>
        <a:srgbClr val="FFD18B"/>
      </a:accent6>
      <a:hlink>
        <a:srgbClr val="3DB7E4"/>
      </a:hlink>
      <a:folHlink>
        <a:srgbClr val="00549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13260</TotalTime>
  <Words>2803</Words>
  <Application>Microsoft Office PowerPoint</Application>
  <PresentationFormat>On-screen Show (4:3)</PresentationFormat>
  <Paragraphs>378</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KGH_bright2</vt:lpstr>
      <vt:lpstr>PowerPoint Presentation</vt:lpstr>
      <vt:lpstr>Introduction </vt:lpstr>
      <vt:lpstr>Introduction </vt:lpstr>
      <vt:lpstr>Learning Objectives</vt:lpstr>
      <vt:lpstr>Learning Objectives</vt:lpstr>
      <vt:lpstr>Health &amp; Safety Policies </vt:lpstr>
      <vt:lpstr>Common Hazards in Health Care </vt:lpstr>
      <vt:lpstr>Key Health &amp; Safety Policies </vt:lpstr>
      <vt:lpstr>Safe Footwear Policy</vt:lpstr>
      <vt:lpstr>Scent Free Policy </vt:lpstr>
      <vt:lpstr>Food and Drink Policy</vt:lpstr>
      <vt:lpstr>Food and Drink Policy</vt:lpstr>
      <vt:lpstr>Hazardous Materials (WHMIS)</vt:lpstr>
      <vt:lpstr>MSDS Database Link</vt:lpstr>
      <vt:lpstr>Chemical Exposure</vt:lpstr>
      <vt:lpstr>Chemical Exposure</vt:lpstr>
      <vt:lpstr>Preventing Slips/Trips/Falls</vt:lpstr>
      <vt:lpstr>Preventing Slips/Trips/Falls</vt:lpstr>
      <vt:lpstr>Reporting Incidents/Injuries</vt:lpstr>
      <vt:lpstr>Reporting Incidents/Injuries</vt:lpstr>
      <vt:lpstr> </vt:lpstr>
      <vt:lpstr> </vt:lpstr>
      <vt:lpstr>Workplace Violence Prevention </vt:lpstr>
      <vt:lpstr>PowerPoint Presentation</vt:lpstr>
      <vt:lpstr>PowerPoint Presentation</vt:lpstr>
      <vt:lpstr>Workplace Harassment </vt:lpstr>
      <vt:lpstr>PowerPoint Presentation</vt:lpstr>
      <vt:lpstr>Resources available to Students  </vt:lpstr>
      <vt:lpstr>Infection Prevention &amp; Control </vt:lpstr>
      <vt:lpstr>PowerPoint Presentation</vt:lpstr>
      <vt:lpstr>Infection Prevention &amp; Control </vt:lpstr>
      <vt:lpstr>Infection Prevention &amp; Control </vt:lpstr>
      <vt:lpstr>Infection Prevention &amp; Control </vt:lpstr>
      <vt:lpstr>Infection Prevention &amp; Control </vt:lpstr>
      <vt:lpstr>Summary </vt:lpstr>
      <vt:lpstr>PowerPoint Presentation</vt:lpstr>
    </vt:vector>
  </TitlesOfParts>
  <Company>BmDodo Strategic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Michael Bush</cp:lastModifiedBy>
  <cp:revision>217</cp:revision>
  <dcterms:created xsi:type="dcterms:W3CDTF">2010-02-25T15:52:19Z</dcterms:created>
  <dcterms:modified xsi:type="dcterms:W3CDTF">2016-04-26T15:03:32Z</dcterms:modified>
</cp:coreProperties>
</file>