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7" r:id="rId3"/>
    <p:sldId id="285" r:id="rId4"/>
    <p:sldId id="277" r:id="rId5"/>
    <p:sldId id="278" r:id="rId6"/>
    <p:sldId id="279" r:id="rId7"/>
    <p:sldId id="280" r:id="rId8"/>
    <p:sldId id="286" r:id="rId9"/>
    <p:sldId id="287" r:id="rId10"/>
    <p:sldId id="288" r:id="rId11"/>
    <p:sldId id="289" r:id="rId12"/>
    <p:sldId id="283"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0305" autoAdjust="0"/>
  </p:normalViewPr>
  <p:slideViewPr>
    <p:cSldViewPr snapToGrid="0">
      <p:cViewPr varScale="1">
        <p:scale>
          <a:sx n="101" d="100"/>
          <a:sy n="101" d="100"/>
        </p:scale>
        <p:origin x="2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558EF-DF5F-487C-A3AD-BA9F6BE6444B}" type="datetimeFigureOut">
              <a:rPr lang="en-US" smtClean="0"/>
              <a:t>2022/12/20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D2E54-77DF-4A1A-A28E-D4F4B63C3E35}" type="slidenum">
              <a:rPr lang="en-US" smtClean="0"/>
              <a:t>‹#›</a:t>
            </a:fld>
            <a:endParaRPr lang="en-US"/>
          </a:p>
        </p:txBody>
      </p:sp>
    </p:spTree>
    <p:extLst>
      <p:ext uri="{BB962C8B-B14F-4D97-AF65-F5344CB8AC3E}">
        <p14:creationId xmlns:p14="http://schemas.microsoft.com/office/powerpoint/2010/main" val="158335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83BD544C-1A1F-4461-B82F-245C6269E15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468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Today’s update will be on the following</a:t>
            </a:r>
          </a:p>
        </p:txBody>
      </p:sp>
      <p:sp>
        <p:nvSpPr>
          <p:cNvPr id="4" name="Slide Number Placeholder 3"/>
          <p:cNvSpPr>
            <a:spLocks noGrp="1"/>
          </p:cNvSpPr>
          <p:nvPr>
            <p:ph type="sldNum" sz="quarter" idx="5"/>
          </p:nvPr>
        </p:nvSpPr>
        <p:spPr/>
        <p:txBody>
          <a:bodyPr/>
          <a:lstStyle/>
          <a:p>
            <a:fld id="{6F232C5B-8839-4C76-881C-0C4FF92901C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6937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6218" y="3684880"/>
            <a:ext cx="10115203" cy="1405972"/>
          </a:xfrm>
        </p:spPr>
        <p:txBody>
          <a:bodyPr anchor="b" anchorCtr="0">
            <a:normAutofit/>
          </a:bodyPr>
          <a:lstStyle>
            <a:lvl1pPr algn="ctr">
              <a:lnSpc>
                <a:spcPct val="85000"/>
              </a:lnSpc>
              <a:defRPr sz="6000" b="0" i="1">
                <a:solidFill>
                  <a:srgbClr val="2C4E6A"/>
                </a:solidFill>
                <a:latin typeface="+mn-lt"/>
              </a:defRPr>
            </a:lvl1pPr>
          </a:lstStyle>
          <a:p>
            <a:r>
              <a:rPr lang="en-US" dirty="0"/>
              <a:t>Click to edit Master title style</a:t>
            </a:r>
          </a:p>
        </p:txBody>
      </p:sp>
      <p:sp>
        <p:nvSpPr>
          <p:cNvPr id="3" name="Text Placeholder 2"/>
          <p:cNvSpPr>
            <a:spLocks noGrp="1"/>
          </p:cNvSpPr>
          <p:nvPr>
            <p:ph type="body" idx="1"/>
          </p:nvPr>
        </p:nvSpPr>
        <p:spPr>
          <a:xfrm>
            <a:off x="1116217" y="5186826"/>
            <a:ext cx="10115203" cy="680574"/>
          </a:xfrm>
        </p:spPr>
        <p:txBody>
          <a:bodyPr lIns="91440" rIns="91440" anchor="t" anchorCtr="0">
            <a:normAutofit/>
          </a:bodyPr>
          <a:lstStyle>
            <a:lvl1pPr marL="0" indent="0" algn="ctr">
              <a:buNone/>
              <a:defRPr sz="2400" cap="all" spc="200" baseline="0">
                <a:solidFill>
                  <a:srgbClr val="2C4E6A"/>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A8D1015-B72D-45F3-BB92-21D8DB3D26E4}" type="datetime4">
              <a:rPr lang="en-US" smtClean="0"/>
              <a:pPr/>
              <a:t>December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1245C-2D94-4ED6-9A9E-3271FD8DC81F}" type="slidenum">
              <a:rPr lang="en-US" smtClean="0"/>
              <a:pPr/>
              <a:t>‹#›</a:t>
            </a:fld>
            <a:endParaRPr lang="en-US"/>
          </a:p>
        </p:txBody>
      </p:sp>
      <p:cxnSp>
        <p:nvCxnSpPr>
          <p:cNvPr id="9" name="Straight Connector 8"/>
          <p:cNvCxnSpPr/>
          <p:nvPr userDrawn="1"/>
        </p:nvCxnSpPr>
        <p:spPr>
          <a:xfrm>
            <a:off x="1156667" y="506545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4" b="6534"/>
          <a:stretch/>
        </p:blipFill>
        <p:spPr>
          <a:xfrm>
            <a:off x="3567146" y="658526"/>
            <a:ext cx="5213344" cy="2932506"/>
          </a:xfrm>
          <a:prstGeom prst="rect">
            <a:avLst/>
          </a:prstGeom>
        </p:spPr>
      </p:pic>
    </p:spTree>
    <p:extLst>
      <p:ext uri="{BB962C8B-B14F-4D97-AF65-F5344CB8AC3E}">
        <p14:creationId xmlns:p14="http://schemas.microsoft.com/office/powerpoint/2010/main" val="37402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4979084"/>
            <a:ext cx="12188825" cy="19050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1097280" y="5931584"/>
            <a:ext cx="10113264" cy="507667"/>
          </a:xfrm>
        </p:spPr>
        <p:txBody>
          <a:bodyPr lIns="91440" tIns="0" rIns="91440" bIns="0">
            <a:normAutofit/>
          </a:bodyPr>
          <a:lstStyle>
            <a:lvl1pPr marL="0" indent="0" algn="ctr">
              <a:spcBef>
                <a:spcPts val="0"/>
              </a:spcBef>
              <a:spcAft>
                <a:spcPts val="600"/>
              </a:spcAft>
              <a:buNone/>
              <a:defRPr sz="2000" b="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F25C6D1-A62D-4368-8ED0-5BC0FD0E124C}" type="datetime4">
              <a:rPr lang="en-US" smtClean="0"/>
              <a:pPr/>
              <a:t>December 20, 2022</a:t>
            </a:fld>
            <a:endParaRPr lang="en-US"/>
          </a:p>
        </p:txBody>
      </p:sp>
      <p:sp>
        <p:nvSpPr>
          <p:cNvPr id="6" name="Footer Placeholder 5"/>
          <p:cNvSpPr>
            <a:spLocks noGrp="1"/>
          </p:cNvSpPr>
          <p:nvPr>
            <p:ph type="ftr" sz="quarter" idx="11"/>
          </p:nvPr>
        </p:nvSpPr>
        <p:spPr>
          <a:xfrm>
            <a:off x="3686184" y="6459785"/>
            <a:ext cx="5895037" cy="365125"/>
          </a:xfrm>
        </p:spPr>
        <p:txBody>
          <a:bodyPr/>
          <a:lstStyle/>
          <a:p>
            <a:endParaRPr lang="en-US" dirty="0"/>
          </a:p>
        </p:txBody>
      </p:sp>
      <p:sp>
        <p:nvSpPr>
          <p:cNvPr id="7" name="Slide Number Placeholder 6"/>
          <p:cNvSpPr>
            <a:spLocks noGrp="1"/>
          </p:cNvSpPr>
          <p:nvPr>
            <p:ph type="sldNum" sz="quarter" idx="12"/>
          </p:nvPr>
        </p:nvSpPr>
        <p:spPr/>
        <p:txBody>
          <a:bodyPr/>
          <a:lstStyle/>
          <a:p>
            <a:fld id="{C811245C-2D94-4ED6-9A9E-3271FD8DC81F}" type="slidenum">
              <a:rPr lang="en-US" smtClean="0"/>
              <a:pPr/>
              <a:t>‹#›</a:t>
            </a:fld>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4" b="6534"/>
          <a:stretch/>
        </p:blipFill>
        <p:spPr>
          <a:xfrm>
            <a:off x="3263074" y="1098912"/>
            <a:ext cx="5213344" cy="2932506"/>
          </a:xfrm>
          <a:prstGeom prst="rect">
            <a:avLst/>
          </a:prstGeom>
        </p:spPr>
      </p:pic>
      <p:sp>
        <p:nvSpPr>
          <p:cNvPr id="3" name="Title 2"/>
          <p:cNvSpPr>
            <a:spLocks noGrp="1"/>
          </p:cNvSpPr>
          <p:nvPr>
            <p:ph type="title"/>
          </p:nvPr>
        </p:nvSpPr>
        <p:spPr>
          <a:xfrm>
            <a:off x="1065210" y="5168348"/>
            <a:ext cx="10145333" cy="704062"/>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061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4C6D"/>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80332D10-6244-4156-8B84-69F8A7F1E658}" type="datetime4">
              <a:rPr lang="en-US" smtClean="0"/>
              <a:pPr/>
              <a:t>December 20, 2022</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C811245C-2D94-4ED6-9A9E-3271FD8DC81F}" type="slidenum">
              <a:rPr lang="en-US" smtClean="0"/>
              <a:pPr/>
              <a:t>‹#›</a:t>
            </a:fld>
            <a:endParaRPr lang="en-US"/>
          </a:p>
        </p:txBody>
      </p:sp>
      <p:sp>
        <p:nvSpPr>
          <p:cNvPr id="13" name="Title 12"/>
          <p:cNvSpPr>
            <a:spLocks noGrp="1"/>
          </p:cNvSpPr>
          <p:nvPr>
            <p:ph type="title"/>
          </p:nvPr>
        </p:nvSpPr>
        <p:spPr>
          <a:xfrm>
            <a:off x="1065227" y="2095499"/>
            <a:ext cx="10058400" cy="2247901"/>
          </a:xfrm>
        </p:spPr>
        <p:txBody>
          <a:bodyPr/>
          <a:lstStyle/>
          <a:p>
            <a:r>
              <a:rPr lang="en-US" dirty="0"/>
              <a:t>Click to edit Master title style</a:t>
            </a:r>
          </a:p>
        </p:txBody>
      </p:sp>
    </p:spTree>
    <p:extLst>
      <p:ext uri="{BB962C8B-B14F-4D97-AF65-F5344CB8AC3E}">
        <p14:creationId xmlns:p14="http://schemas.microsoft.com/office/powerpoint/2010/main" val="71216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3pPr>
              <a:defRPr sz="2400"/>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864311-B84B-4F7D-9585-0DA86FB8DC1B}" type="datetime4">
              <a:rPr lang="en-US" smtClean="0"/>
              <a:pPr/>
              <a:t>December 20,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1245C-2D94-4ED6-9A9E-3271FD8DC81F}" type="slidenum">
              <a:rPr lang="en-US" smtClean="0"/>
              <a:pPr/>
              <a:t>‹#›</a:t>
            </a:fld>
            <a:endParaRPr lang="en-US"/>
          </a:p>
        </p:txBody>
      </p:sp>
      <p:cxnSp>
        <p:nvCxnSpPr>
          <p:cNvPr id="7" name="Straight Connector 6"/>
          <p:cNvCxnSpPr/>
          <p:nvPr userDrawn="1"/>
        </p:nvCxnSpPr>
        <p:spPr>
          <a:xfrm>
            <a:off x="1097280" y="1737360"/>
            <a:ext cx="1006321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3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2pPr marL="544068" indent="-342900">
              <a:buFont typeface="Arial" panose="020B0604020202020204" pitchFamily="34" charset="0"/>
              <a:buChar char="•"/>
              <a:defRPr/>
            </a:lvl2pPr>
            <a:lvl3pPr marL="726948" indent="-342900">
              <a:buFont typeface="Arial" panose="020B0604020202020204" pitchFamily="34" charset="0"/>
              <a:buChar char="•"/>
              <a:defRPr>
                <a:solidFill>
                  <a:schemeClr val="tx1"/>
                </a:solidFill>
              </a:defRPr>
            </a:lvl3pPr>
            <a:lvl4pPr marL="852678" indent="-285750">
              <a:buFont typeface="Arial" panose="020B0604020202020204" pitchFamily="34" charset="0"/>
              <a:buChar char="•"/>
              <a:defRPr>
                <a:solidFill>
                  <a:schemeClr val="tx1"/>
                </a:solidFill>
              </a:defRPr>
            </a:lvl4pPr>
            <a:lvl5pPr marL="1035558"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2pPr marL="544068" indent="-342900">
              <a:buFont typeface="Arial" panose="020B0604020202020204" pitchFamily="34" charset="0"/>
              <a:buChar char="•"/>
              <a:defRPr/>
            </a:lvl2pPr>
            <a:lvl3pPr marL="726948" indent="-342900">
              <a:buFont typeface="Arial" panose="020B0604020202020204" pitchFamily="34" charset="0"/>
              <a:buChar char="•"/>
              <a:defRPr>
                <a:solidFill>
                  <a:schemeClr val="tx1"/>
                </a:solidFill>
              </a:defRPr>
            </a:lvl3pPr>
            <a:lvl4pPr marL="852678" indent="-285750">
              <a:buFont typeface="Arial" panose="020B0604020202020204" pitchFamily="34" charset="0"/>
              <a:buChar char="•"/>
              <a:defRPr>
                <a:solidFill>
                  <a:schemeClr val="tx1"/>
                </a:solidFill>
              </a:defRPr>
            </a:lvl4pPr>
            <a:lvl5pPr marL="1035558"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0381408-C126-45E0-A713-BB24BE318342}" type="datetime4">
              <a:rPr lang="en-US" smtClean="0"/>
              <a:pPr/>
              <a:t>December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pPr/>
              <a:t>‹#›</a:t>
            </a:fld>
            <a:endParaRPr lang="en-US"/>
          </a:p>
        </p:txBody>
      </p:sp>
      <p:cxnSp>
        <p:nvCxnSpPr>
          <p:cNvPr id="9" name="Straight Connector 8"/>
          <p:cNvCxnSpPr/>
          <p:nvPr userDrawn="1"/>
        </p:nvCxnSpPr>
        <p:spPr>
          <a:xfrm>
            <a:off x="1097279" y="1737360"/>
            <a:ext cx="10063213"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56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245EA-7783-45E3-9074-7CB8A4CA1EDB}" type="datetime4">
              <a:rPr lang="en-US" smtClean="0"/>
              <a:pPr/>
              <a:t>December 20,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pPr/>
              <a:t>‹#›</a:t>
            </a:fld>
            <a:endParaRPr lang="en-US"/>
          </a:p>
        </p:txBody>
      </p:sp>
      <p:sp>
        <p:nvSpPr>
          <p:cNvPr id="114"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115" name="Content Placeholder 2"/>
          <p:cNvSpPr>
            <a:spLocks noGrp="1"/>
          </p:cNvSpPr>
          <p:nvPr>
            <p:ph sz="half" idx="1"/>
          </p:nvPr>
        </p:nvSpPr>
        <p:spPr>
          <a:xfrm>
            <a:off x="1097279" y="1845734"/>
            <a:ext cx="4937760" cy="4023360"/>
          </a:xfrm>
        </p:spPr>
        <p:txBody>
          <a:bodyPr/>
          <a:lstStyle>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116" name="Content Placeholder 3"/>
          <p:cNvSpPr>
            <a:spLocks noGrp="1"/>
          </p:cNvSpPr>
          <p:nvPr>
            <p:ph sz="half" idx="2"/>
          </p:nvPr>
        </p:nvSpPr>
        <p:spPr>
          <a:xfrm>
            <a:off x="6217920" y="1845735"/>
            <a:ext cx="4937760" cy="40233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cxnSp>
        <p:nvCxnSpPr>
          <p:cNvPr id="117" name="Straight Connector 116"/>
          <p:cNvCxnSpPr/>
          <p:nvPr userDrawn="1"/>
        </p:nvCxnSpPr>
        <p:spPr>
          <a:xfrm>
            <a:off x="1097279" y="1737360"/>
            <a:ext cx="10063213"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81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294C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294C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a:defRPr>
                <a:solidFill>
                  <a:schemeClr val="tx1"/>
                </a:solidFill>
              </a:defRPr>
            </a:lvl2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27CE0FB-A8DC-49CA-9F35-420AADA16CFB}" type="datetime4">
              <a:rPr lang="en-US" smtClean="0"/>
              <a:pPr/>
              <a:t>December 20,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1245C-2D94-4ED6-9A9E-3271FD8DC81F}" type="slidenum">
              <a:rPr lang="en-US" smtClean="0"/>
              <a:pPr/>
              <a:t>‹#›</a:t>
            </a:fld>
            <a:endParaRPr lang="en-US"/>
          </a:p>
        </p:txBody>
      </p:sp>
      <p:cxnSp>
        <p:nvCxnSpPr>
          <p:cNvPr id="11" name="Straight Connector 10"/>
          <p:cNvCxnSpPr/>
          <p:nvPr userDrawn="1"/>
        </p:nvCxnSpPr>
        <p:spPr>
          <a:xfrm>
            <a:off x="1097280" y="1737360"/>
            <a:ext cx="1006321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6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ADF6A8-39E0-4C13-9D98-92896C7970BE}" type="datetime4">
              <a:rPr lang="en-US" smtClean="0"/>
              <a:pPr/>
              <a:t>December 20,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1245C-2D94-4ED6-9A9E-3271FD8DC81F}" type="slidenum">
              <a:rPr lang="en-US" smtClean="0"/>
              <a:pPr/>
              <a:t>‹#›</a:t>
            </a:fld>
            <a:endParaRPr lang="en-US"/>
          </a:p>
        </p:txBody>
      </p:sp>
      <p:cxnSp>
        <p:nvCxnSpPr>
          <p:cNvPr id="6" name="Straight Connector 5"/>
          <p:cNvCxnSpPr/>
          <p:nvPr userDrawn="1"/>
        </p:nvCxnSpPr>
        <p:spPr>
          <a:xfrm>
            <a:off x="1097280" y="1737360"/>
            <a:ext cx="1006321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53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1C416B-C914-454D-AD11-CCFF64EC8058}" type="datetime4">
              <a:rPr lang="en-US" smtClean="0"/>
              <a:pPr/>
              <a:t>December 20, 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811245C-2D94-4ED6-9A9E-3271FD8DC81F}" type="slidenum">
              <a:rPr lang="en-US" smtClean="0"/>
              <a:pPr/>
              <a:t>‹#›</a:t>
            </a:fld>
            <a:endParaRPr lang="en-US"/>
          </a:p>
        </p:txBody>
      </p:sp>
    </p:spTree>
    <p:extLst>
      <p:ext uri="{BB962C8B-B14F-4D97-AF65-F5344CB8AC3E}">
        <p14:creationId xmlns:p14="http://schemas.microsoft.com/office/powerpoint/2010/main" val="310877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marL="544068" indent="-342900">
              <a:buFont typeface="Arial" panose="020B0604020202020204" pitchFamily="34" charset="0"/>
              <a:buChar char="•"/>
              <a:defRPr>
                <a:solidFill>
                  <a:schemeClr val="tx1"/>
                </a:solidFill>
              </a:defRPr>
            </a:lvl2pPr>
            <a:lvl3pPr marL="726948" indent="-342900">
              <a:buFont typeface="Arial" panose="020B0604020202020204" pitchFamily="34" charset="0"/>
              <a:buChar char="•"/>
              <a:defRPr/>
            </a:lvl3pPr>
            <a:lvl4pPr marL="852678" indent="-285750">
              <a:buFont typeface="Arial" panose="020B0604020202020204" pitchFamily="34" charset="0"/>
              <a:buChar char="•"/>
              <a:defRPr sz="2400">
                <a:solidFill>
                  <a:schemeClr val="tx1"/>
                </a:solidFill>
              </a:defRPr>
            </a:lvl4pPr>
            <a:lvl5pPr marL="1035558"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D2C2B6-914E-4189-B6F0-9069CFADD1C7}" type="datetime4">
              <a:rPr lang="en-US" smtClean="0"/>
              <a:pPr/>
              <a:t>December 20, 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44546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11245C-2D94-4ED6-9A9E-3271FD8DC81F}"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1647260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70147"/>
          </a:xfrm>
          <a:prstGeom prst="rect">
            <a:avLst/>
          </a:prstGeom>
          <a:solidFill>
            <a:srgbClr val="294C6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2"/>
          </p:nvPr>
        </p:nvSpPr>
        <p:spPr>
          <a:xfrm>
            <a:off x="9150300" y="6460213"/>
            <a:ext cx="1633814" cy="365125"/>
          </a:xfrm>
          <a:prstGeom prst="rect">
            <a:avLst/>
          </a:prstGeom>
        </p:spPr>
        <p:txBody>
          <a:bodyPr vert="horz" lIns="91440" tIns="45720" rIns="91440" bIns="45720" rtlCol="0" anchor="ctr"/>
          <a:lstStyle>
            <a:lvl1pPr algn="r">
              <a:defRPr sz="900">
                <a:solidFill>
                  <a:srgbClr val="FFFFFF"/>
                </a:solidFill>
              </a:defRPr>
            </a:lvl1pPr>
          </a:lstStyle>
          <a:p>
            <a:fld id="{846F0911-4E4A-405F-8F25-2B01D88456E8}" type="datetime4">
              <a:rPr lang="en-US" smtClean="0"/>
              <a:pPr/>
              <a:t>December 20, 2022</a:t>
            </a:fld>
            <a:endParaRPr lang="en-US" dirty="0"/>
          </a:p>
        </p:txBody>
      </p:sp>
      <p:sp>
        <p:nvSpPr>
          <p:cNvPr id="5" name="Footer Placeholder 4"/>
          <p:cNvSpPr>
            <a:spLocks noGrp="1"/>
          </p:cNvSpPr>
          <p:nvPr>
            <p:ph type="ftr" sz="quarter" idx="3"/>
          </p:nvPr>
        </p:nvSpPr>
        <p:spPr>
          <a:xfrm>
            <a:off x="246743" y="6459785"/>
            <a:ext cx="886001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827657" y="6459785"/>
            <a:ext cx="399340" cy="365125"/>
          </a:xfrm>
          <a:prstGeom prst="rect">
            <a:avLst/>
          </a:prstGeom>
        </p:spPr>
        <p:txBody>
          <a:bodyPr vert="horz" lIns="91440" tIns="45720" rIns="91440" bIns="45720" rtlCol="0" anchor="ctr"/>
          <a:lstStyle>
            <a:lvl1pPr algn="r">
              <a:defRPr sz="1050">
                <a:solidFill>
                  <a:srgbClr val="FFFFFF"/>
                </a:solidFill>
              </a:defRPr>
            </a:lvl1pPr>
          </a:lstStyle>
          <a:p>
            <a:fld id="{C811245C-2D94-4ED6-9A9E-3271FD8DC81F}" type="slidenum">
              <a:rPr lang="en-US" smtClean="0"/>
              <a:pPr/>
              <a:t>‹#›</a:t>
            </a:fld>
            <a:endParaRPr lang="en-US" dirty="0"/>
          </a:p>
        </p:txBody>
      </p:sp>
      <p:pic>
        <p:nvPicPr>
          <p:cNvPr id="8" name="Picture 7"/>
          <p:cNvPicPr>
            <a:picLocks noChangeAspect="1"/>
          </p:cNvPicPr>
          <p:nvPr userDrawn="1"/>
        </p:nvPicPr>
        <p:blipFill rotWithShape="1">
          <a:blip r:embed="rId12"/>
          <a:srcRect l="8862" t="16007" r="7925" b="-1169"/>
          <a:stretch/>
        </p:blipFill>
        <p:spPr>
          <a:xfrm>
            <a:off x="9271661" y="211019"/>
            <a:ext cx="2490938" cy="1402104"/>
          </a:xfrm>
          <a:prstGeom prst="rect">
            <a:avLst/>
          </a:prstGeom>
        </p:spPr>
      </p:pic>
    </p:spTree>
    <p:extLst>
      <p:ext uri="{BB962C8B-B14F-4D97-AF65-F5344CB8AC3E}">
        <p14:creationId xmlns:p14="http://schemas.microsoft.com/office/powerpoint/2010/main" val="3776879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1"/>
        </a:buClr>
        <a:buSzPct val="100000"/>
        <a:buFont typeface="Calibri" panose="020F0502020204030204" pitchFamily="34" charset="0"/>
        <a:buNone/>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72694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4pPr>
      <a:lvl5pPr marL="103555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youtube.com/watch?v=KSxFLSz1Bu8" TargetMode="External"/><Relationship Id="rId7" Type="http://schemas.openxmlformats.org/officeDocument/2006/relationships/image" Target="../media/image17.png"/><Relationship Id="rId2" Type="http://schemas.openxmlformats.org/officeDocument/2006/relationships/hyperlink" Target="https://www.youtube.com/watch?v=eQQYv0pGF5o" TargetMode="Externa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mmi.ca/Content/Guidelines/Flu_Algorithm.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SEHubintake@kingstonhsc.ca"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canada.ca/content/dam/phac-aspc/documents/services/publications/diseases-conditions/fluwatch/2022-2023/week-49-december-4-december-10-2022/week-49-december-4-december-10-2022.pdf" TargetMode="External"/><Relationship Id="rId4" Type="http://schemas.openxmlformats.org/officeDocument/2006/relationships/hyperlink" Target="https://www.canada.ca/en/public-health/services/publications/diseases-conditions/fluwatch/2022-2023/week-49-december-4-december-10-202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hyperlink" Target="https://www.ontario.ca/page/flu-facts#section-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ublichealthontario.ca/requisition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4140679"/>
            <a:ext cx="10620375" cy="925592"/>
          </a:xfrm>
        </p:spPr>
        <p:txBody>
          <a:bodyPr>
            <a:noAutofit/>
          </a:bodyPr>
          <a:lstStyle/>
          <a:p>
            <a:pPr>
              <a:lnSpc>
                <a:spcPct val="100000"/>
              </a:lnSpc>
            </a:pPr>
            <a:r>
              <a:rPr lang="en-US" sz="4800" b="1" i="0" spc="-150" dirty="0" smtClean="0">
                <a:solidFill>
                  <a:srgbClr val="2C4E6A"/>
                </a:solidFill>
              </a:rPr>
              <a:t>REFRESHER Influenza Season Preparedness</a:t>
            </a:r>
            <a:endParaRPr lang="en-US" sz="4800" b="1" i="0" spc="-150" dirty="0">
              <a:solidFill>
                <a:srgbClr val="2C4E6A"/>
              </a:solidFill>
            </a:endParaRPr>
          </a:p>
        </p:txBody>
      </p:sp>
      <p:sp>
        <p:nvSpPr>
          <p:cNvPr id="3" name="Text Placeholder 2"/>
          <p:cNvSpPr>
            <a:spLocks noGrp="1"/>
          </p:cNvSpPr>
          <p:nvPr>
            <p:ph type="body" idx="1"/>
          </p:nvPr>
        </p:nvSpPr>
        <p:spPr>
          <a:xfrm>
            <a:off x="1200150" y="5200012"/>
            <a:ext cx="9829800" cy="1029338"/>
          </a:xfrm>
        </p:spPr>
        <p:txBody>
          <a:bodyPr>
            <a:noAutofit/>
          </a:bodyPr>
          <a:lstStyle/>
          <a:p>
            <a:pPr>
              <a:lnSpc>
                <a:spcPct val="100000"/>
              </a:lnSpc>
              <a:spcBef>
                <a:spcPts val="0"/>
              </a:spcBef>
              <a:spcAft>
                <a:spcPts val="0"/>
              </a:spcAft>
            </a:pPr>
            <a:r>
              <a:rPr lang="en-US" sz="2000" spc="300" dirty="0" smtClean="0"/>
              <a:t>South East IPAC Hub and Spoke Team </a:t>
            </a:r>
          </a:p>
          <a:p>
            <a:pPr>
              <a:lnSpc>
                <a:spcPct val="100000"/>
              </a:lnSpc>
              <a:spcBef>
                <a:spcPts val="0"/>
              </a:spcBef>
              <a:spcAft>
                <a:spcPts val="0"/>
              </a:spcAft>
            </a:pPr>
            <a:r>
              <a:rPr lang="en-US" sz="2000" spc="300" dirty="0" smtClean="0"/>
              <a:t>LGL Public Health Community of Practice</a:t>
            </a:r>
          </a:p>
          <a:p>
            <a:pPr>
              <a:lnSpc>
                <a:spcPct val="100000"/>
              </a:lnSpc>
              <a:spcBef>
                <a:spcPts val="0"/>
              </a:spcBef>
              <a:spcAft>
                <a:spcPts val="0"/>
              </a:spcAft>
            </a:pPr>
            <a:r>
              <a:rPr lang="en-US" sz="2000" spc="300" dirty="0" smtClean="0">
                <a:solidFill>
                  <a:srgbClr val="2C4E6A"/>
                </a:solidFill>
              </a:rPr>
              <a:t>Dec 21, 2022</a:t>
            </a:r>
          </a:p>
          <a:p>
            <a:pPr>
              <a:lnSpc>
                <a:spcPct val="100000"/>
              </a:lnSpc>
              <a:spcBef>
                <a:spcPts val="0"/>
              </a:spcBef>
              <a:spcAft>
                <a:spcPts val="0"/>
              </a:spcAft>
            </a:pPr>
            <a:endParaRPr lang="en-US" sz="2000" dirty="0">
              <a:solidFill>
                <a:srgbClr val="2C4E6A"/>
              </a:solidFill>
            </a:endParaRPr>
          </a:p>
        </p:txBody>
      </p:sp>
    </p:spTree>
    <p:extLst>
      <p:ext uri="{BB962C8B-B14F-4D97-AF65-F5344CB8AC3E}">
        <p14:creationId xmlns:p14="http://schemas.microsoft.com/office/powerpoint/2010/main" val="345464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&amp; Additional Precautions,</a:t>
            </a:r>
            <a:br>
              <a:rPr lang="en-US" dirty="0" smtClean="0"/>
            </a:br>
            <a:r>
              <a:rPr lang="en-US" dirty="0" smtClean="0"/>
              <a:t>and Outbreak Control Measures</a:t>
            </a:r>
            <a:endParaRPr lang="en-US" dirty="0"/>
          </a:p>
        </p:txBody>
      </p:sp>
      <p:sp>
        <p:nvSpPr>
          <p:cNvPr id="3" name="Content Placeholder 2"/>
          <p:cNvSpPr>
            <a:spLocks noGrp="1"/>
          </p:cNvSpPr>
          <p:nvPr>
            <p:ph idx="1"/>
          </p:nvPr>
        </p:nvSpPr>
        <p:spPr>
          <a:xfrm>
            <a:off x="1097280" y="1845733"/>
            <a:ext cx="10058400" cy="4297891"/>
          </a:xfrm>
        </p:spPr>
        <p:txBody>
          <a:bodyPr/>
          <a:lstStyle/>
          <a:p>
            <a:pPr marL="228600" lvl="0" indent="-228600">
              <a:spcBef>
                <a:spcPts val="1000"/>
              </a:spcBef>
              <a:spcAft>
                <a:spcPts val="0"/>
              </a:spcAft>
              <a:buClrTx/>
              <a:buSzTx/>
              <a:buFont typeface="Arial" panose="020B0604020202020204" pitchFamily="34" charset="0"/>
              <a:buChar char="•"/>
            </a:pPr>
            <a:r>
              <a:rPr lang="en-US" dirty="0">
                <a:solidFill>
                  <a:prstClr val="black"/>
                </a:solidFill>
              </a:rPr>
              <a:t>Hand Hygiene</a:t>
            </a: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PPE</a:t>
            </a: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Isolation of cases</a:t>
            </a:r>
          </a:p>
          <a:p>
            <a:pPr marL="228600" lvl="0" indent="-228600">
              <a:spcBef>
                <a:spcPts val="1000"/>
              </a:spcBef>
              <a:spcAft>
                <a:spcPts val="0"/>
              </a:spcAft>
              <a:buClrTx/>
              <a:buSzTx/>
              <a:buFont typeface="Arial" panose="020B0604020202020204" pitchFamily="34" charset="0"/>
              <a:buChar char="•"/>
            </a:pPr>
            <a:r>
              <a:rPr lang="en-US" dirty="0" err="1">
                <a:solidFill>
                  <a:prstClr val="black"/>
                </a:solidFill>
              </a:rPr>
              <a:t>Cohorting</a:t>
            </a:r>
            <a:r>
              <a:rPr lang="en-US" dirty="0">
                <a:solidFill>
                  <a:prstClr val="black"/>
                </a:solidFill>
              </a:rPr>
              <a:t> staff and residents</a:t>
            </a: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Visitor restrictions</a:t>
            </a: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Enhanced cleaning and disinfection</a:t>
            </a:r>
          </a:p>
          <a:p>
            <a:endParaRPr lang="en-US" dirty="0" smtClean="0"/>
          </a:p>
          <a:p>
            <a:r>
              <a:rPr lang="en-US" dirty="0" smtClean="0"/>
              <a:t>SE IPAC Hub Quick Education Videos:</a:t>
            </a:r>
            <a:endParaRPr lang="en-US" dirty="0"/>
          </a:p>
        </p:txBody>
      </p:sp>
      <p:sp>
        <p:nvSpPr>
          <p:cNvPr id="4" name="Rectangle 3"/>
          <p:cNvSpPr/>
          <p:nvPr/>
        </p:nvSpPr>
        <p:spPr>
          <a:xfrm>
            <a:off x="1097280" y="5774292"/>
            <a:ext cx="5013808" cy="369332"/>
          </a:xfrm>
          <a:prstGeom prst="rect">
            <a:avLst/>
          </a:prstGeom>
        </p:spPr>
        <p:txBody>
          <a:bodyPr wrap="none">
            <a:spAutoFit/>
          </a:bodyPr>
          <a:lstStyle/>
          <a:p>
            <a:r>
              <a:rPr lang="en-US" dirty="0">
                <a:hlinkClick r:id="rId2"/>
              </a:rPr>
              <a:t>IPAC Basics - What are Routine Practices? - YouTube</a:t>
            </a:r>
            <a:endParaRPr lang="en-US" dirty="0"/>
          </a:p>
        </p:txBody>
      </p:sp>
      <p:sp>
        <p:nvSpPr>
          <p:cNvPr id="5" name="Rectangle 4"/>
          <p:cNvSpPr/>
          <p:nvPr/>
        </p:nvSpPr>
        <p:spPr>
          <a:xfrm>
            <a:off x="6395077" y="5774292"/>
            <a:ext cx="5516895" cy="369332"/>
          </a:xfrm>
          <a:prstGeom prst="rect">
            <a:avLst/>
          </a:prstGeom>
        </p:spPr>
        <p:txBody>
          <a:bodyPr wrap="none">
            <a:spAutoFit/>
          </a:bodyPr>
          <a:lstStyle/>
          <a:p>
            <a:r>
              <a:rPr lang="en-US" dirty="0">
                <a:hlinkClick r:id="rId3"/>
              </a:rPr>
              <a:t>IPAC Basics - What are Additional Precautions? - YouTube</a:t>
            </a:r>
            <a:endParaRPr lang="en-US" dirty="0"/>
          </a:p>
        </p:txBody>
      </p:sp>
      <p:pic>
        <p:nvPicPr>
          <p:cNvPr id="6" name="Picture 5"/>
          <p:cNvPicPr>
            <a:picLocks noChangeAspect="1"/>
          </p:cNvPicPr>
          <p:nvPr/>
        </p:nvPicPr>
        <p:blipFill>
          <a:blip r:embed="rId4"/>
          <a:stretch>
            <a:fillRect/>
          </a:stretch>
        </p:blipFill>
        <p:spPr>
          <a:xfrm>
            <a:off x="7510772" y="2039182"/>
            <a:ext cx="2161663" cy="1908703"/>
          </a:xfrm>
          <a:prstGeom prst="rect">
            <a:avLst/>
          </a:prstGeom>
        </p:spPr>
      </p:pic>
      <p:pic>
        <p:nvPicPr>
          <p:cNvPr id="7" name="Picture 6"/>
          <p:cNvPicPr>
            <a:picLocks noChangeAspect="1"/>
          </p:cNvPicPr>
          <p:nvPr/>
        </p:nvPicPr>
        <p:blipFill>
          <a:blip r:embed="rId5"/>
          <a:stretch>
            <a:fillRect/>
          </a:stretch>
        </p:blipFill>
        <p:spPr>
          <a:xfrm>
            <a:off x="10342595" y="3418779"/>
            <a:ext cx="1849405" cy="1276350"/>
          </a:xfrm>
          <a:prstGeom prst="rect">
            <a:avLst/>
          </a:prstGeom>
        </p:spPr>
      </p:pic>
      <p:pic>
        <p:nvPicPr>
          <p:cNvPr id="8" name="Picture 7"/>
          <p:cNvPicPr>
            <a:picLocks noChangeAspect="1"/>
          </p:cNvPicPr>
          <p:nvPr/>
        </p:nvPicPr>
        <p:blipFill>
          <a:blip r:embed="rId6"/>
          <a:stretch>
            <a:fillRect/>
          </a:stretch>
        </p:blipFill>
        <p:spPr>
          <a:xfrm>
            <a:off x="10233774" y="1946016"/>
            <a:ext cx="1340320" cy="1472763"/>
          </a:xfrm>
          <a:prstGeom prst="rect">
            <a:avLst/>
          </a:prstGeom>
        </p:spPr>
      </p:pic>
      <p:pic>
        <p:nvPicPr>
          <p:cNvPr id="9" name="Picture 8"/>
          <p:cNvPicPr>
            <a:picLocks noChangeAspect="1"/>
          </p:cNvPicPr>
          <p:nvPr/>
        </p:nvPicPr>
        <p:blipFill>
          <a:blip r:embed="rId7"/>
          <a:stretch>
            <a:fillRect/>
          </a:stretch>
        </p:blipFill>
        <p:spPr>
          <a:xfrm>
            <a:off x="9176902" y="4082681"/>
            <a:ext cx="1231499" cy="1225402"/>
          </a:xfrm>
          <a:prstGeom prst="rect">
            <a:avLst/>
          </a:prstGeom>
        </p:spPr>
      </p:pic>
      <p:pic>
        <p:nvPicPr>
          <p:cNvPr id="10" name="Picture 9"/>
          <p:cNvPicPr>
            <a:picLocks noChangeAspect="1"/>
          </p:cNvPicPr>
          <p:nvPr/>
        </p:nvPicPr>
        <p:blipFill>
          <a:blip r:embed="rId8"/>
          <a:stretch>
            <a:fillRect/>
          </a:stretch>
        </p:blipFill>
        <p:spPr>
          <a:xfrm>
            <a:off x="7389398" y="4256687"/>
            <a:ext cx="1040226" cy="1408536"/>
          </a:xfrm>
          <a:prstGeom prst="rect">
            <a:avLst/>
          </a:prstGeom>
        </p:spPr>
      </p:pic>
    </p:spTree>
    <p:extLst>
      <p:ext uri="{BB962C8B-B14F-4D97-AF65-F5344CB8AC3E}">
        <p14:creationId xmlns:p14="http://schemas.microsoft.com/office/powerpoint/2010/main" val="23070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55" y="324703"/>
            <a:ext cx="10058400" cy="1450757"/>
          </a:xfrm>
        </p:spPr>
        <p:txBody>
          <a:bodyPr/>
          <a:lstStyle/>
          <a:p>
            <a:r>
              <a:rPr lang="en-US" dirty="0" smtClean="0"/>
              <a:t>FOR CONGREGATE LIVING SETTINGS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Congregate settings have a more varied population, so treatment and vaccination have to be considered on an individual </a:t>
            </a:r>
            <a:r>
              <a:rPr lang="en-US" dirty="0" smtClean="0"/>
              <a:t>basis.</a:t>
            </a:r>
            <a:endParaRPr lang="en-US" dirty="0"/>
          </a:p>
          <a:p>
            <a:endParaRPr lang="en-US" dirty="0"/>
          </a:p>
          <a:p>
            <a:pPr marL="457200" indent="-457200">
              <a:buFont typeface="Arial" panose="020B0604020202020204" pitchFamily="34" charset="0"/>
              <a:buChar char="•"/>
            </a:pPr>
            <a:r>
              <a:rPr lang="en-US" dirty="0"/>
              <a:t>The following algorithm might help for treatment:</a:t>
            </a:r>
          </a:p>
          <a:p>
            <a:r>
              <a:rPr lang="en-CA" dirty="0">
                <a:hlinkClick r:id="rId2"/>
              </a:rPr>
              <a:t>https://www.ammi.ca/Content/Guidelines/Flu_Algorithm.pdf</a:t>
            </a:r>
            <a:endParaRPr lang="en-CA" dirty="0"/>
          </a:p>
          <a:p>
            <a:endParaRPr lang="en-US" dirty="0"/>
          </a:p>
        </p:txBody>
      </p:sp>
      <p:pic>
        <p:nvPicPr>
          <p:cNvPr id="4" name="Picture 3"/>
          <p:cNvPicPr>
            <a:picLocks noChangeAspect="1"/>
          </p:cNvPicPr>
          <p:nvPr/>
        </p:nvPicPr>
        <p:blipFill>
          <a:blip r:embed="rId3"/>
          <a:stretch>
            <a:fillRect/>
          </a:stretch>
        </p:blipFill>
        <p:spPr>
          <a:xfrm>
            <a:off x="10136773" y="4305300"/>
            <a:ext cx="1755189" cy="1761914"/>
          </a:xfrm>
          <a:prstGeom prst="rect">
            <a:avLst/>
          </a:prstGeom>
        </p:spPr>
      </p:pic>
    </p:spTree>
    <p:extLst>
      <p:ext uri="{BB962C8B-B14F-4D97-AF65-F5344CB8AC3E}">
        <p14:creationId xmlns:p14="http://schemas.microsoft.com/office/powerpoint/2010/main" val="296895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0" y="143728"/>
            <a:ext cx="7458075" cy="1450757"/>
          </a:xfrm>
        </p:spPr>
        <p:txBody>
          <a:bodyPr>
            <a:normAutofit/>
          </a:bodyPr>
          <a:lstStyle/>
          <a:p>
            <a:r>
              <a:rPr lang="en-US" sz="4400" b="0" spc="0" dirty="0">
                <a:solidFill>
                  <a:srgbClr val="00B0F0"/>
                </a:solidFill>
              </a:rPr>
              <a:t>Happy Holidays from </a:t>
            </a:r>
            <a:r>
              <a:rPr lang="en-US" sz="4400" b="0" spc="0" dirty="0" smtClean="0">
                <a:solidFill>
                  <a:srgbClr val="00B0F0"/>
                </a:solidFill>
              </a:rPr>
              <a:t>your</a:t>
            </a:r>
            <a:br>
              <a:rPr lang="en-US" sz="4400" b="0" spc="0" dirty="0" smtClean="0">
                <a:solidFill>
                  <a:srgbClr val="00B0F0"/>
                </a:solidFill>
              </a:rPr>
            </a:br>
            <a:r>
              <a:rPr lang="en-US" sz="4400" b="0" spc="0" dirty="0" smtClean="0">
                <a:solidFill>
                  <a:srgbClr val="00B0F0"/>
                </a:solidFill>
              </a:rPr>
              <a:t> </a:t>
            </a:r>
            <a:r>
              <a:rPr lang="en-US" sz="4400" b="0" spc="0" dirty="0">
                <a:solidFill>
                  <a:srgbClr val="00B0F0"/>
                </a:solidFill>
              </a:rPr>
              <a:t>SE </a:t>
            </a:r>
            <a:r>
              <a:rPr lang="en-US" sz="4400" b="0" spc="0" dirty="0" smtClean="0">
                <a:solidFill>
                  <a:srgbClr val="00B0F0"/>
                </a:solidFill>
              </a:rPr>
              <a:t>IPAC Hub &amp; Spoke </a:t>
            </a:r>
            <a:r>
              <a:rPr lang="en-US" sz="4400" b="0" spc="0" dirty="0">
                <a:solidFill>
                  <a:srgbClr val="00B0F0"/>
                </a:solidFill>
              </a:rPr>
              <a:t>Team</a:t>
            </a:r>
            <a:endParaRPr lang="en-US" b="0" dirty="0"/>
          </a:p>
        </p:txBody>
      </p:sp>
      <p:sp>
        <p:nvSpPr>
          <p:cNvPr id="3" name="Content Placeholder 2"/>
          <p:cNvSpPr>
            <a:spLocks noGrp="1"/>
          </p:cNvSpPr>
          <p:nvPr>
            <p:ph idx="1"/>
          </p:nvPr>
        </p:nvSpPr>
        <p:spPr>
          <a:xfrm>
            <a:off x="5743575" y="1845734"/>
            <a:ext cx="6012180" cy="4023360"/>
          </a:xfrm>
        </p:spPr>
        <p:txBody>
          <a:bodyPr>
            <a:normAutofit/>
          </a:bodyPr>
          <a:lstStyle/>
          <a:p>
            <a:pPr algn="ctr"/>
            <a:endParaRPr lang="en-US" dirty="0" smtClean="0"/>
          </a:p>
          <a:p>
            <a:pPr algn="ctr"/>
            <a:r>
              <a:rPr lang="en-US" dirty="0" smtClean="0"/>
              <a:t>General inbox: </a:t>
            </a:r>
            <a:r>
              <a:rPr lang="en-US" dirty="0" smtClean="0">
                <a:hlinkClick r:id="rId2"/>
              </a:rPr>
              <a:t>SEHubintake@kingstonhsc.ca</a:t>
            </a:r>
            <a:endParaRPr lang="en-US" dirty="0" smtClean="0"/>
          </a:p>
          <a:p>
            <a:pPr algn="ctr"/>
            <a:endParaRPr lang="en-US" dirty="0" smtClean="0"/>
          </a:p>
          <a:p>
            <a:pPr algn="ctr"/>
            <a:r>
              <a:rPr lang="en-US" dirty="0"/>
              <a:t>Statutory holidays:</a:t>
            </a:r>
          </a:p>
          <a:p>
            <a:pPr algn="ctr"/>
            <a:r>
              <a:rPr lang="en-US" dirty="0"/>
              <a:t>Dec 26</a:t>
            </a:r>
            <a:r>
              <a:rPr lang="en-US" dirty="0" smtClean="0"/>
              <a:t>, 27 </a:t>
            </a:r>
            <a:r>
              <a:rPr lang="en-US" dirty="0"/>
              <a:t>and Jan 2</a:t>
            </a:r>
          </a:p>
          <a:p>
            <a:pPr algn="ctr"/>
            <a:endParaRPr lang="en-US" dirty="0"/>
          </a:p>
        </p:txBody>
      </p:sp>
      <p:pic>
        <p:nvPicPr>
          <p:cNvPr id="5" name="Picture 4"/>
          <p:cNvPicPr>
            <a:picLocks noChangeAspect="1"/>
          </p:cNvPicPr>
          <p:nvPr/>
        </p:nvPicPr>
        <p:blipFill>
          <a:blip r:embed="rId3"/>
          <a:stretch>
            <a:fillRect/>
          </a:stretch>
        </p:blipFill>
        <p:spPr>
          <a:xfrm>
            <a:off x="1083357" y="1927863"/>
            <a:ext cx="4767485" cy="3859102"/>
          </a:xfrm>
          <a:prstGeom prst="rect">
            <a:avLst/>
          </a:prstGeom>
        </p:spPr>
      </p:pic>
    </p:spTree>
    <p:extLst>
      <p:ext uri="{BB962C8B-B14F-4D97-AF65-F5344CB8AC3E}">
        <p14:creationId xmlns:p14="http://schemas.microsoft.com/office/powerpoint/2010/main" val="1037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8" y="4278086"/>
            <a:ext cx="9361415" cy="1322614"/>
          </a:xfrm>
        </p:spPr>
        <p:txBody>
          <a:bodyPr>
            <a:normAutofit fontScale="90000"/>
          </a:bodyPr>
          <a:lstStyle/>
          <a:p>
            <a:r>
              <a:rPr lang="en-US" dirty="0" smtClean="0">
                <a:solidFill>
                  <a:schemeClr val="accent1">
                    <a:lumMod val="75000"/>
                  </a:schemeClr>
                </a:solidFill>
              </a:rPr>
              <a:t/>
            </a:r>
            <a:br>
              <a:rPr lang="en-US"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i="0" dirty="0" smtClean="0">
                <a:solidFill>
                  <a:schemeClr val="accent1"/>
                </a:solidFill>
              </a:rPr>
              <a:t>Thank you </a:t>
            </a: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230296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t>Overview</a:t>
            </a:r>
            <a:endParaRPr lang="en-US" b="0" dirty="0"/>
          </a:p>
        </p:txBody>
      </p:sp>
      <p:sp>
        <p:nvSpPr>
          <p:cNvPr id="2" name="Content Placeholder 1"/>
          <p:cNvSpPr>
            <a:spLocks noGrp="1"/>
          </p:cNvSpPr>
          <p:nvPr>
            <p:ph sz="half" idx="1"/>
          </p:nvPr>
        </p:nvSpPr>
        <p:spPr>
          <a:xfrm>
            <a:off x="1097278" y="1845734"/>
            <a:ext cx="9376757" cy="4023360"/>
          </a:xfrm>
        </p:spPr>
        <p:txBody>
          <a:bodyPr>
            <a:noAutofit/>
          </a:bodyPr>
          <a:lstStyle/>
          <a:p>
            <a:pPr marL="342900" indent="-342900">
              <a:buFont typeface="Arial" panose="020B0604020202020204" pitchFamily="34" charset="0"/>
              <a:buChar char="•"/>
            </a:pPr>
            <a:r>
              <a:rPr lang="en-US" sz="2000" dirty="0" smtClean="0"/>
              <a:t>Currently in week 49 of the Flu watch report at:</a:t>
            </a:r>
            <a:endParaRPr lang="en-US" sz="2000" dirty="0" smtClean="0"/>
          </a:p>
          <a:p>
            <a:pPr marL="342900" indent="-342900">
              <a:buFont typeface="Arial" panose="020B0604020202020204" pitchFamily="34" charset="0"/>
              <a:buChar char="•"/>
            </a:pPr>
            <a:r>
              <a:rPr lang="en-US" sz="2000" dirty="0" smtClean="0"/>
              <a:t>Five KEY issues to consider to ensure preparedness:</a:t>
            </a:r>
            <a:endParaRPr lang="en-US" sz="2000" dirty="0" smtClean="0"/>
          </a:p>
          <a:p>
            <a:pPr marL="1001268" lvl="1" indent="-457200">
              <a:buFont typeface="+mj-lt"/>
              <a:buAutoNum type="arabicPeriod"/>
            </a:pPr>
            <a:r>
              <a:rPr lang="en-US" sz="2000" dirty="0" smtClean="0"/>
              <a:t>Anti-viral prophylaxis and treatment</a:t>
            </a:r>
          </a:p>
          <a:p>
            <a:pPr marL="1001268" lvl="1" indent="-457200">
              <a:buFont typeface="+mj-lt"/>
              <a:buAutoNum type="arabicPeriod"/>
            </a:pPr>
            <a:r>
              <a:rPr lang="en-US" sz="2000" dirty="0" smtClean="0"/>
              <a:t>Exclusion from work</a:t>
            </a:r>
          </a:p>
          <a:p>
            <a:pPr marL="1001268" lvl="1" indent="-457200">
              <a:buFont typeface="+mj-lt"/>
              <a:buAutoNum type="arabicPeriod"/>
            </a:pPr>
            <a:r>
              <a:rPr lang="en-US" sz="2000" dirty="0" smtClean="0"/>
              <a:t>Vaccination</a:t>
            </a:r>
          </a:p>
          <a:p>
            <a:pPr marL="1001268" lvl="1" indent="-457200">
              <a:buFont typeface="+mj-lt"/>
              <a:buAutoNum type="arabicPeriod"/>
            </a:pPr>
            <a:r>
              <a:rPr lang="en-US" sz="2000" dirty="0" smtClean="0"/>
              <a:t>Testing and surveillance</a:t>
            </a:r>
          </a:p>
          <a:p>
            <a:pPr marL="1001268" lvl="1" indent="-457200">
              <a:buFont typeface="+mj-lt"/>
              <a:buAutoNum type="arabicPeriod"/>
            </a:pPr>
            <a:r>
              <a:rPr lang="en-US" sz="2000" dirty="0" smtClean="0"/>
              <a:t>Routine and additional precautions</a:t>
            </a:r>
            <a:endParaRPr lang="en-US" sz="2000" dirty="0" smtClean="0"/>
          </a:p>
          <a:p>
            <a:pPr marL="342900" indent="-342900">
              <a:buFont typeface="Arial" panose="020B0604020202020204" pitchFamily="34" charset="0"/>
              <a:buChar char="•"/>
            </a:pPr>
            <a:endParaRPr lang="en-US" sz="2000" dirty="0" smtClean="0"/>
          </a:p>
          <a:p>
            <a:endParaRPr lang="en-US" sz="20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smtClean="0"/>
          </a:p>
        </p:txBody>
      </p:sp>
      <p:pic>
        <p:nvPicPr>
          <p:cNvPr id="4" name="Picture 3"/>
          <p:cNvPicPr>
            <a:picLocks noChangeAspect="1"/>
          </p:cNvPicPr>
          <p:nvPr/>
        </p:nvPicPr>
        <p:blipFill>
          <a:blip r:embed="rId3"/>
          <a:stretch>
            <a:fillRect/>
          </a:stretch>
        </p:blipFill>
        <p:spPr>
          <a:xfrm>
            <a:off x="6238875" y="2567147"/>
            <a:ext cx="5642728" cy="3395201"/>
          </a:xfrm>
          <a:prstGeom prst="rect">
            <a:avLst/>
          </a:prstGeom>
        </p:spPr>
      </p:pic>
      <p:sp>
        <p:nvSpPr>
          <p:cNvPr id="11" name="Rectangle 10"/>
          <p:cNvSpPr/>
          <p:nvPr/>
        </p:nvSpPr>
        <p:spPr>
          <a:xfrm>
            <a:off x="2860433" y="5954518"/>
            <a:ext cx="902117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4"/>
              </a:rPr>
              <a:t>Image source: </a:t>
            </a:r>
            <a:r>
              <a:rPr kumimoji="0" lang="en-US" sz="1800" b="0" i="0" u="none" strike="noStrike" kern="0" cap="none" spc="0" normalizeH="0" baseline="0" noProof="0" dirty="0" err="1" smtClean="0">
                <a:ln>
                  <a:noFill/>
                </a:ln>
                <a:solidFill>
                  <a:prstClr val="black"/>
                </a:solidFill>
                <a:effectLst/>
                <a:uLnTx/>
                <a:uFillTx/>
                <a:hlinkClick r:id="rId4"/>
              </a:rPr>
              <a:t>FluWatch</a:t>
            </a:r>
            <a:r>
              <a:rPr kumimoji="0" lang="en-US" sz="1800" b="0" i="0" u="none" strike="noStrike" kern="0" cap="none" spc="0" normalizeH="0" baseline="0" noProof="0" dirty="0" smtClean="0">
                <a:ln>
                  <a:noFill/>
                </a:ln>
                <a:solidFill>
                  <a:prstClr val="black"/>
                </a:solidFill>
                <a:effectLst/>
                <a:uLnTx/>
                <a:uFillTx/>
                <a:hlinkClick r:id="rId4"/>
              </a:rPr>
              <a:t> report: December 4 to December 10, 2022 (week 49) - Canada.ca</a:t>
            </a:r>
            <a:endParaRPr kumimoji="0" lang="en-US" sz="1800" b="0" i="0" u="none" strike="noStrike" kern="0" cap="none" spc="0" normalizeH="0" baseline="0" noProof="0" dirty="0" smtClean="0">
              <a:ln>
                <a:noFill/>
              </a:ln>
              <a:solidFill>
                <a:prstClr val="black"/>
              </a:solidFill>
              <a:effectLst/>
              <a:uLnTx/>
              <a:uFillTx/>
            </a:endParaRPr>
          </a:p>
        </p:txBody>
      </p:sp>
      <p:sp>
        <p:nvSpPr>
          <p:cNvPr id="5" name="Rectangle 4"/>
          <p:cNvSpPr/>
          <p:nvPr/>
        </p:nvSpPr>
        <p:spPr>
          <a:xfrm>
            <a:off x="6485715" y="1850423"/>
            <a:ext cx="3344185" cy="369332"/>
          </a:xfrm>
          <a:prstGeom prst="rect">
            <a:avLst/>
          </a:prstGeom>
        </p:spPr>
        <p:txBody>
          <a:bodyPr wrap="none">
            <a:spAutoFit/>
          </a:bodyPr>
          <a:lstStyle/>
          <a:p>
            <a:r>
              <a:rPr lang="en-US" dirty="0" err="1">
                <a:hlinkClick r:id="rId5"/>
              </a:rPr>
              <a:t>FluWatch</a:t>
            </a:r>
            <a:r>
              <a:rPr lang="en-US" dirty="0">
                <a:hlinkClick r:id="rId5"/>
              </a:rPr>
              <a:t> Report ENG (canada.ca)</a:t>
            </a:r>
            <a:endParaRPr lang="en-US" dirty="0"/>
          </a:p>
        </p:txBody>
      </p:sp>
    </p:spTree>
    <p:extLst>
      <p:ext uri="{BB962C8B-B14F-4D97-AF65-F5344CB8AC3E}">
        <p14:creationId xmlns:p14="http://schemas.microsoft.com/office/powerpoint/2010/main" val="3704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Vaccination</a:t>
            </a:r>
            <a:endParaRPr lang="en-US" b="0" dirty="0"/>
          </a:p>
        </p:txBody>
      </p:sp>
      <p:sp>
        <p:nvSpPr>
          <p:cNvPr id="3" name="Content Placeholder 2"/>
          <p:cNvSpPr>
            <a:spLocks noGrp="1"/>
          </p:cNvSpPr>
          <p:nvPr>
            <p:ph idx="1"/>
          </p:nvPr>
        </p:nvSpPr>
        <p:spPr>
          <a:xfrm>
            <a:off x="1097280" y="1845734"/>
            <a:ext cx="8489482" cy="4023360"/>
          </a:xfrm>
        </p:spPr>
        <p:txBody>
          <a:bodyPr>
            <a:normAutofit/>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Vaccination during the Flu season is recommended for everyone age six months and older.</a:t>
            </a:r>
          </a:p>
          <a:p>
            <a:pPr marL="457200" indent="-457200">
              <a:buFont typeface="Arial" panose="020B0604020202020204" pitchFamily="34" charset="0"/>
              <a:buChar char="•"/>
            </a:pPr>
            <a:r>
              <a:rPr lang="en-US" dirty="0" smtClean="0"/>
              <a:t>Get a Flu shot as soon as possible, as it takes two weeks to take effect.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5702" y="2817106"/>
            <a:ext cx="2584034" cy="3345028"/>
          </a:xfrm>
          <a:prstGeom prst="rect">
            <a:avLst/>
          </a:prstGeom>
        </p:spPr>
      </p:pic>
      <p:pic>
        <p:nvPicPr>
          <p:cNvPr id="7" name="Picture 6"/>
          <p:cNvPicPr>
            <a:picLocks noChangeAspect="1"/>
          </p:cNvPicPr>
          <p:nvPr/>
        </p:nvPicPr>
        <p:blipFill>
          <a:blip r:embed="rId3"/>
          <a:stretch>
            <a:fillRect/>
          </a:stretch>
        </p:blipFill>
        <p:spPr>
          <a:xfrm>
            <a:off x="4543125" y="178229"/>
            <a:ext cx="1463439" cy="1481142"/>
          </a:xfrm>
          <a:prstGeom prst="rect">
            <a:avLst/>
          </a:prstGeom>
        </p:spPr>
      </p:pic>
      <p:sp>
        <p:nvSpPr>
          <p:cNvPr id="8" name="Rectangle 7"/>
          <p:cNvSpPr/>
          <p:nvPr/>
        </p:nvSpPr>
        <p:spPr>
          <a:xfrm>
            <a:off x="1328286" y="5792802"/>
            <a:ext cx="3214839" cy="369332"/>
          </a:xfrm>
          <a:prstGeom prst="rect">
            <a:avLst/>
          </a:prstGeom>
        </p:spPr>
        <p:txBody>
          <a:bodyPr wrap="square">
            <a:spAutoFit/>
          </a:bodyPr>
          <a:lstStyle/>
          <a:p>
            <a:r>
              <a:rPr lang="en-US" dirty="0" smtClean="0">
                <a:hlinkClick r:id="rId4"/>
              </a:rPr>
              <a:t>Source: The </a:t>
            </a:r>
            <a:r>
              <a:rPr lang="en-US" dirty="0">
                <a:hlinkClick r:id="rId4"/>
              </a:rPr>
              <a:t>flu | ontario.ca</a:t>
            </a:r>
            <a:endParaRPr lang="en-US" dirty="0"/>
          </a:p>
        </p:txBody>
      </p:sp>
    </p:spTree>
    <p:extLst>
      <p:ext uri="{BB962C8B-B14F-4D97-AF65-F5344CB8AC3E}">
        <p14:creationId xmlns:p14="http://schemas.microsoft.com/office/powerpoint/2010/main" val="177003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Anti-Viral Medications</a:t>
            </a:r>
            <a:endParaRPr lang="en-US" b="0" dirty="0"/>
          </a:p>
        </p:txBody>
      </p:sp>
      <p:sp>
        <p:nvSpPr>
          <p:cNvPr id="3" name="Content Placeholder 2"/>
          <p:cNvSpPr>
            <a:spLocks noGrp="1"/>
          </p:cNvSpPr>
          <p:nvPr>
            <p:ph idx="1"/>
          </p:nvPr>
        </p:nvSpPr>
        <p:spPr>
          <a:xfrm>
            <a:off x="1097279" y="1845734"/>
            <a:ext cx="10231655" cy="4023360"/>
          </a:xfrm>
        </p:spPr>
        <p:txBody>
          <a:bodyPr>
            <a:normAutofit fontScale="92500" lnSpcReduction="10000"/>
          </a:bodyPr>
          <a:lstStyle/>
          <a:p>
            <a:pPr lvl="0">
              <a:spcBef>
                <a:spcPts val="1000"/>
              </a:spcBef>
              <a:spcAft>
                <a:spcPts val="0"/>
              </a:spcAft>
              <a:buClrTx/>
              <a:buSzTx/>
            </a:pPr>
            <a:r>
              <a:rPr lang="en-US" dirty="0">
                <a:solidFill>
                  <a:srgbClr val="00B0F0"/>
                </a:solidFill>
              </a:rPr>
              <a:t>For </a:t>
            </a:r>
            <a:r>
              <a:rPr lang="en-US" dirty="0" smtClean="0">
                <a:solidFill>
                  <a:srgbClr val="00B0F0"/>
                </a:solidFill>
              </a:rPr>
              <a:t>prophylaxis:</a:t>
            </a:r>
            <a:endParaRPr lang="en-US" dirty="0">
              <a:solidFill>
                <a:srgbClr val="00B0F0"/>
              </a:solidFill>
            </a:endParaRPr>
          </a:p>
          <a:p>
            <a:pPr lvl="0">
              <a:spcBef>
                <a:spcPts val="1000"/>
              </a:spcBef>
              <a:spcAft>
                <a:spcPts val="0"/>
              </a:spcAft>
              <a:buClrTx/>
              <a:buSzTx/>
            </a:pPr>
            <a:r>
              <a:rPr lang="en-US" dirty="0">
                <a:solidFill>
                  <a:prstClr val="black"/>
                </a:solidFill>
              </a:rPr>
              <a:t>In an influenza outbreak, antiviral medications are used </a:t>
            </a:r>
            <a:r>
              <a:rPr lang="en-US" dirty="0" smtClean="0">
                <a:solidFill>
                  <a:prstClr val="black"/>
                </a:solidFill>
              </a:rPr>
              <a:t>for: </a:t>
            </a:r>
            <a:endParaRPr lang="en-US"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All residents (regardless of whether or not they have received the influenza vaccine</a:t>
            </a:r>
            <a:r>
              <a:rPr lang="en-US" dirty="0" smtClean="0">
                <a:solidFill>
                  <a:prstClr val="black"/>
                </a:solidFill>
              </a:rPr>
              <a:t>).</a:t>
            </a:r>
            <a:endParaRPr lang="en-US"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dirty="0">
                <a:solidFill>
                  <a:prstClr val="black"/>
                </a:solidFill>
              </a:rPr>
              <a:t>Unvaccinated staff members (and rarely for vaccinated staff if recommended by the local public health unit).</a:t>
            </a:r>
          </a:p>
          <a:p>
            <a:pPr lvl="0">
              <a:spcBef>
                <a:spcPts val="1000"/>
              </a:spcBef>
              <a:spcAft>
                <a:spcPts val="0"/>
              </a:spcAft>
              <a:buClrTx/>
              <a:buSzTx/>
            </a:pPr>
            <a:r>
              <a:rPr lang="en-US" dirty="0">
                <a:solidFill>
                  <a:srgbClr val="00B0F0"/>
                </a:solidFill>
              </a:rPr>
              <a:t>For </a:t>
            </a:r>
            <a:r>
              <a:rPr lang="en-US" dirty="0" smtClean="0">
                <a:solidFill>
                  <a:srgbClr val="00B0F0"/>
                </a:solidFill>
              </a:rPr>
              <a:t>treatment:</a:t>
            </a:r>
            <a:endParaRPr lang="en-US" dirty="0">
              <a:solidFill>
                <a:srgbClr val="00B0F0"/>
              </a:solidFill>
            </a:endParaRPr>
          </a:p>
          <a:p>
            <a:pPr marL="457200" lvl="0" indent="-457200">
              <a:spcBef>
                <a:spcPts val="1000"/>
              </a:spcBef>
              <a:spcAft>
                <a:spcPts val="0"/>
              </a:spcAft>
              <a:buClrTx/>
              <a:buSzTx/>
              <a:buFont typeface="Arial" panose="020B0604020202020204" pitchFamily="34" charset="0"/>
              <a:buChar char="•"/>
            </a:pPr>
            <a:r>
              <a:rPr lang="en-US" dirty="0">
                <a:solidFill>
                  <a:prstClr val="black"/>
                </a:solidFill>
              </a:rPr>
              <a:t>Anyone with Influenza-Like Symptoms during the flu season and are at high risk of complications (65+ years, pregnant, comorbidities), regardless of outbreak status and regardless of vaccination </a:t>
            </a:r>
            <a:r>
              <a:rPr lang="en-US" dirty="0" smtClean="0">
                <a:solidFill>
                  <a:prstClr val="black"/>
                </a:solidFill>
              </a:rPr>
              <a:t>status.</a:t>
            </a:r>
            <a:endParaRPr lang="en-CA" dirty="0">
              <a:solidFill>
                <a:srgbClr val="00B0F0"/>
              </a:solidFill>
            </a:endParaRPr>
          </a:p>
          <a:p>
            <a:endParaRPr lang="en-US" dirty="0"/>
          </a:p>
        </p:txBody>
      </p:sp>
      <p:pic>
        <p:nvPicPr>
          <p:cNvPr id="5" name="Picture 4"/>
          <p:cNvPicPr>
            <a:picLocks noChangeAspect="1"/>
          </p:cNvPicPr>
          <p:nvPr/>
        </p:nvPicPr>
        <p:blipFill>
          <a:blip r:embed="rId2"/>
          <a:stretch>
            <a:fillRect/>
          </a:stretch>
        </p:blipFill>
        <p:spPr>
          <a:xfrm>
            <a:off x="6987940" y="286603"/>
            <a:ext cx="1226820" cy="1431290"/>
          </a:xfrm>
          <a:prstGeom prst="rect">
            <a:avLst/>
          </a:prstGeom>
        </p:spPr>
      </p:pic>
    </p:spTree>
    <p:extLst>
      <p:ext uri="{BB962C8B-B14F-4D97-AF65-F5344CB8AC3E}">
        <p14:creationId xmlns:p14="http://schemas.microsoft.com/office/powerpoint/2010/main" val="210836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Anti-Viral Prophylaxis &amp; Treatment</a:t>
            </a:r>
            <a:br>
              <a:rPr lang="en-US" b="0" dirty="0" smtClean="0"/>
            </a:br>
            <a:r>
              <a:rPr lang="en-US" b="0" dirty="0" smtClean="0"/>
              <a:t>Preparedness</a:t>
            </a:r>
            <a:endParaRPr lang="en-US" b="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06" y="2425566"/>
            <a:ext cx="2686787" cy="3478042"/>
          </a:xfrm>
          <a:prstGeom prst="rect">
            <a:avLst/>
          </a:prstGeom>
        </p:spPr>
      </p:pic>
      <p:sp>
        <p:nvSpPr>
          <p:cNvPr id="5" name="Content Placeholder 4"/>
          <p:cNvSpPr>
            <a:spLocks noGrp="1"/>
          </p:cNvSpPr>
          <p:nvPr>
            <p:ph idx="1"/>
          </p:nvPr>
        </p:nvSpPr>
        <p:spPr>
          <a:xfrm>
            <a:off x="1097280" y="1845734"/>
            <a:ext cx="9326880" cy="4247058"/>
          </a:xfrm>
        </p:spPr>
        <p:txBody>
          <a:bodyPr/>
          <a:lstStyle/>
          <a:p>
            <a:pPr marL="457200" indent="-457200">
              <a:buFont typeface="Arial" panose="020B0604020202020204" pitchFamily="34" charset="0"/>
              <a:buChar char="•"/>
            </a:pPr>
            <a:r>
              <a:rPr lang="en-US" dirty="0"/>
              <a:t>Antiviral medications must be prescribed by a doctor or nurse </a:t>
            </a:r>
            <a:r>
              <a:rPr lang="en-US" dirty="0" smtClean="0"/>
              <a:t>practitioner (NP). </a:t>
            </a:r>
            <a:endParaRPr lang="en-US" dirty="0"/>
          </a:p>
          <a:p>
            <a:pPr marL="457200" indent="-457200">
              <a:buFont typeface="Arial" panose="020B0604020202020204" pitchFamily="34" charset="0"/>
              <a:buChar char="•"/>
            </a:pPr>
            <a:r>
              <a:rPr lang="en-US" dirty="0"/>
              <a:t>If your facility has a physician or </a:t>
            </a:r>
            <a:r>
              <a:rPr lang="en-US" dirty="0" smtClean="0"/>
              <a:t>NP who </a:t>
            </a:r>
            <a:r>
              <a:rPr lang="en-US" dirty="0"/>
              <a:t>provides care for the facility’s residents, make a plan in advance for all the residents. </a:t>
            </a:r>
            <a:endParaRPr lang="en-US" dirty="0" smtClean="0"/>
          </a:p>
          <a:p>
            <a:pPr marL="457200" indent="-457200">
              <a:buFont typeface="Arial" panose="020B0604020202020204" pitchFamily="34" charset="0"/>
              <a:buChar char="•"/>
            </a:pPr>
            <a:r>
              <a:rPr lang="en-US" dirty="0" smtClean="0"/>
              <a:t>This </a:t>
            </a:r>
            <a:r>
              <a:rPr lang="en-US" dirty="0"/>
              <a:t>can be </a:t>
            </a:r>
            <a:r>
              <a:rPr lang="en-US" dirty="0" smtClean="0"/>
              <a:t>done by </a:t>
            </a:r>
            <a:r>
              <a:rPr lang="en-US" dirty="0"/>
              <a:t>the use of a medical directive from the physician or nurse practitioner that indicates when and how to use antiviral medications in an outbreak.</a:t>
            </a:r>
          </a:p>
          <a:p>
            <a:endParaRPr lang="en-US" dirty="0"/>
          </a:p>
        </p:txBody>
      </p:sp>
    </p:spTree>
    <p:extLst>
      <p:ext uri="{BB962C8B-B14F-4D97-AF65-F5344CB8AC3E}">
        <p14:creationId xmlns:p14="http://schemas.microsoft.com/office/powerpoint/2010/main" val="282779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No Dedicated Physician or NP?</a:t>
            </a:r>
            <a:endParaRPr lang="en-US" b="0" dirty="0"/>
          </a:p>
        </p:txBody>
      </p:sp>
      <p:sp>
        <p:nvSpPr>
          <p:cNvPr id="3" name="Content Placeholder 2"/>
          <p:cNvSpPr>
            <a:spLocks noGrp="1"/>
          </p:cNvSpPr>
          <p:nvPr>
            <p:ph sz="half" idx="2"/>
          </p:nvPr>
        </p:nvSpPr>
        <p:spPr>
          <a:xfrm>
            <a:off x="1193534" y="1836110"/>
            <a:ext cx="9388742" cy="4023360"/>
          </a:xfrm>
        </p:spPr>
        <p:txBody>
          <a:bodyPr/>
          <a:lstStyle/>
          <a:p>
            <a:pPr marL="457200" indent="-457200">
              <a:buFont typeface="Arial" panose="020B0604020202020204" pitchFamily="34" charset="0"/>
              <a:buChar char="•"/>
            </a:pPr>
            <a:r>
              <a:rPr lang="en-US" dirty="0"/>
              <a:t>If your facility does not have a dedicated doctor or nurse </a:t>
            </a:r>
            <a:r>
              <a:rPr lang="en-US" dirty="0" smtClean="0"/>
              <a:t>practitioner (NP): </a:t>
            </a:r>
          </a:p>
          <a:p>
            <a:pPr marL="1001268" lvl="1" indent="-457200"/>
            <a:r>
              <a:rPr lang="en-US" dirty="0" smtClean="0"/>
              <a:t>A prescription for </a:t>
            </a:r>
            <a:r>
              <a:rPr lang="en-US" dirty="0"/>
              <a:t>antiviral medications (for treatment and/or for prevention) must be obtained from the residents’ own health care providers. </a:t>
            </a:r>
            <a:endParaRPr lang="en-US" dirty="0" smtClean="0"/>
          </a:p>
          <a:p>
            <a:pPr marL="1001268" lvl="1" indent="-457200"/>
            <a:r>
              <a:rPr lang="en-US" dirty="0" smtClean="0"/>
              <a:t>Ideally</a:t>
            </a:r>
            <a:r>
              <a:rPr lang="en-US" dirty="0"/>
              <a:t>, this prescription should be obtained before the start of the influenza season and kept on the resident’s file at the facility. </a:t>
            </a:r>
          </a:p>
          <a:p>
            <a:endParaRPr lang="en-US" dirty="0"/>
          </a:p>
        </p:txBody>
      </p:sp>
      <p:pic>
        <p:nvPicPr>
          <p:cNvPr id="4" name="Picture 3"/>
          <p:cNvPicPr>
            <a:picLocks noChangeAspect="1"/>
          </p:cNvPicPr>
          <p:nvPr/>
        </p:nvPicPr>
        <p:blipFill>
          <a:blip r:embed="rId2"/>
          <a:stretch>
            <a:fillRect/>
          </a:stretch>
        </p:blipFill>
        <p:spPr>
          <a:xfrm>
            <a:off x="10429399" y="1836110"/>
            <a:ext cx="1452562" cy="1388754"/>
          </a:xfrm>
          <a:prstGeom prst="rect">
            <a:avLst/>
          </a:prstGeom>
        </p:spPr>
      </p:pic>
      <p:pic>
        <p:nvPicPr>
          <p:cNvPr id="5" name="Picture 4"/>
          <p:cNvPicPr>
            <a:picLocks noChangeAspect="1"/>
          </p:cNvPicPr>
          <p:nvPr/>
        </p:nvPicPr>
        <p:blipFill>
          <a:blip r:embed="rId3"/>
          <a:stretch>
            <a:fillRect/>
          </a:stretch>
        </p:blipFill>
        <p:spPr>
          <a:xfrm>
            <a:off x="10616369" y="4589083"/>
            <a:ext cx="1231499" cy="1432684"/>
          </a:xfrm>
          <a:prstGeom prst="rect">
            <a:avLst/>
          </a:prstGeom>
        </p:spPr>
      </p:pic>
    </p:spTree>
    <p:extLst>
      <p:ext uri="{BB962C8B-B14F-4D97-AF65-F5344CB8AC3E}">
        <p14:creationId xmlns:p14="http://schemas.microsoft.com/office/powerpoint/2010/main" val="327767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Pre-arrange with Pharmacy</a:t>
            </a:r>
            <a:endParaRPr lang="en-US" b="0"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If possible, have a pre-arranged plan with the pharmacy that supplies your facility to be able to obtain antiviral medications as quickly as possible if/when an influenza outbreak is declared in your facility. </a:t>
            </a:r>
            <a:endParaRPr lang="en-US" dirty="0" smtClean="0"/>
          </a:p>
          <a:p>
            <a:pPr marL="457200" indent="-457200">
              <a:buFont typeface="Arial" panose="020B0604020202020204" pitchFamily="34" charset="0"/>
              <a:buChar char="•"/>
            </a:pPr>
            <a:r>
              <a:rPr lang="en-US" dirty="0" smtClean="0"/>
              <a:t>Consider </a:t>
            </a:r>
            <a:r>
              <a:rPr lang="en-US" dirty="0"/>
              <a:t>options for receiving antivirals after-hours and on weekends. </a:t>
            </a:r>
            <a:endParaRPr lang="en-US" dirty="0" smtClean="0"/>
          </a:p>
          <a:p>
            <a:pPr marL="457200" indent="-457200">
              <a:buFont typeface="Arial" panose="020B0604020202020204" pitchFamily="34" charset="0"/>
              <a:buChar char="•"/>
            </a:pPr>
            <a:r>
              <a:rPr lang="en-US" dirty="0" smtClean="0"/>
              <a:t>Be </a:t>
            </a:r>
            <a:r>
              <a:rPr lang="en-US" dirty="0"/>
              <a:t>in touch with your pharmacy as soon as an outbreak is suspected so they can be prepared to provide the antiviral medications as soon as they are ordered by the health care provider.</a:t>
            </a:r>
            <a:endParaRPr lang="en-CA" dirty="0"/>
          </a:p>
          <a:p>
            <a:endParaRPr lang="en-US" dirty="0"/>
          </a:p>
        </p:txBody>
      </p:sp>
      <p:pic>
        <p:nvPicPr>
          <p:cNvPr id="7" name="Picture 6"/>
          <p:cNvPicPr>
            <a:picLocks noChangeAspect="1"/>
          </p:cNvPicPr>
          <p:nvPr/>
        </p:nvPicPr>
        <p:blipFill>
          <a:blip r:embed="rId2"/>
          <a:stretch>
            <a:fillRect/>
          </a:stretch>
        </p:blipFill>
        <p:spPr>
          <a:xfrm>
            <a:off x="10229349" y="3920068"/>
            <a:ext cx="1962651" cy="2057400"/>
          </a:xfrm>
          <a:prstGeom prst="rect">
            <a:avLst/>
          </a:prstGeom>
        </p:spPr>
      </p:pic>
    </p:spTree>
    <p:extLst>
      <p:ext uri="{BB962C8B-B14F-4D97-AF65-F5344CB8AC3E}">
        <p14:creationId xmlns:p14="http://schemas.microsoft.com/office/powerpoint/2010/main" val="194029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Exclusions</a:t>
            </a:r>
            <a:endParaRPr lang="en-US" dirty="0"/>
          </a:p>
        </p:txBody>
      </p:sp>
      <p:sp>
        <p:nvSpPr>
          <p:cNvPr id="3" name="Content Placeholder 2"/>
          <p:cNvSpPr>
            <a:spLocks noGrp="1"/>
          </p:cNvSpPr>
          <p:nvPr>
            <p:ph idx="1"/>
          </p:nvPr>
        </p:nvSpPr>
        <p:spPr>
          <a:xfrm>
            <a:off x="1097279" y="1845733"/>
            <a:ext cx="9513571" cy="4402667"/>
          </a:xfrm>
        </p:spPr>
        <p:txBody>
          <a:bodyPr>
            <a:normAutofit fontScale="77500" lnSpcReduction="20000"/>
          </a:bodyPr>
          <a:lstStyle/>
          <a:p>
            <a:r>
              <a:rPr lang="en-US" dirty="0">
                <a:solidFill>
                  <a:srgbClr val="00B0F0"/>
                </a:solidFill>
              </a:rPr>
              <a:t>Staff with </a:t>
            </a:r>
            <a:r>
              <a:rPr lang="en-US" dirty="0" smtClean="0">
                <a:solidFill>
                  <a:srgbClr val="00B0F0"/>
                </a:solidFill>
              </a:rPr>
              <a:t>symptoms:</a:t>
            </a:r>
            <a:endParaRPr lang="en-US" dirty="0">
              <a:solidFill>
                <a:srgbClr val="00B0F0"/>
              </a:solidFill>
            </a:endParaRPr>
          </a:p>
          <a:p>
            <a:pPr marL="457200" indent="-457200">
              <a:buFont typeface="Arial" panose="020B0604020202020204" pitchFamily="34" charset="0"/>
              <a:buChar char="•"/>
            </a:pPr>
            <a:r>
              <a:rPr lang="en-US" dirty="0"/>
              <a:t>Staff, students, or volunteers with any respiratory infection symptoms should not return to work/placement for 5 days from the onset of symptoms of a respiratory illness or until symptoms have resolved, whichever is shorter, regardless of vaccination status or taking antivirals</a:t>
            </a:r>
          </a:p>
          <a:p>
            <a:endParaRPr lang="en-US" dirty="0"/>
          </a:p>
          <a:p>
            <a:r>
              <a:rPr lang="en-US" dirty="0">
                <a:solidFill>
                  <a:srgbClr val="00B0F0"/>
                </a:solidFill>
              </a:rPr>
              <a:t>Staff without </a:t>
            </a:r>
            <a:r>
              <a:rPr lang="en-US" dirty="0" smtClean="0">
                <a:solidFill>
                  <a:srgbClr val="00B0F0"/>
                </a:solidFill>
              </a:rPr>
              <a:t>symptoms:</a:t>
            </a:r>
            <a:endParaRPr lang="en-US" dirty="0">
              <a:solidFill>
                <a:srgbClr val="00B0F0"/>
              </a:solidFill>
            </a:endParaRPr>
          </a:p>
          <a:p>
            <a:pPr marL="457200" indent="-457200">
              <a:buFont typeface="Arial" panose="020B0604020202020204" pitchFamily="34" charset="0"/>
              <a:buChar char="•"/>
            </a:pPr>
            <a:r>
              <a:rPr lang="en-US" dirty="0"/>
              <a:t>During a laboratory-confirmed influenza outbreak, immunized staff who has been immunized at least two weeks prior to outbreak declaration may work in the outbreak home. </a:t>
            </a:r>
            <a:endParaRPr lang="en-US" dirty="0" smtClean="0"/>
          </a:p>
          <a:p>
            <a:pPr marL="457200" indent="-457200">
              <a:buFont typeface="Arial" panose="020B0604020202020204" pitchFamily="34" charset="0"/>
              <a:buChar char="•"/>
            </a:pPr>
            <a:r>
              <a:rPr lang="en-US" dirty="0" smtClean="0"/>
              <a:t>Unimmunized </a:t>
            </a:r>
            <a:r>
              <a:rPr lang="en-US" dirty="0"/>
              <a:t>staff may resume work at the affected home as soon as they are taking antiviral prophylaxis.</a:t>
            </a:r>
          </a:p>
          <a:p>
            <a:pPr marL="457200" indent="-457200">
              <a:buFont typeface="Arial" panose="020B0604020202020204" pitchFamily="34" charset="0"/>
              <a:buChar char="•"/>
            </a:pPr>
            <a:r>
              <a:rPr lang="en-US" dirty="0"/>
              <a:t>Staff cannot work at another facility not in outbreak until three days after stopping work at a home in an outbreak and no symptoms have developed.</a:t>
            </a:r>
          </a:p>
          <a:p>
            <a:endParaRPr lang="en-US" dirty="0"/>
          </a:p>
        </p:txBody>
      </p:sp>
      <p:pic>
        <p:nvPicPr>
          <p:cNvPr id="4" name="Picture 3"/>
          <p:cNvPicPr>
            <a:picLocks noChangeAspect="1"/>
          </p:cNvPicPr>
          <p:nvPr/>
        </p:nvPicPr>
        <p:blipFill>
          <a:blip r:embed="rId2"/>
          <a:stretch>
            <a:fillRect/>
          </a:stretch>
        </p:blipFill>
        <p:spPr>
          <a:xfrm>
            <a:off x="10337338" y="1962150"/>
            <a:ext cx="1854662" cy="1500187"/>
          </a:xfrm>
          <a:prstGeom prst="rect">
            <a:avLst/>
          </a:prstGeom>
        </p:spPr>
      </p:pic>
      <p:pic>
        <p:nvPicPr>
          <p:cNvPr id="5" name="Picture 4"/>
          <p:cNvPicPr>
            <a:picLocks noChangeAspect="1"/>
          </p:cNvPicPr>
          <p:nvPr/>
        </p:nvPicPr>
        <p:blipFill>
          <a:blip r:embed="rId3"/>
          <a:stretch>
            <a:fillRect/>
          </a:stretch>
        </p:blipFill>
        <p:spPr>
          <a:xfrm>
            <a:off x="10708566" y="3687127"/>
            <a:ext cx="1235952" cy="1228724"/>
          </a:xfrm>
          <a:prstGeom prst="rect">
            <a:avLst/>
          </a:prstGeom>
        </p:spPr>
      </p:pic>
      <p:pic>
        <p:nvPicPr>
          <p:cNvPr id="6" name="Picture 5"/>
          <p:cNvPicPr>
            <a:picLocks noChangeAspect="1"/>
          </p:cNvPicPr>
          <p:nvPr/>
        </p:nvPicPr>
        <p:blipFill>
          <a:blip r:embed="rId4"/>
          <a:stretch>
            <a:fillRect/>
          </a:stretch>
        </p:blipFill>
        <p:spPr>
          <a:xfrm>
            <a:off x="10976708" y="5122483"/>
            <a:ext cx="967810" cy="1125917"/>
          </a:xfrm>
          <a:prstGeom prst="rect">
            <a:avLst/>
          </a:prstGeom>
        </p:spPr>
      </p:pic>
    </p:spTree>
    <p:extLst>
      <p:ext uri="{BB962C8B-B14F-4D97-AF65-F5344CB8AC3E}">
        <p14:creationId xmlns:p14="http://schemas.microsoft.com/office/powerpoint/2010/main" val="179616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Preparedness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Supplies can be ordered through </a:t>
            </a:r>
            <a:r>
              <a:rPr lang="en-US" dirty="0" err="1"/>
              <a:t>eHealth</a:t>
            </a:r>
            <a:r>
              <a:rPr lang="en-US" dirty="0"/>
              <a:t>, PHO, or the Public Health </a:t>
            </a:r>
            <a:r>
              <a:rPr lang="en-US" dirty="0" smtClean="0"/>
              <a:t>Unit.</a:t>
            </a:r>
            <a:endParaRPr lang="en-US" dirty="0"/>
          </a:p>
          <a:p>
            <a:pPr marL="457200" indent="-457200">
              <a:buFont typeface="Arial" panose="020B0604020202020204" pitchFamily="34" charset="0"/>
              <a:buChar char="•"/>
            </a:pPr>
            <a:r>
              <a:rPr lang="en-US" dirty="0"/>
              <a:t>If requesting from PHO, specimen containers and supplies are provided exclusively for samples that are to be tested by the Public Health Ontario Laboratories. </a:t>
            </a:r>
            <a:endParaRPr lang="en-US" dirty="0" smtClean="0"/>
          </a:p>
          <a:p>
            <a:pPr marL="457200" indent="-457200">
              <a:buFont typeface="Arial" panose="020B0604020202020204" pitchFamily="34" charset="0"/>
              <a:buChar char="•"/>
            </a:pPr>
            <a:r>
              <a:rPr lang="en-US" dirty="0" smtClean="0"/>
              <a:t>Current </a:t>
            </a:r>
            <a:r>
              <a:rPr lang="en-US" dirty="0"/>
              <a:t>version of Public Health Laboratory requisitions are available at </a:t>
            </a:r>
            <a:r>
              <a:rPr lang="en-US" dirty="0">
                <a:hlinkClick r:id="rId2"/>
              </a:rPr>
              <a:t>www.publichealthontario.ca/requisitions</a:t>
            </a:r>
            <a:r>
              <a:rPr lang="en-US" dirty="0"/>
              <a:t>.</a:t>
            </a:r>
            <a:endParaRPr lang="en-CA" dirty="0"/>
          </a:p>
          <a:p>
            <a:endParaRPr lang="en-US" dirty="0"/>
          </a:p>
        </p:txBody>
      </p:sp>
      <p:pic>
        <p:nvPicPr>
          <p:cNvPr id="4" name="Picture 3"/>
          <p:cNvPicPr>
            <a:picLocks noChangeAspect="1"/>
          </p:cNvPicPr>
          <p:nvPr/>
        </p:nvPicPr>
        <p:blipFill>
          <a:blip r:embed="rId3"/>
          <a:stretch>
            <a:fillRect/>
          </a:stretch>
        </p:blipFill>
        <p:spPr>
          <a:xfrm>
            <a:off x="10122336" y="4600574"/>
            <a:ext cx="2066687" cy="1571625"/>
          </a:xfrm>
          <a:prstGeom prst="rect">
            <a:avLst/>
          </a:prstGeom>
        </p:spPr>
      </p:pic>
    </p:spTree>
    <p:extLst>
      <p:ext uri="{BB962C8B-B14F-4D97-AF65-F5344CB8AC3E}">
        <p14:creationId xmlns:p14="http://schemas.microsoft.com/office/powerpoint/2010/main" val="978105625"/>
      </p:ext>
    </p:extLst>
  </p:cSld>
  <p:clrMapOvr>
    <a:masterClrMapping/>
  </p:clrMapOvr>
</p:sld>
</file>

<file path=ppt/theme/theme1.xml><?xml version="1.0" encoding="utf-8"?>
<a:theme xmlns:a="http://schemas.openxmlformats.org/drawingml/2006/main" name="SE IPAC Hub &amp; Spok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EF86CA65-2883-407F-BFC4-97C66B015D7A}" vid="{30FACCEA-3E67-42FE-9AC6-06A3B1584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550</TotalTime>
  <Words>727</Words>
  <Application>Microsoft Office PowerPoint</Application>
  <PresentationFormat>Widescreen</PresentationFormat>
  <Paragraphs>78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SE IPAC Hub &amp; Spoke</vt:lpstr>
      <vt:lpstr>REFRESHER Influenza Season Preparedness</vt:lpstr>
      <vt:lpstr>Overview</vt:lpstr>
      <vt:lpstr>Vaccination</vt:lpstr>
      <vt:lpstr>Anti-Viral Medications</vt:lpstr>
      <vt:lpstr>Anti-Viral Prophylaxis &amp; Treatment Preparedness</vt:lpstr>
      <vt:lpstr>No Dedicated Physician or NP?</vt:lpstr>
      <vt:lpstr>Pre-arrange with Pharmacy</vt:lpstr>
      <vt:lpstr>Staff Exclusions</vt:lpstr>
      <vt:lpstr>Testing Preparedness</vt:lpstr>
      <vt:lpstr>Routine &amp; Additional Precautions, and Outbreak Control Measures</vt:lpstr>
      <vt:lpstr>FOR CONGREGATE LIVING SETTINGS</vt:lpstr>
      <vt:lpstr>Happy Holidays from your  SE IPAC Hub &amp; Spoke Team</vt:lpstr>
      <vt:lpstr>    Thank you  </vt:lpstr>
    </vt:vector>
  </TitlesOfParts>
  <Company>Kingston Health Sciences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IPAC Hub and Spoke Team</dc:title>
  <dc:creator>Finnegan-Yee, Dana L.</dc:creator>
  <cp:lastModifiedBy>Finnegan-Yee, Dana L.</cp:lastModifiedBy>
  <cp:revision>47</cp:revision>
  <dcterms:created xsi:type="dcterms:W3CDTF">2022-09-07T21:32:46Z</dcterms:created>
  <dcterms:modified xsi:type="dcterms:W3CDTF">2022-12-20T22:22:08Z</dcterms:modified>
</cp:coreProperties>
</file>