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4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6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3" r:id="rId17"/>
    <p:sldId id="274" r:id="rId18"/>
    <p:sldId id="275" r:id="rId19"/>
    <p:sldId id="276" r:id="rId20"/>
    <p:sldId id="277" r:id="rId21"/>
    <p:sldId id="278" r:id="rId22"/>
    <p:sldId id="279" r:id="rId23"/>
    <p:sldId id="281" r:id="rId24"/>
    <p:sldId id="325"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07" r:id="rId38"/>
    <p:sldId id="308" r:id="rId39"/>
    <p:sldId id="294" r:id="rId40"/>
    <p:sldId id="295" r:id="rId41"/>
    <p:sldId id="296" r:id="rId42"/>
    <p:sldId id="297" r:id="rId43"/>
    <p:sldId id="298" r:id="rId44"/>
    <p:sldId id="299" r:id="rId45"/>
    <p:sldId id="300" r:id="rId46"/>
    <p:sldId id="301" r:id="rId47"/>
    <p:sldId id="306" r:id="rId48"/>
    <p:sldId id="280" r:id="rId49"/>
    <p:sldId id="311" r:id="rId50"/>
    <p:sldId id="312" r:id="rId51"/>
    <p:sldId id="313" r:id="rId52"/>
    <p:sldId id="314" r:id="rId53"/>
    <p:sldId id="315" r:id="rId54"/>
    <p:sldId id="316" r:id="rId55"/>
    <p:sldId id="327" r:id="rId56"/>
    <p:sldId id="328" r:id="rId57"/>
    <p:sldId id="329" r:id="rId58"/>
    <p:sldId id="330" r:id="rId59"/>
    <p:sldId id="331" r:id="rId60"/>
    <p:sldId id="317" r:id="rId61"/>
    <p:sldId id="318" r:id="rId62"/>
    <p:sldId id="332" r:id="rId63"/>
    <p:sldId id="271" r:id="rId64"/>
    <p:sldId id="326" r:id="rId65"/>
    <p:sldId id="320" r:id="rId66"/>
    <p:sldId id="321" r:id="rId67"/>
    <p:sldId id="32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9F51F90-4746-45F3-95AB-A646C13EA293}">
          <p14:sldIdLst>
            <p14:sldId id="257"/>
            <p14:sldId id="258"/>
            <p14:sldId id="259"/>
            <p14:sldId id="260"/>
          </p14:sldIdLst>
        </p14:section>
        <p14:section name="What is IPAC?" id="{D593BB3D-20B8-4A7D-97F1-A49A3E1EE466}">
          <p14:sldIdLst>
            <p14:sldId id="261"/>
            <p14:sldId id="262"/>
            <p14:sldId id="263"/>
            <p14:sldId id="264"/>
            <p14:sldId id="265"/>
            <p14:sldId id="266"/>
          </p14:sldIdLst>
        </p14:section>
        <p14:section name="Intro to Routine Practices" id="{8C7227E7-9ED2-400D-AA96-F18D7ACF5AEC}">
          <p14:sldIdLst>
            <p14:sldId id="267"/>
            <p14:sldId id="268"/>
            <p14:sldId id="270"/>
          </p14:sldIdLst>
        </p14:section>
        <p14:section name="Hand Hygiene" id="{4A4B73C7-C890-4AC5-8F57-22C0522026A9}">
          <p14:sldIdLst>
            <p14:sldId id="272"/>
            <p14:sldId id="273"/>
            <p14:sldId id="274"/>
            <p14:sldId id="275"/>
            <p14:sldId id="276"/>
            <p14:sldId id="277"/>
            <p14:sldId id="278"/>
            <p14:sldId id="279"/>
          </p14:sldIdLst>
        </p14:section>
        <p14:section name="Point of Care Risk Assessment" id="{E6BF802A-82D1-4397-AE61-4822E2AF7481}">
          <p14:sldIdLst>
            <p14:sldId id="281"/>
            <p14:sldId id="325"/>
          </p14:sldIdLst>
        </p14:section>
        <p14:section name="Personal Protective Equipment" id="{EC87C049-1F4E-458E-ACAE-4DCB69FFD7FF}">
          <p14:sldIdLst>
            <p14:sldId id="282"/>
            <p14:sldId id="283"/>
            <p14:sldId id="284"/>
            <p14:sldId id="285"/>
            <p14:sldId id="286"/>
            <p14:sldId id="287"/>
            <p14:sldId id="288"/>
            <p14:sldId id="289"/>
            <p14:sldId id="290"/>
            <p14:sldId id="291"/>
            <p14:sldId id="292"/>
          </p14:sldIdLst>
        </p14:section>
        <p14:section name="Environmental Controls" id="{B2FC64B6-DE62-4B37-A611-F6886FB45788}">
          <p14:sldIdLst>
            <p14:sldId id="293"/>
            <p14:sldId id="307"/>
            <p14:sldId id="308"/>
          </p14:sldIdLst>
        </p14:section>
        <p14:section name="Cleaning &amp; Disinfection" id="{C968C54E-D7D2-48A4-98E4-E967ACA8922E}">
          <p14:sldIdLst>
            <p14:sldId id="294"/>
            <p14:sldId id="295"/>
            <p14:sldId id="296"/>
            <p14:sldId id="297"/>
            <p14:sldId id="298"/>
            <p14:sldId id="299"/>
            <p14:sldId id="300"/>
            <p14:sldId id="301"/>
            <p14:sldId id="306"/>
          </p14:sldIdLst>
        </p14:section>
        <p14:section name="Sharps" id="{8BAE1AD6-7731-4D92-B8AD-8FCA50A42B64}">
          <p14:sldIdLst>
            <p14:sldId id="280"/>
          </p14:sldIdLst>
        </p14:section>
        <p14:section name="Laundry" id="{CE431663-4BB2-4AF3-9F7A-F74A4D7E781A}">
          <p14:sldIdLst>
            <p14:sldId id="311"/>
            <p14:sldId id="312"/>
            <p14:sldId id="313"/>
            <p14:sldId id="314"/>
            <p14:sldId id="315"/>
          </p14:sldIdLst>
        </p14:section>
        <p14:section name="Administrative Controls" id="{DEEA32F2-80FD-46E2-A835-E09CBAC93968}">
          <p14:sldIdLst>
            <p14:sldId id="316"/>
            <p14:sldId id="327"/>
            <p14:sldId id="328"/>
            <p14:sldId id="329"/>
            <p14:sldId id="330"/>
            <p14:sldId id="331"/>
            <p14:sldId id="317"/>
            <p14:sldId id="318"/>
            <p14:sldId id="332"/>
          </p14:sldIdLst>
        </p14:section>
        <p14:section name="Summary" id="{7D951843-F5CE-4D51-87B1-FCB9F2F06AD0}">
          <p14:sldIdLst>
            <p14:sldId id="271"/>
            <p14:sldId id="326"/>
            <p14:sldId id="320"/>
          </p14:sldIdLst>
        </p14:section>
        <p14:section name="References" id="{5B41D1C3-D4E2-4A94-B9EA-245D568127DB}">
          <p14:sldIdLst>
            <p14:sldId id="321"/>
            <p14:sldId id="3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71296" autoAdjust="0"/>
  </p:normalViewPr>
  <p:slideViewPr>
    <p:cSldViewPr snapToGrid="0">
      <p:cViewPr varScale="1">
        <p:scale>
          <a:sx n="53" d="100"/>
          <a:sy n="53" d="100"/>
        </p:scale>
        <p:origin x="14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F204E-CCCA-4929-A46B-D90E9471D252}" type="doc">
      <dgm:prSet loTypeId="urn:microsoft.com/office/officeart/2005/8/layout/chevron1" loCatId="process" qsTypeId="urn:microsoft.com/office/officeart/2005/8/quickstyle/simple1" qsCatId="simple" csTypeId="urn:microsoft.com/office/officeart/2005/8/colors/accent1_2" csCatId="accent1" phldr="1"/>
      <dgm:spPr/>
    </dgm:pt>
    <dgm:pt modelId="{6A681D7D-A93D-4940-A4EB-D9E13311957B}">
      <dgm:prSet phldrT="[Text]" custT="1"/>
      <dgm:spPr/>
      <dgm:t>
        <a:bodyPr/>
        <a:lstStyle/>
        <a:p>
          <a:r>
            <a:rPr lang="en-US" sz="1800" dirty="0" smtClean="0"/>
            <a:t>Clients</a:t>
          </a:r>
          <a:r>
            <a:rPr lang="en-US" sz="1800" u="sng" dirty="0" smtClean="0"/>
            <a:t> </a:t>
          </a:r>
          <a:r>
            <a:rPr lang="en-US" sz="1800" b="1" u="sng" dirty="0" smtClean="0"/>
            <a:t>not </a:t>
          </a:r>
          <a:r>
            <a:rPr lang="en-US" sz="1800" b="1" dirty="0" smtClean="0"/>
            <a:t>on </a:t>
          </a:r>
          <a:r>
            <a:rPr lang="en-US" sz="1800" dirty="0" smtClean="0"/>
            <a:t>additional precautions (Routine Practices); then </a:t>
          </a:r>
          <a:endParaRPr lang="en-US" sz="1800" dirty="0"/>
        </a:p>
      </dgm:t>
    </dgm:pt>
    <dgm:pt modelId="{D1A0636B-C307-46EF-8A64-71B05DDBDBCA}" type="parTrans" cxnId="{347087BA-7136-4D6B-A60B-515CC247EE38}">
      <dgm:prSet/>
      <dgm:spPr/>
      <dgm:t>
        <a:bodyPr/>
        <a:lstStyle/>
        <a:p>
          <a:endParaRPr lang="en-US"/>
        </a:p>
      </dgm:t>
    </dgm:pt>
    <dgm:pt modelId="{3105C991-366E-4164-9B07-5C610BEA88A7}" type="sibTrans" cxnId="{347087BA-7136-4D6B-A60B-515CC247EE38}">
      <dgm:prSet/>
      <dgm:spPr/>
      <dgm:t>
        <a:bodyPr/>
        <a:lstStyle/>
        <a:p>
          <a:endParaRPr lang="en-US"/>
        </a:p>
      </dgm:t>
    </dgm:pt>
    <dgm:pt modelId="{A3F9F435-5D3D-4623-9509-71A036BD6F16}">
      <dgm:prSet phldrT="[Text]" custT="1"/>
      <dgm:spPr/>
      <dgm:t>
        <a:bodyPr/>
        <a:lstStyle/>
        <a:p>
          <a:r>
            <a:rPr lang="en-US" sz="1800" dirty="0" smtClean="0"/>
            <a:t>Clients </a:t>
          </a:r>
          <a:r>
            <a:rPr lang="en-US" sz="1800" b="1" dirty="0" smtClean="0"/>
            <a:t>on</a:t>
          </a:r>
          <a:r>
            <a:rPr lang="en-US" sz="1800" dirty="0" smtClean="0"/>
            <a:t> isolation or additional precautions </a:t>
          </a:r>
          <a:endParaRPr lang="en-US" sz="1800" dirty="0"/>
        </a:p>
      </dgm:t>
    </dgm:pt>
    <dgm:pt modelId="{2FD48CCE-2847-4B16-B484-ACED3EFDE239}" type="parTrans" cxnId="{02832AC5-55D8-465F-9696-6D7326E10976}">
      <dgm:prSet/>
      <dgm:spPr/>
      <dgm:t>
        <a:bodyPr/>
        <a:lstStyle/>
        <a:p>
          <a:endParaRPr lang="en-US"/>
        </a:p>
      </dgm:t>
    </dgm:pt>
    <dgm:pt modelId="{4C8CF28E-C65A-4367-997E-FCE1F125E565}" type="sibTrans" cxnId="{02832AC5-55D8-465F-9696-6D7326E10976}">
      <dgm:prSet/>
      <dgm:spPr/>
      <dgm:t>
        <a:bodyPr/>
        <a:lstStyle/>
        <a:p>
          <a:endParaRPr lang="en-US"/>
        </a:p>
      </dgm:t>
    </dgm:pt>
    <dgm:pt modelId="{8A9EBEFA-8587-4405-884C-A9C791789645}" type="pres">
      <dgm:prSet presAssocID="{AFEF204E-CCCA-4929-A46B-D90E9471D252}" presName="Name0" presStyleCnt="0">
        <dgm:presLayoutVars>
          <dgm:dir/>
          <dgm:animLvl val="lvl"/>
          <dgm:resizeHandles val="exact"/>
        </dgm:presLayoutVars>
      </dgm:prSet>
      <dgm:spPr/>
    </dgm:pt>
    <dgm:pt modelId="{2824A2D8-5924-416F-8829-11C88D90DBAA}" type="pres">
      <dgm:prSet presAssocID="{6A681D7D-A93D-4940-A4EB-D9E13311957B}" presName="parTxOnly" presStyleLbl="node1" presStyleIdx="0" presStyleCnt="2" custScaleX="116587">
        <dgm:presLayoutVars>
          <dgm:chMax val="0"/>
          <dgm:chPref val="0"/>
          <dgm:bulletEnabled val="1"/>
        </dgm:presLayoutVars>
      </dgm:prSet>
      <dgm:spPr/>
      <dgm:t>
        <a:bodyPr/>
        <a:lstStyle/>
        <a:p>
          <a:endParaRPr lang="en-US"/>
        </a:p>
      </dgm:t>
    </dgm:pt>
    <dgm:pt modelId="{41856E20-5291-48D0-A6FF-C63297E79528}" type="pres">
      <dgm:prSet presAssocID="{3105C991-366E-4164-9B07-5C610BEA88A7}" presName="parTxOnlySpace" presStyleCnt="0"/>
      <dgm:spPr/>
    </dgm:pt>
    <dgm:pt modelId="{BB2F1718-5592-43C4-A334-EDFCB8640D5A}" type="pres">
      <dgm:prSet presAssocID="{A3F9F435-5D3D-4623-9509-71A036BD6F16}" presName="parTxOnly" presStyleLbl="node1" presStyleIdx="1" presStyleCnt="2">
        <dgm:presLayoutVars>
          <dgm:chMax val="0"/>
          <dgm:chPref val="0"/>
          <dgm:bulletEnabled val="1"/>
        </dgm:presLayoutVars>
      </dgm:prSet>
      <dgm:spPr/>
      <dgm:t>
        <a:bodyPr/>
        <a:lstStyle/>
        <a:p>
          <a:endParaRPr lang="en-CA"/>
        </a:p>
      </dgm:t>
    </dgm:pt>
  </dgm:ptLst>
  <dgm:cxnLst>
    <dgm:cxn modelId="{347087BA-7136-4D6B-A60B-515CC247EE38}" srcId="{AFEF204E-CCCA-4929-A46B-D90E9471D252}" destId="{6A681D7D-A93D-4940-A4EB-D9E13311957B}" srcOrd="0" destOrd="0" parTransId="{D1A0636B-C307-46EF-8A64-71B05DDBDBCA}" sibTransId="{3105C991-366E-4164-9B07-5C610BEA88A7}"/>
    <dgm:cxn modelId="{F57D98B4-E741-4774-8E16-BBBE23DC7D2C}" type="presOf" srcId="{6A681D7D-A93D-4940-A4EB-D9E13311957B}" destId="{2824A2D8-5924-416F-8829-11C88D90DBAA}" srcOrd="0" destOrd="0" presId="urn:microsoft.com/office/officeart/2005/8/layout/chevron1"/>
    <dgm:cxn modelId="{0866E388-D6A6-464F-AC38-7E36ADE8738C}" type="presOf" srcId="{AFEF204E-CCCA-4929-A46B-D90E9471D252}" destId="{8A9EBEFA-8587-4405-884C-A9C791789645}" srcOrd="0" destOrd="0" presId="urn:microsoft.com/office/officeart/2005/8/layout/chevron1"/>
    <dgm:cxn modelId="{38BA9454-0DD7-47BB-B1A8-9E7E4C9BDAA2}" type="presOf" srcId="{A3F9F435-5D3D-4623-9509-71A036BD6F16}" destId="{BB2F1718-5592-43C4-A334-EDFCB8640D5A}" srcOrd="0" destOrd="0" presId="urn:microsoft.com/office/officeart/2005/8/layout/chevron1"/>
    <dgm:cxn modelId="{02832AC5-55D8-465F-9696-6D7326E10976}" srcId="{AFEF204E-CCCA-4929-A46B-D90E9471D252}" destId="{A3F9F435-5D3D-4623-9509-71A036BD6F16}" srcOrd="1" destOrd="0" parTransId="{2FD48CCE-2847-4B16-B484-ACED3EFDE239}" sibTransId="{4C8CF28E-C65A-4367-997E-FCE1F125E565}"/>
    <dgm:cxn modelId="{C00C1E55-51A3-4632-80A3-AE5E36C102D8}" type="presParOf" srcId="{8A9EBEFA-8587-4405-884C-A9C791789645}" destId="{2824A2D8-5924-416F-8829-11C88D90DBAA}" srcOrd="0" destOrd="0" presId="urn:microsoft.com/office/officeart/2005/8/layout/chevron1"/>
    <dgm:cxn modelId="{88F9A385-DE50-44C1-B703-FD2F2AA21594}" type="presParOf" srcId="{8A9EBEFA-8587-4405-884C-A9C791789645}" destId="{41856E20-5291-48D0-A6FF-C63297E79528}" srcOrd="1" destOrd="0" presId="urn:microsoft.com/office/officeart/2005/8/layout/chevron1"/>
    <dgm:cxn modelId="{B42E7029-E1CD-47BD-836C-F3091F75FA61}" type="presParOf" srcId="{8A9EBEFA-8587-4405-884C-A9C791789645}" destId="{BB2F1718-5592-43C4-A334-EDFCB8640D5A}"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4A2D8-5924-416F-8829-11C88D90DBAA}">
      <dsp:nvSpPr>
        <dsp:cNvPr id="0" name=""/>
        <dsp:cNvSpPr/>
      </dsp:nvSpPr>
      <dsp:spPr>
        <a:xfrm>
          <a:off x="1177" y="1433816"/>
          <a:ext cx="3764094" cy="12914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Clients</a:t>
          </a:r>
          <a:r>
            <a:rPr lang="en-US" sz="1800" u="sng" kern="1200" dirty="0" smtClean="0"/>
            <a:t> </a:t>
          </a:r>
          <a:r>
            <a:rPr lang="en-US" sz="1800" b="1" u="sng" kern="1200" dirty="0" smtClean="0"/>
            <a:t>not </a:t>
          </a:r>
          <a:r>
            <a:rPr lang="en-US" sz="1800" b="1" kern="1200" dirty="0" smtClean="0"/>
            <a:t>on </a:t>
          </a:r>
          <a:r>
            <a:rPr lang="en-US" sz="1800" kern="1200" dirty="0" smtClean="0"/>
            <a:t>additional precautions (Routine Practices); then </a:t>
          </a:r>
          <a:endParaRPr lang="en-US" sz="1800" kern="1200" dirty="0"/>
        </a:p>
      </dsp:txBody>
      <dsp:txXfrm>
        <a:off x="646891" y="1433816"/>
        <a:ext cx="2472666" cy="1291428"/>
      </dsp:txXfrm>
    </dsp:sp>
    <dsp:sp modelId="{BB2F1718-5592-43C4-A334-EDFCB8640D5A}">
      <dsp:nvSpPr>
        <dsp:cNvPr id="0" name=""/>
        <dsp:cNvSpPr/>
      </dsp:nvSpPr>
      <dsp:spPr>
        <a:xfrm>
          <a:off x="3442414" y="1433816"/>
          <a:ext cx="3228571" cy="129142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Clients </a:t>
          </a:r>
          <a:r>
            <a:rPr lang="en-US" sz="1800" b="1" kern="1200" dirty="0" smtClean="0"/>
            <a:t>on</a:t>
          </a:r>
          <a:r>
            <a:rPr lang="en-US" sz="1800" kern="1200" dirty="0" smtClean="0"/>
            <a:t> isolation or additional precautions </a:t>
          </a:r>
          <a:endParaRPr lang="en-US" sz="1800" kern="1200" dirty="0"/>
        </a:p>
      </dsp:txBody>
      <dsp:txXfrm>
        <a:off x="4088128" y="1433816"/>
        <a:ext cx="1937143" cy="12914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0 473,'1'4,"0"0,1 0,-1 0,1 0,0-1,0 1,0-1,1 1,2 3,6 9,11 25,-6-12,30 45,-44-72,0 0,0 0,1 0,-1 0,0 0,1-1,-1 1,1-1,-1 0,1 0,0 0,0 0,0 0,-1 0,1-1,0 1,0-1,0 0,0 0,0 0,0 0,0-1,-1 1,1-1,0 1,0-1,0 0,4-3,9-3,-1 0,0-1,23-17,-36 24,72-55,93-91,-46 37,144-141,-253 239,1 1,0 0,1 0,23-13,-22 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175 646,'1'4,"0"0,1 0,-1 0,1 0,0-1,0 1,0-1,1 1,2 3,6 9,11 25,-6-12,30 45,-44-72,0 0,0 0,1 0,-1 0,0 0,1-1,-1 1,1-1,-1 0,1 0,0 0,0 0,0 0,-1 0,1-1,0 1,0-1,0 0,0 0,0 0,0 0,0-1,-1 1,1-1,0 1,0-1,0 0,4-3,9-3,-1 0,0-1,22-17,-35 24,72-55,93-91,-46 39,143-143,-252 239,1 1,0 0,1 0,23-13,-22 16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175 646,'1'4,"0"0,1 0,-1 0,1 0,0-1,0 1,0-1,1 1,2 3,6 9,11 25,-6-12,30 45,-44-72,0 0,0 0,1 0,-1 0,0 0,1-1,-1 1,1-1,-1 0,1 0,0 0,0 0,0 0,-1 0,1-1,0 1,0-1,0 0,0 0,0 0,0 0,0-1,-1 1,1-1,0 1,0-1,0 0,4-3,9-3,-1 0,0-1,22-17,-35 24,72-55,93-91,-46 39,143-143,-252 239,1 1,0 0,1 0,23-13,-22 16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3:32.558"/>
    </inkml:context>
    <inkml:brush xml:id="br0">
      <inkml:brushProperty name="width" value="0.1" units="cm"/>
      <inkml:brushProperty name="height" value="0.1" units="cm"/>
      <inkml:brushProperty name="ignorePressure" value="1"/>
    </inkml:brush>
  </inkml:definitions>
  <inkml:trace contextRef="#ctx0" brushRef="#br0">0 29,'1'-1,"0"1,-1-1,0 0,1 1,0-1,0 1,0 0,-1-1,1 1,0-1,0 1,0-1,0 1,0-1,0 1,1-1,-2 1,1 0,0 0,0 0,2 0,31-6,-27 5,40-3,-1-1,1 3,0 1,59 3,-11-1,-65 0,0 0,-1 2,0 0,0 1,40 8,140 41,-104-24,294 97,-209-61,-147-51,134 48,-170-60,42 17,-1 0,58 33,-86-42,0 0,27 8,-32-12,-1-1,0 1,-1 1,1 0,-2-1,1 2,15 12,22 20,-32-26,-1-1,23 27,-25-26,-12-11,0-1,0 2,0-2,-1 2,1-1,-1 0,1 0,-2 0,1 1,0 3,-2-7,0 1,0-1,0 0,-1 1,1-1,0 0,0 1,0-1,0 0,0 0,-1 1,1-1,-1 0,1 0,0 0,-1 0,1 1,-1-1,1 0,0 0,0 0,-1 0,0 0,1 1,-1-1,1 0,-1 0,0 0,1 0,0 0,-1 0,1 0,-1 0,1 0,-1 0,0 0,1 0,0 0,-1 0,1 0,-1-1,-25-5,21 6,-4-3,-27-5,-1-1,1 2,-39-4,56 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3:34.294"/>
    </inkml:context>
    <inkml:brush xml:id="br0">
      <inkml:brushProperty name="width" value="0.1" units="cm"/>
      <inkml:brushProperty name="height" value="0.1" units="cm"/>
      <inkml:brushProperty name="ignorePressure" value="1"/>
    </inkml:brush>
  </inkml:definitions>
  <inkml:trace contextRef="#ctx0" brushRef="#br0">0 150,'2'0,"2"-1,-2 1,1-1,-1 1,0 0,-1-1,2 0,-1 0,1 0,-2 0,2 1,-2-1,4-2,25-17,-26 17,1-2,-1 0,1 1,-1-1,0 0,0 0,-1 0,0-1,3-8,-5 8,0 2,2-2,-1 1,1 0,1 0,-1 0,1 1,1-1,6-6,-2 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4:38.648"/>
    </inkml:context>
    <inkml:brush xml:id="br0">
      <inkml:brushProperty name="width" value="0.05" units="cm"/>
      <inkml:brushProperty name="height" value="0.05" units="cm"/>
      <inkml:brushProperty name="color" value="#E71224"/>
      <inkml:brushProperty name="ignorePressure" value="1"/>
    </inkml:brush>
  </inkml:definitions>
  <inkml:trace contextRef="#ctx0" brushRef="#br0">667 0,'-6'1,"-1"-1,0 1,0 0,1 1,-1 0,1-1,-1 2,1-1,0 2,0-2,0 3,-5 2,-8 7,2 2,-20 21,22-21,0-1,-29 22,24-24,1 2,1 0,0 1,1 0,0 1,2 2,0-1,-17 29,12-14,6-13,2 1,0 1,-11 32,15-40,1 1,-1-2,-1 2,0-3,-1 1,-16 15,-12 18,26-29,-27 27,26-32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4T20:14:41.1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0,'2'6,"-1"-1,1 1,-1-1,2 0,-1 0,1 0,0-1,-1 1,2-1,-1 2,1-2,4 3,6 11,46 68,-17-23,74 83,-97-123,-3 2,1 1,-1 0,-3 1,17 38,32 57,-14-44,-41-64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175 646,'1'4,"0"0,1 0,-1 0,1 0,0-1,0 1,0-1,1 1,2 3,6 9,11 25,-6-12,30 45,-44-72,0 0,0 0,1 0,-1 0,0 0,1-1,-1 1,1-1,-1 0,1 0,0 0,0 0,0 0,-1 0,1-1,0 1,0-1,0 0,0 0,0 0,0 0,0-1,-1 1,1-1,0 1,0-1,0 0,4-3,9-3,-1 0,0-1,22-17,-35 24,72-55,93-91,-46 39,143-143,-252 239,1 1,0 0,1 0,23-13,-22 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5T19:40:31.451"/>
    </inkml:context>
    <inkml:brush xml:id="br0">
      <inkml:brushProperty name="width" value="0.35" units="cm"/>
      <inkml:brushProperty name="height" value="0.35" units="cm"/>
      <inkml:brushProperty name="color" value="#008C3A"/>
      <inkml:brushProperty name="ignorePressure" value="1"/>
    </inkml:brush>
  </inkml:definitions>
  <inkml:trace contextRef="#ctx0" brushRef="#br0">175 647,'1'4,"0"0,1 0,-1 0,1 0,0-1,0 1,0-1,1 1,2 3,6 9,11 25,-6-12,30 45,-44-72,0 0,0 0,1 0,-1 0,0 0,1-1,-1 1,1-1,-1 0,1 0,0 0,0 0,0 0,-1 0,1-1,0 1,0-1,0 0,0 0,0 0,0 0,0-1,-1 1,1-1,0 1,0-1,0 0,4-3,9-3,-1 0,0-1,22-17,-35 24,72-55,93-91,-46 38,143-142,-252 239,1 1,0 0,1 0,23-13,-22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C94A3-589D-46DC-972B-602F94008205}" type="datetimeFigureOut">
              <a:rPr lang="en-US" smtClean="0"/>
              <a:t>2021/11/15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66D9C-2569-4BC6-9746-8D54F24E4312}" type="slidenum">
              <a:rPr lang="en-US" smtClean="0"/>
              <a:t>‹#›</a:t>
            </a:fld>
            <a:endParaRPr lang="en-US"/>
          </a:p>
        </p:txBody>
      </p:sp>
    </p:spTree>
    <p:extLst>
      <p:ext uri="{BB962C8B-B14F-4D97-AF65-F5344CB8AC3E}">
        <p14:creationId xmlns:p14="http://schemas.microsoft.com/office/powerpoint/2010/main" val="123362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youtu.be/eQQYv0pGF5o"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o9hjmqes72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sDUJ4CAYhp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youtu.be/xqFcawImn-8"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s2z1uM1fXN8"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crGlUX3_4DA"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ma_3NwDvIXU&amp;list=PLSb2wofDF9Ykez8hqIecqDugzcaKRrwJ9"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youtube.com/watch?v=J1N3cemE1zA&amp;list=PLSb2wofDF9Ykez8hqIecqDugzcaKRrwJ9&amp;index=3" TargetMode="External"/><Relationship Id="rId5" Type="http://schemas.openxmlformats.org/officeDocument/2006/relationships/hyperlink" Target="https://www.youtube.com/watch?v=8kgAKwLGXYM&amp;list=PLSb2wofDF9Ykez8hqIecqDugzcaKRrwJ9&amp;index=4" TargetMode="External"/><Relationship Id="rId4" Type="http://schemas.openxmlformats.org/officeDocument/2006/relationships/hyperlink" Target="https://www.youtube.com/watch?v=n5eRk3pVZTI&amp;list=PLSb2wofDF9Ykez8hqIecqDugzcaKRrwJ9&amp;index=2"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XhramUs4T2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sc_lang=e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publichealthontario.ca/-/media/documents/b/2018/bp-environmental-cleaning.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youtu.be/KSxFLSz1Bu8"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publichealthontario.ca/-/media/documents/ncov/cong/2020/06/focus-on-cohorting-outbreaks-congregate-living-settings.pdf?sc_lang=en"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publichealthontario.ca/-/media/documents/B/2012/bp-rpap-healthcare-settings.pdf"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dc.gov/mmwr/preview/mmwrhtml/su5301a3.ht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publichealthontario.ca/-/media/documents/B/2012/bp-rpap-healthcare-settings.pdf"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www.patientsafetyinstitute.ca/en/About/Documents/The%20Case%20for%20Investing%20in%20Patient%20Safety.pdf"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99tpGKEsHF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1</a:t>
            </a:fld>
            <a:endParaRPr lang="en-US"/>
          </a:p>
        </p:txBody>
      </p:sp>
    </p:spTree>
    <p:extLst>
      <p:ext uri="{BB962C8B-B14F-4D97-AF65-F5344CB8AC3E}">
        <p14:creationId xmlns:p14="http://schemas.microsoft.com/office/powerpoint/2010/main" val="373576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dirty="0" smtClean="0"/>
          </a:p>
          <a:p>
            <a:r>
              <a:rPr lang="en-US" dirty="0" smtClean="0"/>
              <a:t>Video Link:</a:t>
            </a:r>
            <a:r>
              <a:rPr lang="en-US" baseline="0" dirty="0" smtClean="0"/>
              <a:t> </a:t>
            </a:r>
            <a:r>
              <a:rPr lang="en-US" dirty="0" smtClean="0">
                <a:hlinkClick r:id="rId4"/>
              </a:rPr>
              <a:t>https://youtu.be/eQQYv0pGF5o</a:t>
            </a:r>
            <a:r>
              <a:rPr lang="en-US" dirty="0" smtClean="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Infection prevention and control practices used by staff can reduce the risk of transmitting germs to and from clients</a:t>
            </a:r>
            <a:r>
              <a:rPr lang="en-US" sz="1200" kern="1200" baseline="0" dirty="0" smtClean="0">
                <a:solidFill>
                  <a:schemeClr val="tx1"/>
                </a:solidFill>
                <a:effectLst/>
                <a:latin typeface="+mn-lt"/>
                <a:ea typeface="+mn-ea"/>
                <a:cs typeface="+mn-cs"/>
              </a:rPr>
              <a:t> and staff </a:t>
            </a:r>
            <a:r>
              <a:rPr lang="en-US" sz="1200" kern="1200" dirty="0" smtClean="0">
                <a:solidFill>
                  <a:schemeClr val="tx1"/>
                </a:solidFill>
                <a:effectLst/>
                <a:latin typeface="+mn-lt"/>
                <a:ea typeface="+mn-ea"/>
                <a:cs typeface="+mn-cs"/>
              </a:rPr>
              <a:t>in all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Routine practices refer to the</a:t>
            </a:r>
            <a:r>
              <a:rPr lang="en-US" sz="1200" b="1" u="sng" kern="1200" dirty="0" smtClean="0">
                <a:solidFill>
                  <a:schemeClr val="tx1"/>
                </a:solidFill>
                <a:effectLst/>
                <a:latin typeface="+mn-lt"/>
                <a:ea typeface="+mn-ea"/>
                <a:cs typeface="+mn-cs"/>
              </a:rPr>
              <a:t> minimum </a:t>
            </a:r>
            <a:r>
              <a:rPr lang="en-US" sz="1200" kern="1200" dirty="0" smtClean="0">
                <a:solidFill>
                  <a:schemeClr val="tx1"/>
                </a:solidFill>
                <a:effectLst/>
                <a:latin typeface="+mn-lt"/>
                <a:ea typeface="+mn-ea"/>
                <a:cs typeface="+mn-cs"/>
              </a:rPr>
              <a:t>IPAC practices or measures that should be used with </a:t>
            </a:r>
            <a:r>
              <a:rPr lang="en-US" sz="1200" b="1" u="sng"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clients. </a:t>
            </a:r>
            <a:r>
              <a:rPr lang="en-US" sz="1200" kern="1200" baseline="0" dirty="0" smtClean="0">
                <a:solidFill>
                  <a:schemeClr val="tx1"/>
                </a:solidFill>
                <a:effectLst/>
                <a:latin typeface="+mn-lt"/>
                <a:ea typeface="+mn-ea"/>
                <a:cs typeface="+mn-cs"/>
              </a:rPr>
              <a:t>Let's begin with reviewing a video https://youtu.be/eQQYv0pGF5o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11</a:t>
            </a:fld>
            <a:endParaRPr lang="en-US"/>
          </a:p>
        </p:txBody>
      </p:sp>
    </p:spTree>
    <p:extLst>
      <p:ext uri="{BB962C8B-B14F-4D97-AF65-F5344CB8AC3E}">
        <p14:creationId xmlns:p14="http://schemas.microsoft.com/office/powerpoint/2010/main" val="273982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References: </a:t>
            </a: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Public </a:t>
            </a:r>
            <a:r>
              <a:rPr lang="en-US" sz="1200" b="0" i="0" u="none" strike="noStrike" kern="1200" baseline="0" dirty="0">
                <a:solidFill>
                  <a:schemeClr val="tx1"/>
                </a:solidFill>
                <a:latin typeface="+mn-lt"/>
                <a:ea typeface="+mn-ea"/>
                <a:cs typeface="+mn-cs"/>
              </a:rPr>
              <a:t>Health Ontario Infection Prevention and Control Fact Sheet: Routine Practices https://www.publichealthontario.ca/-/media/documents/i/2012/ipac-routine-practices.pdf?sc_lang=en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Routine Practices are based on the </a:t>
            </a:r>
            <a:r>
              <a:rPr lang="en-US" sz="1200" b="0" i="0" u="none" strike="noStrike" kern="1200" baseline="0" dirty="0" smtClean="0">
                <a:solidFill>
                  <a:schemeClr val="tx1"/>
                </a:solidFill>
                <a:latin typeface="+mn-lt"/>
                <a:ea typeface="+mn-ea"/>
                <a:cs typeface="+mn-cs"/>
              </a:rPr>
              <a:t>concept that </a:t>
            </a:r>
            <a:r>
              <a:rPr lang="en-US" sz="1200" b="0" i="0" u="none" strike="noStrike" kern="1200" baseline="0" dirty="0">
                <a:solidFill>
                  <a:schemeClr val="tx1"/>
                </a:solidFill>
                <a:latin typeface="+mn-lt"/>
                <a:ea typeface="+mn-ea"/>
                <a:cs typeface="+mn-cs"/>
              </a:rPr>
              <a:t>all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are </a:t>
            </a:r>
            <a:r>
              <a:rPr lang="en-US" sz="1200" b="0" i="1" u="none" strike="noStrike" kern="1200" baseline="0" dirty="0">
                <a:solidFill>
                  <a:schemeClr val="tx1"/>
                </a:solidFill>
                <a:latin typeface="+mn-lt"/>
                <a:ea typeface="+mn-ea"/>
                <a:cs typeface="+mn-cs"/>
              </a:rPr>
              <a:t>potentially </a:t>
            </a:r>
            <a:r>
              <a:rPr lang="en-US" sz="1200" b="0" i="0" u="none" strike="noStrike" kern="1200" baseline="0" dirty="0" smtClean="0">
                <a:solidFill>
                  <a:schemeClr val="tx1"/>
                </a:solidFill>
                <a:latin typeface="+mn-lt"/>
                <a:ea typeface="+mn-ea"/>
                <a:cs typeface="+mn-cs"/>
              </a:rPr>
              <a:t>infectious and can spread germs, </a:t>
            </a:r>
            <a:r>
              <a:rPr lang="en-US" sz="1200" b="0" i="0" u="none" strike="noStrike" kern="1200" baseline="0" dirty="0">
                <a:solidFill>
                  <a:schemeClr val="tx1"/>
                </a:solidFill>
                <a:latin typeface="+mn-lt"/>
                <a:ea typeface="+mn-ea"/>
                <a:cs typeface="+mn-cs"/>
              </a:rPr>
              <a:t>even when they are not showing any </a:t>
            </a:r>
            <a:r>
              <a:rPr lang="en-US" sz="1200" b="0" i="0" u="none" strike="noStrike" kern="1200" baseline="0" dirty="0" smtClean="0">
                <a:solidFill>
                  <a:schemeClr val="tx1"/>
                </a:solidFill>
                <a:latin typeface="+mn-lt"/>
                <a:ea typeface="+mn-ea"/>
                <a:cs typeface="+mn-cs"/>
              </a:rPr>
              <a:t>signs or symptoms. Because of this the </a:t>
            </a:r>
            <a:r>
              <a:rPr lang="en-US" sz="1200" b="0" i="0" u="none" strike="noStrike" kern="1200" baseline="0" dirty="0">
                <a:solidFill>
                  <a:schemeClr val="tx1"/>
                </a:solidFill>
                <a:latin typeface="+mn-lt"/>
                <a:ea typeface="+mn-ea"/>
                <a:cs typeface="+mn-cs"/>
              </a:rPr>
              <a:t>same safe standards of </a:t>
            </a:r>
            <a:r>
              <a:rPr lang="en-US" sz="1200" b="0" i="0" u="none" strike="noStrike" kern="1200" baseline="0" dirty="0" smtClean="0">
                <a:solidFill>
                  <a:schemeClr val="tx1"/>
                </a:solidFill>
                <a:latin typeface="+mn-lt"/>
                <a:ea typeface="+mn-ea"/>
                <a:cs typeface="+mn-cs"/>
              </a:rPr>
              <a:t>work </a:t>
            </a:r>
            <a:r>
              <a:rPr lang="en-US" sz="1200" b="0" i="0" u="none" strike="noStrike" kern="1200" baseline="0" dirty="0">
                <a:solidFill>
                  <a:schemeClr val="tx1"/>
                </a:solidFill>
                <a:latin typeface="+mn-lt"/>
                <a:ea typeface="+mn-ea"/>
                <a:cs typeface="+mn-cs"/>
              </a:rPr>
              <a:t>should be </a:t>
            </a:r>
            <a:r>
              <a:rPr lang="en-US" sz="1200" b="0" i="0" u="none" strike="noStrike" kern="1200" baseline="0" dirty="0" smtClean="0">
                <a:solidFill>
                  <a:schemeClr val="tx1"/>
                </a:solidFill>
                <a:latin typeface="+mn-lt"/>
                <a:ea typeface="+mn-ea"/>
                <a:cs typeface="+mn-cs"/>
              </a:rPr>
              <a:t>used</a:t>
            </a:r>
            <a:r>
              <a:rPr lang="en-US" sz="1200" b="1" i="0" u="none" strike="noStrike" kern="1200" baseline="0" dirty="0" smtClean="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all the time, </a:t>
            </a:r>
            <a:r>
              <a:rPr lang="en-US" sz="1200" b="0" i="0" u="none" strike="noStrike" kern="1200" baseline="0" dirty="0">
                <a:solidFill>
                  <a:schemeClr val="tx1"/>
                </a:solidFill>
                <a:latin typeface="+mn-lt"/>
                <a:ea typeface="+mn-ea"/>
                <a:cs typeface="+mn-cs"/>
              </a:rPr>
              <a:t>with </a:t>
            </a:r>
            <a:r>
              <a:rPr lang="en-US" sz="1200" b="1" i="0" u="none" strike="noStrike" kern="1200" baseline="0" dirty="0">
                <a:solidFill>
                  <a:schemeClr val="tx1"/>
                </a:solidFill>
                <a:latin typeface="+mn-lt"/>
                <a:ea typeface="+mn-ea"/>
                <a:cs typeface="+mn-cs"/>
              </a:rPr>
              <a:t>all </a:t>
            </a:r>
            <a:r>
              <a:rPr lang="en-US" sz="1200" b="0" i="0" u="none" strike="noStrike" kern="1200" baseline="0" dirty="0" smtClean="0">
                <a:solidFill>
                  <a:schemeClr val="tx1"/>
                </a:solidFill>
                <a:latin typeface="+mn-lt"/>
                <a:ea typeface="+mn-ea"/>
                <a:cs typeface="+mn-cs"/>
              </a:rPr>
              <a:t>clients during </a:t>
            </a:r>
            <a:r>
              <a:rPr lang="en-US" sz="1200" b="1" i="0" u="none" strike="noStrike" kern="1200" baseline="0" dirty="0">
                <a:solidFill>
                  <a:schemeClr val="tx1"/>
                </a:solidFill>
                <a:latin typeface="+mn-lt"/>
                <a:ea typeface="+mn-ea"/>
                <a:cs typeface="+mn-cs"/>
              </a:rPr>
              <a:t>all</a:t>
            </a:r>
            <a:r>
              <a:rPr lang="en-US" sz="1200" b="0" i="0" u="none" strike="noStrike" kern="1200" baseline="0" dirty="0">
                <a:solidFill>
                  <a:schemeClr val="tx1"/>
                </a:solidFill>
                <a:latin typeface="+mn-lt"/>
                <a:ea typeface="+mn-ea"/>
                <a:cs typeface="+mn-cs"/>
              </a:rPr>
              <a:t> interactions to prevent exposure to blood, body fluids, secretions, excretions, mucous membranes, non-intact skin or soiled items, </a:t>
            </a:r>
            <a:r>
              <a:rPr lang="en-US" sz="1200" b="1" i="0" u="sng" strike="noStrike" kern="1200" baseline="0" dirty="0" smtClean="0">
                <a:solidFill>
                  <a:schemeClr val="tx1"/>
                </a:solidFill>
                <a:latin typeface="+mn-lt"/>
                <a:ea typeface="+mn-ea"/>
                <a:cs typeface="+mn-cs"/>
              </a:rPr>
              <a:t>and</a:t>
            </a:r>
            <a:r>
              <a:rPr lang="en-US" sz="1200" b="0" i="0" u="none" strike="noStrike" kern="1200" baseline="0" dirty="0" smtClean="0">
                <a:solidFill>
                  <a:schemeClr val="tx1"/>
                </a:solidFill>
                <a:latin typeface="+mn-lt"/>
                <a:ea typeface="+mn-ea"/>
                <a:cs typeface="+mn-cs"/>
              </a:rPr>
              <a:t> the client environment. </a:t>
            </a:r>
            <a:r>
              <a:rPr lang="en-US" sz="1200" b="0" i="0" u="none" strike="noStrike" kern="1200" baseline="0" dirty="0">
                <a:solidFill>
                  <a:schemeClr val="tx1"/>
                </a:solidFill>
                <a:latin typeface="+mn-lt"/>
                <a:ea typeface="+mn-ea"/>
                <a:cs typeface="+mn-cs"/>
              </a:rPr>
              <a:t>Routine practices </a:t>
            </a:r>
            <a:r>
              <a:rPr lang="en-US" sz="1200" b="0" i="0" u="none" strike="noStrike" kern="1200" baseline="0" dirty="0" smtClean="0">
                <a:solidFill>
                  <a:schemeClr val="tx1"/>
                </a:solidFill>
                <a:latin typeface="+mn-lt"/>
                <a:ea typeface="+mn-ea"/>
                <a:cs typeface="+mn-cs"/>
              </a:rPr>
              <a:t>are </a:t>
            </a:r>
            <a:r>
              <a:rPr lang="en-US" dirty="0"/>
              <a:t>the </a:t>
            </a:r>
            <a:r>
              <a:rPr lang="en-US" b="1" dirty="0"/>
              <a:t>minimum</a:t>
            </a:r>
            <a:r>
              <a:rPr lang="en-US" dirty="0"/>
              <a:t> standard to be used to provide protection and reduce</a:t>
            </a:r>
            <a:r>
              <a:rPr lang="en-US" baseline="0" dirty="0"/>
              <a:t> or potentially eliminate the risk of spreading germs. </a:t>
            </a:r>
            <a:r>
              <a:rPr lang="en-US" baseline="0" dirty="0" smtClean="0"/>
              <a:t>We will review the following elements of routine practices: Hand Hygiene, Point of Care Risk Assessment, Personal Protective Equipment (PPE), Control of the Environment through: Client placement, Equipment cleaning, Environmental Cleaning, Safe handing of sharps, Laundry and administrative controls such as: Policies &amp; procedures, Staff immunization and infection prevention and control audits </a:t>
            </a:r>
          </a:p>
          <a:p>
            <a:endParaRPr lang="en-US" baseline="0" dirty="0"/>
          </a:p>
          <a:p>
            <a:endParaRPr lang="en-US" baseline="0" dirty="0" smtClean="0"/>
          </a:p>
          <a:p>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12</a:t>
            </a:fld>
            <a:endParaRPr lang="en-US"/>
          </a:p>
        </p:txBody>
      </p:sp>
    </p:spTree>
    <p:extLst>
      <p:ext uri="{BB962C8B-B14F-4D97-AF65-F5344CB8AC3E}">
        <p14:creationId xmlns:p14="http://schemas.microsoft.com/office/powerpoint/2010/main" val="199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Ontario Agency for Health Protection and Promotion (Public Health Ontario). Infection prevention and control for long-term care homes: summary of key principles and best practices. Toronto, ON: Queen’s Printer for Ontario; 2020. Retrieved from: https://www.publichealthontario.ca/-/media/documents/i/2021/ipac-ltch-principles-best-practices.pdf?sc_lang=en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b="1" dirty="0"/>
          </a:p>
          <a:p>
            <a:pPr marL="171450" indent="-171450">
              <a:buFont typeface="Arial" panose="020B0604020202020204" pitchFamily="34" charset="0"/>
              <a:buChar char="•"/>
            </a:pPr>
            <a:r>
              <a:rPr lang="en-US" dirty="0" smtClean="0"/>
              <a:t>The</a:t>
            </a:r>
            <a:r>
              <a:rPr lang="en-US" baseline="0" dirty="0" smtClean="0"/>
              <a:t> National Institute for Occupational Safety and Health (NIOSH). (</a:t>
            </a:r>
            <a:r>
              <a:rPr lang="en-US" baseline="0" dirty="0" err="1" smtClean="0"/>
              <a:t>Janurary</a:t>
            </a:r>
            <a:r>
              <a:rPr lang="en-US" baseline="0" dirty="0" smtClean="0"/>
              <a:t>, 2015). Hierarchy of Controls. Retrieved from: </a:t>
            </a:r>
            <a:r>
              <a:rPr lang="en-US" dirty="0" smtClean="0"/>
              <a:t>https</a:t>
            </a:r>
            <a:r>
              <a:rPr lang="en-US" dirty="0"/>
              <a:t>://www.cdc.gov/niosh/topics/hierarchy/default.html</a:t>
            </a:r>
          </a:p>
          <a:p>
            <a:endParaRPr lang="en-US" dirty="0"/>
          </a:p>
          <a:p>
            <a:r>
              <a:rPr lang="en-US" dirty="0" smtClean="0"/>
              <a:t>The hierarchy</a:t>
            </a:r>
            <a:r>
              <a:rPr lang="en-US" baseline="0" dirty="0" smtClean="0"/>
              <a:t> of IPAC control is similar to routine practices with the thought that</a:t>
            </a:r>
            <a:r>
              <a:rPr lang="en-US" sz="1200" b="0" i="0" kern="1200" dirty="0" smtClean="0">
                <a:solidFill>
                  <a:schemeClr val="tx1"/>
                </a:solidFill>
                <a:effectLst/>
                <a:latin typeface="+mn-lt"/>
                <a:ea typeface="+mn-ea"/>
                <a:cs typeface="+mn-cs"/>
              </a:rPr>
              <a:t> control methods at the top of graphic are potentially more effective than those at the bottom. Following this hierarchy normally leads to the implementation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safer systems, where the risk of illness or injury has been substantially reduced by following the hierarchy</a:t>
            </a:r>
            <a:r>
              <a:rPr lang="en-US" sz="1200" b="0" i="0" kern="1200" baseline="0" dirty="0" smtClean="0">
                <a:solidFill>
                  <a:schemeClr val="tx1"/>
                </a:solidFill>
                <a:effectLst/>
                <a:latin typeface="+mn-lt"/>
                <a:ea typeface="+mn-ea"/>
                <a:cs typeface="+mn-cs"/>
              </a:rPr>
              <a:t> to control risk of transmission</a:t>
            </a:r>
            <a:r>
              <a:rPr lang="en-US" sz="1200" b="0" i="0" kern="1200" dirty="0" smtClean="0">
                <a:solidFill>
                  <a:schemeClr val="tx1"/>
                </a:solidFill>
                <a:effectLst/>
                <a:latin typeface="+mn-lt"/>
                <a:ea typeface="+mn-ea"/>
                <a:cs typeface="+mn-cs"/>
              </a:rPr>
              <a:t>. </a:t>
            </a:r>
            <a:endParaRPr lang="en-US" dirty="0" smtClean="0"/>
          </a:p>
          <a:p>
            <a:endParaRPr lang="en-US" dirty="0" smtClean="0"/>
          </a:p>
          <a:p>
            <a:r>
              <a:rPr lang="en-US" dirty="0" smtClean="0"/>
              <a:t>1.</a:t>
            </a:r>
            <a:r>
              <a:rPr lang="en-US" baseline="0" dirty="0" smtClean="0"/>
              <a:t> </a:t>
            </a:r>
            <a:r>
              <a:rPr lang="en-US" dirty="0" smtClean="0"/>
              <a:t>Elimination &amp; substitution</a:t>
            </a:r>
            <a:r>
              <a:rPr lang="en-US" baseline="0" dirty="0" smtClean="0"/>
              <a:t> </a:t>
            </a:r>
            <a:r>
              <a:rPr lang="en-US" sz="1200" b="0" i="0" u="none" strike="noStrike" kern="1200" baseline="0" dirty="0" smtClean="0">
                <a:solidFill>
                  <a:schemeClr val="tx1"/>
                </a:solidFill>
                <a:latin typeface="+mn-lt"/>
                <a:ea typeface="+mn-ea"/>
                <a:cs typeface="+mn-cs"/>
              </a:rPr>
              <a:t>of face-to-face contact is the preferred control, using services such as telehealth medicine, or promotion of work from home options where possible. Isolation and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of symptomatic or confirmed residents/clients/patients and physical distancing between individuals would also be examples of elimination and substitution. </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While elimination and substitution are thought to be the most effective at reducing hazards, they also tend to be the most difficult to implement in an existing process or are not often</a:t>
            </a:r>
            <a:r>
              <a:rPr lang="en-US" sz="1200" b="0" i="0" kern="1200" baseline="0" dirty="0" smtClean="0">
                <a:solidFill>
                  <a:schemeClr val="tx1"/>
                </a:solidFill>
                <a:effectLst/>
                <a:latin typeface="+mn-lt"/>
                <a:ea typeface="+mn-ea"/>
                <a:cs typeface="+mn-cs"/>
              </a:rPr>
              <a:t> feasible or possible to implement fully, especially in care settings as there is a need for </a:t>
            </a:r>
            <a:r>
              <a:rPr lang="en-US" sz="1200" b="0" i="0" kern="1200" baseline="0" dirty="0" err="1" smtClean="0">
                <a:solidFill>
                  <a:schemeClr val="tx1"/>
                </a:solidFill>
                <a:effectLst/>
                <a:latin typeface="+mn-lt"/>
                <a:ea typeface="+mn-ea"/>
                <a:cs typeface="+mn-cs"/>
              </a:rPr>
              <a:t>inperson</a:t>
            </a:r>
            <a:r>
              <a:rPr lang="en-US" sz="1200" b="0" i="0" kern="1200" baseline="0" dirty="0" smtClean="0">
                <a:solidFill>
                  <a:schemeClr val="tx1"/>
                </a:solidFill>
                <a:effectLst/>
                <a:latin typeface="+mn-lt"/>
                <a:ea typeface="+mn-ea"/>
                <a:cs typeface="+mn-cs"/>
              </a:rPr>
              <a:t> interactions and direct care. </a:t>
            </a:r>
          </a:p>
          <a:p>
            <a:pPr marL="17145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2. Engineering &amp; System control measures </a:t>
            </a:r>
            <a:r>
              <a:rPr lang="en-US" sz="1200" b="0" i="0" u="none" strike="noStrike" kern="1200" baseline="0" dirty="0" smtClean="0">
                <a:solidFill>
                  <a:schemeClr val="tx1"/>
                </a:solidFill>
                <a:latin typeface="+mn-lt"/>
                <a:ea typeface="+mn-ea"/>
                <a:cs typeface="+mn-cs"/>
              </a:rPr>
              <a:t>reduce or eliminate exposure by isolating the hazard from the employee and by physically directing actions to reduce the opportunity for human error. Examples include rigid barriers at the interface between the patient and staff at reception and point of care sharps containers, alcohol-based hand rub and PPE racks. Ventilation examples include airborne infection isolation room (AIIR) and optimizing the fresh air changes in the heating ventilation and air conditioning (HVAC) system to improve indoor air quality. </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3. Administrative Controls </a:t>
            </a:r>
            <a:r>
              <a:rPr lang="en-US" sz="1200" b="0" i="0" u="none" strike="noStrike" kern="1200" baseline="0" dirty="0" smtClean="0">
                <a:solidFill>
                  <a:schemeClr val="tx1"/>
                </a:solidFill>
                <a:latin typeface="+mn-lt"/>
                <a:ea typeface="+mn-ea"/>
                <a:cs typeface="+mn-cs"/>
              </a:rPr>
              <a:t>are measures to reduce the risk of transmission through the implementation of policies, procedures, training and education. Examples of administrative controls, active and passive screening signage, restricted visitor policies, hand hygiene, cleaning and immunization policies. In addition, administrative controls include policies regarding restricting entrances,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of staff and patients and designated </a:t>
            </a:r>
            <a:r>
              <a:rPr lang="en-US" sz="1200" b="0" i="0" u="none" strike="noStrike" kern="1200" baseline="0" dirty="0" err="1" smtClean="0">
                <a:solidFill>
                  <a:schemeClr val="tx1"/>
                </a:solidFill>
                <a:latin typeface="+mn-lt"/>
                <a:ea typeface="+mn-ea"/>
                <a:cs typeface="+mn-cs"/>
              </a:rPr>
              <a:t>centres</a:t>
            </a:r>
            <a:r>
              <a:rPr lang="en-US" sz="1200" b="0" i="0" u="none" strike="noStrike" kern="1200" baseline="0" dirty="0" smtClean="0">
                <a:solidFill>
                  <a:schemeClr val="tx1"/>
                </a:solidFill>
                <a:latin typeface="+mn-lt"/>
                <a:ea typeface="+mn-ea"/>
                <a:cs typeface="+mn-cs"/>
              </a:rPr>
              <a:t> for screening or treating patients. </a:t>
            </a:r>
          </a:p>
          <a:p>
            <a:pPr marL="0" indent="0">
              <a:buFont typeface="Arial" panose="020B0604020202020204" pitchFamily="34" charset="0"/>
              <a:buNone/>
            </a:pPr>
            <a:endParaRPr lang="en-US" sz="1200" b="1"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4. Personal Protective Equipment controls </a:t>
            </a:r>
            <a:r>
              <a:rPr lang="en-US" sz="1200" b="0" i="0" u="none" strike="noStrike" kern="1200" baseline="0" dirty="0" smtClean="0">
                <a:solidFill>
                  <a:schemeClr val="tx1"/>
                </a:solidFill>
                <a:latin typeface="+mn-lt"/>
                <a:ea typeface="+mn-ea"/>
                <a:cs typeface="+mn-cs"/>
              </a:rPr>
              <a:t>are the most visible of the hierarchy of controls, PPE is defined as the appropriate use of physical barriers between staff and germs, to minimize exposure and prevent transmission. PPE is the last tier in the hierarchy as they rely solely on the worker, appropriate use of PPE through proper training and education. Examples of PPE barriers include gloves, gowns, facial and eye protection.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13</a:t>
            </a:fld>
            <a:endParaRPr lang="en-US"/>
          </a:p>
        </p:txBody>
      </p:sp>
    </p:spTree>
    <p:extLst>
      <p:ext uri="{BB962C8B-B14F-4D97-AF65-F5344CB8AC3E}">
        <p14:creationId xmlns:p14="http://schemas.microsoft.com/office/powerpoint/2010/main" val="3116875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50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Reference</a:t>
            </a:r>
            <a:r>
              <a:rPr lang="en-CA" dirty="0"/>
              <a:t> </a:t>
            </a:r>
            <a:endParaRPr lang="en-CA" dirty="0" smtClean="0"/>
          </a:p>
          <a:p>
            <a:pPr marL="171450" indent="-171450">
              <a:buFont typeface="Arial" panose="020B0604020202020204" pitchFamily="34" charset="0"/>
              <a:buChar char="•"/>
            </a:pPr>
            <a:r>
              <a:rPr lang="en-CA" dirty="0" smtClean="0"/>
              <a:t>Ontario </a:t>
            </a:r>
            <a:r>
              <a:rPr lang="en-CA" dirty="0"/>
              <a:t>Agency for Health Protection and Promotion (Public Health Ontario), Provincial Infectious Diseases Advisory Committee. Best Practices for Hand Hygiene in All Health Care Settings. 4th ed. Toronto, ON: Queen’s Printer for Ontario; January 2014.  Retrieved from: https://www.publichealthontario.ca/-/media/documents/b/2014/bp-hand-hygiene.pdf?la=en </a:t>
            </a:r>
          </a:p>
          <a:p>
            <a:endParaRPr lang="en-CA" dirty="0"/>
          </a:p>
          <a:p>
            <a:r>
              <a:rPr lang="en-CA" dirty="0" smtClean="0"/>
              <a:t>Proper hand </a:t>
            </a:r>
            <a:r>
              <a:rPr lang="en-CA" dirty="0"/>
              <a:t>hygiene is the </a:t>
            </a:r>
            <a:r>
              <a:rPr lang="en-CA" dirty="0" smtClean="0"/>
              <a:t>single most </a:t>
            </a:r>
            <a:r>
              <a:rPr lang="en-CA" dirty="0"/>
              <a:t>important measure to prevent the spread </a:t>
            </a:r>
            <a:r>
              <a:rPr lang="en-CA" dirty="0" smtClean="0"/>
              <a:t>of germs</a:t>
            </a:r>
            <a:r>
              <a:rPr lang="en-CA" baseline="0" dirty="0" smtClean="0"/>
              <a:t> as t</a:t>
            </a:r>
            <a:r>
              <a:rPr lang="en-CA" dirty="0" smtClean="0"/>
              <a:t>he </a:t>
            </a:r>
            <a:r>
              <a:rPr lang="en-CA" dirty="0"/>
              <a:t>hands are the most common </a:t>
            </a:r>
            <a:r>
              <a:rPr lang="en-CA" dirty="0" smtClean="0"/>
              <a:t>source</a:t>
            </a:r>
            <a:r>
              <a:rPr lang="en-CA" baseline="0" dirty="0" smtClean="0"/>
              <a:t> for </a:t>
            </a:r>
            <a:r>
              <a:rPr lang="en-CA" dirty="0" smtClean="0"/>
              <a:t>transmission.  Hands </a:t>
            </a:r>
            <a:r>
              <a:rPr lang="en-CA" dirty="0"/>
              <a:t>can transmit </a:t>
            </a:r>
            <a:r>
              <a:rPr lang="en-CA" dirty="0" smtClean="0"/>
              <a:t>germs with everything to</a:t>
            </a:r>
            <a:r>
              <a:rPr lang="en-CA" baseline="0" dirty="0" smtClean="0"/>
              <a:t> everyone they touch: </a:t>
            </a:r>
            <a:r>
              <a:rPr lang="en-CA" dirty="0" smtClean="0"/>
              <a:t>from client</a:t>
            </a:r>
            <a:r>
              <a:rPr lang="en-CA" baseline="0" dirty="0" smtClean="0"/>
              <a:t> to other clients</a:t>
            </a:r>
            <a:r>
              <a:rPr lang="en-CA" dirty="0" smtClean="0"/>
              <a:t>, staff or from the client to equipment and the environment.</a:t>
            </a:r>
            <a:endParaRPr lang="en-CA" baseline="0" dirty="0" smtClean="0"/>
          </a:p>
          <a:p>
            <a:endParaRPr lang="en-CA" dirty="0" smtClean="0"/>
          </a:p>
          <a:p>
            <a:r>
              <a:rPr lang="en-CA" dirty="0" smtClean="0"/>
              <a:t>Hand hygiene is</a:t>
            </a:r>
            <a:r>
              <a:rPr lang="en-CA" baseline="0" dirty="0" smtClean="0"/>
              <a:t> </a:t>
            </a:r>
            <a:r>
              <a:rPr lang="en-CA" dirty="0" smtClean="0"/>
              <a:t>the removal of visible contaminants and removal or killing of organisms on the hands while also maintaining good skin integrity. The</a:t>
            </a:r>
            <a:r>
              <a:rPr lang="en-CA" baseline="0" dirty="0" smtClean="0"/>
              <a:t> two methods of hand hygiene are: hand sanitizing with </a:t>
            </a:r>
            <a:r>
              <a:rPr lang="en-CA" dirty="0" smtClean="0"/>
              <a:t>the use of alcohol based hand sanitizer (ABHR) that has a concentration of 70-90% or by hand washing with soap and running water (warm</a:t>
            </a:r>
            <a:r>
              <a:rPr lang="en-CA" baseline="0" dirty="0" smtClean="0"/>
              <a:t> or cold), </a:t>
            </a:r>
            <a:r>
              <a:rPr lang="en-CA" dirty="0" smtClean="0"/>
              <a:t>which must be done if the hands are visibly soiled. </a:t>
            </a:r>
          </a:p>
          <a:p>
            <a:endParaRPr lang="en-CA" b="1" dirty="0" smtClean="0"/>
          </a:p>
          <a:p>
            <a:r>
              <a:rPr lang="en-CA" b="0" dirty="0" smtClean="0"/>
              <a:t>Only </a:t>
            </a:r>
            <a:r>
              <a:rPr lang="en-CA" b="0" dirty="0"/>
              <a:t>liquid soap is to be used and not bar soap; bar soap can only be used for individual </a:t>
            </a:r>
            <a:r>
              <a:rPr lang="en-CA" b="0" dirty="0" smtClean="0"/>
              <a:t>client </a:t>
            </a:r>
            <a:r>
              <a:rPr lang="en-CA" b="0" dirty="0"/>
              <a:t>use</a:t>
            </a:r>
            <a:r>
              <a:rPr lang="en-CA" b="0" dirty="0" smtClean="0"/>
              <a:t>. </a:t>
            </a:r>
            <a:endParaRPr lang="en-CA"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35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b="1" dirty="0"/>
              <a:t>Reference</a:t>
            </a:r>
            <a:r>
              <a:rPr lang="en-CA" dirty="0"/>
              <a:t> </a:t>
            </a:r>
            <a:endParaRPr lang="en-CA" dirty="0" smtClean="0"/>
          </a:p>
          <a:p>
            <a:pPr marL="171450" indent="-171450" defTabSz="933237">
              <a:buFont typeface="Arial" panose="020B0604020202020204" pitchFamily="34" charset="0"/>
              <a:buChar char="•"/>
              <a:defRPr/>
            </a:pPr>
            <a:r>
              <a:rPr lang="en-CA" dirty="0" smtClean="0"/>
              <a:t>Ontario </a:t>
            </a:r>
            <a:r>
              <a:rPr lang="en-CA" dirty="0"/>
              <a:t>Agency for Health Protection and Promotion (Public Health Ontario), Provincial Infectious Diseases Advisory Committee. Best Practices for Hand Hygiene in All Health Care Settings. 4th ed. Toronto, ON: Queen’s Printer for Ontario; January 2014.  Retrieved from: https://www.publichealthontario.ca/-/media/documents/b/2014/bp-hand-hygiene.pdf?la=en </a:t>
            </a:r>
          </a:p>
          <a:p>
            <a:pPr defTabSz="933237">
              <a:defRPr/>
            </a:pPr>
            <a:endParaRPr lang="en-CA" dirty="0"/>
          </a:p>
          <a:p>
            <a:pPr defTabSz="933237">
              <a:defRPr/>
            </a:pPr>
            <a:r>
              <a:rPr lang="en-CA" dirty="0"/>
              <a:t>ABHR needs to meet the criteria shown on this slide.  Hand hygiene with soap and water must be done when hands are visibly soiled with dirt, blood or body fluids.  For alcohol based hand rub you want the concentration to be at least </a:t>
            </a:r>
            <a:r>
              <a:rPr lang="en-CA" dirty="0" smtClean="0"/>
              <a:t>70%  </a:t>
            </a:r>
            <a:r>
              <a:rPr lang="en-CA" dirty="0"/>
              <a:t>to </a:t>
            </a:r>
            <a:r>
              <a:rPr lang="en-CA" dirty="0" smtClean="0"/>
              <a:t>inactivate norovirus</a:t>
            </a:r>
            <a:r>
              <a:rPr lang="en-CA" baseline="0" dirty="0" smtClean="0"/>
              <a:t> </a:t>
            </a:r>
            <a:r>
              <a:rPr lang="en-CA" sz="1200" b="0" i="0" u="none" strike="noStrike" kern="1200" baseline="0" dirty="0" smtClean="0">
                <a:solidFill>
                  <a:schemeClr val="tx1"/>
                </a:solidFill>
                <a:latin typeface="+mn-lt"/>
                <a:ea typeface="+mn-ea"/>
                <a:cs typeface="+mn-cs"/>
              </a:rPr>
              <a:t>and not higher than 90% as it won’t be as effective at killing the microorganisms</a:t>
            </a:r>
            <a:r>
              <a:rPr lang="en-CA" dirty="0" smtClean="0"/>
              <a:t>.  </a:t>
            </a:r>
            <a:r>
              <a:rPr lang="en-CA" dirty="0"/>
              <a:t>Only alcohol based hand sanitizer can be used.  </a:t>
            </a:r>
            <a:r>
              <a:rPr lang="en-CA" dirty="0" smtClean="0"/>
              <a:t>Non-alcohol</a:t>
            </a:r>
            <a:r>
              <a:rPr lang="en-CA" baseline="0" dirty="0" smtClean="0"/>
              <a:t> based</a:t>
            </a:r>
            <a:r>
              <a:rPr lang="en-CA" dirty="0" smtClean="0"/>
              <a:t> </a:t>
            </a:r>
            <a:r>
              <a:rPr lang="en-CA" dirty="0"/>
              <a:t>products that contain a quaternary ammonium compound cannot be used as they have not been shown to be as effective as soap and water or ABHR against microorganisms.  They are also prone to contamination and can be a skin irritant. The alcohol based hand sanitizer must have a Natural Product Number (NPN) on the bottle.  The NPN means that is approved from Health Canada and the active concentration of alcohol can be searched on the Health Canada database.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88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69"/>
            <a:r>
              <a:rPr lang="en-CA" dirty="0" smtClean="0"/>
              <a:t>Performing </a:t>
            </a:r>
            <a:r>
              <a:rPr lang="en-CA" dirty="0"/>
              <a:t>hand hygiene protects </a:t>
            </a:r>
            <a:r>
              <a:rPr lang="en-CA" dirty="0" smtClean="0"/>
              <a:t>the client, </a:t>
            </a:r>
            <a:r>
              <a:rPr lang="en-CA" dirty="0"/>
              <a:t>the staff member and any other </a:t>
            </a:r>
            <a:r>
              <a:rPr lang="en-CA" dirty="0" smtClean="0"/>
              <a:t>individuals in the facility. Hand</a:t>
            </a:r>
            <a:r>
              <a:rPr lang="en-CA" baseline="0" dirty="0" smtClean="0"/>
              <a:t> hygiene </a:t>
            </a:r>
            <a:r>
              <a:rPr lang="en-CA" dirty="0" smtClean="0"/>
              <a:t>needs </a:t>
            </a:r>
            <a:r>
              <a:rPr lang="en-CA" dirty="0"/>
              <a:t>to be performed before contact with a </a:t>
            </a:r>
            <a:r>
              <a:rPr lang="en-CA" dirty="0" smtClean="0"/>
              <a:t>client </a:t>
            </a:r>
            <a:r>
              <a:rPr lang="en-CA" dirty="0"/>
              <a:t>or before contact occurs with </a:t>
            </a:r>
            <a:r>
              <a:rPr lang="en-CA" dirty="0" smtClean="0"/>
              <a:t>their environment.</a:t>
            </a:r>
            <a:r>
              <a:rPr lang="en-CA" baseline="0" dirty="0" smtClean="0"/>
              <a:t> Remember the </a:t>
            </a:r>
            <a:r>
              <a:rPr lang="en-US" sz="1200" b="0" baseline="0" dirty="0" smtClean="0"/>
              <a:t>environment is </a:t>
            </a:r>
            <a:r>
              <a:rPr lang="en-US" sz="1200" dirty="0" smtClean="0"/>
              <a:t>any area or object</a:t>
            </a:r>
            <a:r>
              <a:rPr lang="en-US" sz="1200" baseline="0" dirty="0" smtClean="0"/>
              <a:t> </a:t>
            </a:r>
            <a:r>
              <a:rPr lang="en-US" sz="1200" dirty="0" smtClean="0"/>
              <a:t>within 2m (6ft) of the client.</a:t>
            </a:r>
            <a:r>
              <a:rPr lang="en-US" sz="1200" baseline="0" dirty="0" smtClean="0"/>
              <a:t> </a:t>
            </a:r>
            <a:r>
              <a:rPr lang="en-CA" dirty="0" smtClean="0"/>
              <a:t>Performing </a:t>
            </a:r>
            <a:r>
              <a:rPr lang="en-CA" dirty="0"/>
              <a:t>hand hygiene after contact with body fluids, a resident or a resident’s environment helps to protect the staff member and other residents. </a:t>
            </a:r>
            <a:r>
              <a:rPr lang="en-CA" dirty="0" smtClean="0"/>
              <a:t>It </a:t>
            </a:r>
            <a:r>
              <a:rPr lang="en-CA" dirty="0"/>
              <a:t>is also beneficial to </a:t>
            </a:r>
            <a:r>
              <a:rPr lang="en-CA" dirty="0" smtClean="0"/>
              <a:t>participate</a:t>
            </a:r>
            <a:r>
              <a:rPr lang="en-CA" baseline="0" dirty="0" smtClean="0"/>
              <a:t> in </a:t>
            </a:r>
            <a:r>
              <a:rPr lang="en-CA" dirty="0" smtClean="0"/>
              <a:t>routine monitoring of </a:t>
            </a:r>
            <a:r>
              <a:rPr lang="en-CA" dirty="0"/>
              <a:t>hand hygiene through </a:t>
            </a:r>
            <a:r>
              <a:rPr lang="en-CA" dirty="0" smtClean="0"/>
              <a:t>to ensure </a:t>
            </a:r>
            <a:r>
              <a:rPr lang="en-CA" dirty="0"/>
              <a:t>compliance and assess </a:t>
            </a:r>
            <a:r>
              <a:rPr lang="en-CA" dirty="0" smtClean="0"/>
              <a:t>moments for improvement</a:t>
            </a:r>
            <a:r>
              <a:rPr lang="en-CA" baseline="0" dirty="0" smtClean="0"/>
              <a:t>, </a:t>
            </a:r>
            <a:r>
              <a:rPr lang="en-CA" dirty="0" smtClean="0"/>
              <a:t>education </a:t>
            </a:r>
            <a:r>
              <a:rPr lang="en-CA" dirty="0"/>
              <a:t>or training.</a:t>
            </a:r>
          </a:p>
          <a:p>
            <a:endParaRPr lang="en-CA"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73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r>
              <a:rPr lang="en-US" dirty="0" smtClean="0"/>
              <a:t>https://www.cdc.gov/handwashing/when-how-handwashing.html</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18</a:t>
            </a:fld>
            <a:endParaRPr lang="en-US"/>
          </a:p>
        </p:txBody>
      </p:sp>
    </p:spTree>
    <p:extLst>
      <p:ext uri="{BB962C8B-B14F-4D97-AF65-F5344CB8AC3E}">
        <p14:creationId xmlns:p14="http://schemas.microsoft.com/office/powerpoint/2010/main" val="3445563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Video</a:t>
            </a:r>
            <a:r>
              <a:rPr lang="en-CA" baseline="0" dirty="0" smtClean="0"/>
              <a:t> link: </a:t>
            </a:r>
            <a:r>
              <a:rPr lang="en-US" dirty="0" smtClean="0">
                <a:hlinkClick r:id="rId3"/>
              </a:rPr>
              <a:t>https://www.youtube.com/watch?v=o9hjmqes72I</a:t>
            </a:r>
            <a:endParaRPr lang="en-US" dirty="0" smtClean="0"/>
          </a:p>
          <a:p>
            <a:endParaRPr lang="en-CA" dirty="0"/>
          </a:p>
          <a:p>
            <a:r>
              <a:rPr lang="en-CA" dirty="0"/>
              <a:t>Please refer to this video for a demonstration on how to correctly perform hand hygiene with soap and 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3058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dirty="0" smtClean="0"/>
              <a:t>Video link: </a:t>
            </a:r>
            <a:r>
              <a:rPr lang="en-US" dirty="0" smtClean="0">
                <a:hlinkClick r:id="rId3"/>
              </a:rPr>
              <a:t>https://www.youtube.com/watch?v=sDUJ4CAYhpA</a:t>
            </a:r>
            <a:endParaRPr lang="en-CA" dirty="0"/>
          </a:p>
          <a:p>
            <a:endParaRPr lang="en-CA" dirty="0"/>
          </a:p>
          <a:p>
            <a:pPr defTabSz="933237"/>
            <a:r>
              <a:rPr lang="en-CA" dirty="0"/>
              <a:t>Please refer to this video for a demonstration on how to correctly perform hand hygiene with alcohol based hand rub.</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42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2</a:t>
            </a:fld>
            <a:endParaRPr lang="en-US"/>
          </a:p>
        </p:txBody>
      </p:sp>
    </p:spTree>
    <p:extLst>
      <p:ext uri="{BB962C8B-B14F-4D97-AF65-F5344CB8AC3E}">
        <p14:creationId xmlns:p14="http://schemas.microsoft.com/office/powerpoint/2010/main" val="291653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demonstrated in the previous videos, hands must be cleaned for a minimum of 15 seconds.  Want to pay special attention to certain areas on the hands including the fingertips, between fingers and back of hands and base of thumbs.  When using ABHR, rub hands until they are dry.   Fingernails need to be short and not contain chipped nail polish or artificial nails as it may harbour germs.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59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Reference:</a:t>
            </a:r>
            <a:r>
              <a:rPr lang="en-US" sz="1200" b="1" kern="1200" baseline="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Video link:</a:t>
            </a:r>
            <a:r>
              <a:rPr lang="en-US" sz="1200" kern="1200" baseline="0" dirty="0" smtClean="0">
                <a:solidFill>
                  <a:schemeClr val="tx1"/>
                </a:solidFill>
                <a:effectLst/>
                <a:latin typeface="+mn-lt"/>
                <a:ea typeface="+mn-ea"/>
                <a:cs typeface="+mn-cs"/>
              </a:rPr>
              <a:t> </a:t>
            </a:r>
            <a:r>
              <a:rPr lang="en-US" dirty="0" smtClean="0">
                <a:hlinkClick r:id="rId4"/>
              </a:rPr>
              <a:t>https://youtu.be/xqFcawImn-8</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What is a PCRA? Click here to learn more https://youtu.be/xqFcawImn-8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risk of transmission of microorganisms between individuals involves the elements of the chain of transmission as was previously discussed. Transmission risk also changes with each interaction with a client and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point of care risk assessment is specific to each individual and interaction. A point of care risk assessment of each client’s potential risk of transmission of microorganisms must be made by staff who come into contact with them or their environment. </a:t>
            </a:r>
            <a:r>
              <a:rPr lang="en-US" dirty="0" smtClean="0"/>
              <a:t>A </a:t>
            </a:r>
            <a:r>
              <a:rPr lang="en-US" dirty="0"/>
              <a:t>Point of Care risk assessment is always the first step in routine practices. Your</a:t>
            </a:r>
            <a:r>
              <a:rPr lang="en-US" baseline="0" dirty="0"/>
              <a:t> PCRA is u</a:t>
            </a:r>
            <a:r>
              <a:rPr lang="en-US" dirty="0"/>
              <a:t>sed by ALL staff, for ALL </a:t>
            </a:r>
            <a:r>
              <a:rPr lang="en-US" dirty="0" smtClean="0"/>
              <a:t>clients, </a:t>
            </a:r>
            <a:r>
              <a:rPr lang="en-US" dirty="0"/>
              <a:t>for ALL interactions</a:t>
            </a:r>
            <a:r>
              <a:rPr lang="en-US" baseline="0" dirty="0"/>
              <a:t> – BEFORE any encounter or interaction with the resident/client/patient or environment. </a:t>
            </a:r>
            <a:endParaRPr lang="en-US" dirty="0"/>
          </a:p>
          <a:p>
            <a:endParaRPr lang="en-US" dirty="0"/>
          </a:p>
        </p:txBody>
      </p:sp>
      <p:sp>
        <p:nvSpPr>
          <p:cNvPr id="4" name="Slide Number Placeholder 3"/>
          <p:cNvSpPr>
            <a:spLocks noGrp="1"/>
          </p:cNvSpPr>
          <p:nvPr>
            <p:ph type="sldNum" sz="quarter" idx="10"/>
          </p:nvPr>
        </p:nvSpPr>
        <p:spPr/>
        <p:txBody>
          <a:bodyPr/>
          <a:lstStyle/>
          <a:p>
            <a:fld id="{6F232C5B-8839-4C76-881C-0C4FF92901CE}" type="slidenum">
              <a:rPr lang="en-US" smtClean="0"/>
              <a:t>22</a:t>
            </a:fld>
            <a:endParaRPr lang="en-US"/>
          </a:p>
        </p:txBody>
      </p:sp>
    </p:spTree>
    <p:extLst>
      <p:ext uri="{BB962C8B-B14F-4D97-AF65-F5344CB8AC3E}">
        <p14:creationId xmlns:p14="http://schemas.microsoft.com/office/powerpoint/2010/main" val="253667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pPr marL="171450" indent="-171450">
              <a:buFont typeface="Arial" panose="020B0604020202020204" pitchFamily="34" charset="0"/>
              <a:buChar char="•"/>
            </a:pPr>
            <a:r>
              <a:rPr lang="en-US" dirty="0"/>
              <a:t>Alberta Health Services: https://www.albertahealthservices.ca/ipc/hi-ipc-routine-practices-algorithim-cc.pdf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baseline="0" dirty="0"/>
          </a:p>
          <a:p>
            <a:r>
              <a:rPr lang="en-US" dirty="0" smtClean="0"/>
              <a:t>Your</a:t>
            </a:r>
            <a:r>
              <a:rPr lang="en-US" baseline="0" dirty="0" smtClean="0"/>
              <a:t> point of care risk assessment </a:t>
            </a:r>
            <a:r>
              <a:rPr lang="en-US" dirty="0" smtClean="0"/>
              <a:t>will </a:t>
            </a:r>
            <a:r>
              <a:rPr lang="en-US" dirty="0"/>
              <a:t>help you decide what, if any, PPE you need to wear to protect yourself and to prevent the spread of germs. </a:t>
            </a:r>
            <a:r>
              <a:rPr lang="en-US" dirty="0" smtClean="0"/>
              <a:t>Perform </a:t>
            </a:r>
            <a:r>
              <a:rPr lang="en-US" dirty="0"/>
              <a:t>a </a:t>
            </a:r>
            <a:r>
              <a:rPr lang="en-US" dirty="0" smtClean="0"/>
              <a:t>Point of Care Risk </a:t>
            </a:r>
            <a:r>
              <a:rPr lang="en-US" dirty="0"/>
              <a:t>Assessment, regardless of </a:t>
            </a:r>
            <a:r>
              <a:rPr lang="en-US" dirty="0" smtClean="0"/>
              <a:t>the disease </a:t>
            </a:r>
            <a:r>
              <a:rPr lang="en-US" dirty="0"/>
              <a:t>or infection </a:t>
            </a:r>
            <a:r>
              <a:rPr lang="en-US" dirty="0" smtClean="0"/>
              <a:t>status of the client or if they are </a:t>
            </a:r>
            <a:r>
              <a:rPr lang="en-US" dirty="0"/>
              <a:t>showing </a:t>
            </a:r>
            <a:r>
              <a:rPr lang="en-US" dirty="0" smtClean="0"/>
              <a:t>any </a:t>
            </a:r>
            <a:r>
              <a:rPr lang="en-US" dirty="0"/>
              <a:t>symptoms. </a:t>
            </a:r>
            <a:r>
              <a:rPr lang="en-US" baseline="0" dirty="0" smtClean="0"/>
              <a:t> </a:t>
            </a:r>
            <a:r>
              <a:rPr lang="en-US" dirty="0" smtClean="0"/>
              <a:t>ASSESS </a:t>
            </a:r>
            <a:r>
              <a:rPr lang="en-US" dirty="0"/>
              <a:t>the TASK, the </a:t>
            </a:r>
            <a:r>
              <a:rPr lang="en-US" dirty="0" smtClean="0"/>
              <a:t>INDIVIDUAL </a:t>
            </a:r>
            <a:r>
              <a:rPr lang="en-US" dirty="0"/>
              <a:t>and the ENVIRONMENT Prior to EACH </a:t>
            </a:r>
            <a:r>
              <a:rPr lang="en-US" dirty="0" smtClean="0"/>
              <a:t>INTERACTION</a:t>
            </a:r>
            <a:r>
              <a:rPr lang="en-US" dirty="0"/>
              <a:t>.</a:t>
            </a:r>
            <a:r>
              <a:rPr lang="en-US" baseline="0" dirty="0"/>
              <a:t> The environment is any area </a:t>
            </a:r>
            <a:r>
              <a:rPr lang="en-US" baseline="0" dirty="0" smtClean="0"/>
              <a:t>within </a:t>
            </a:r>
            <a:r>
              <a:rPr lang="en-US" baseline="0" dirty="0"/>
              <a:t>2m (6ft) of the </a:t>
            </a:r>
            <a:r>
              <a:rPr lang="en-US" baseline="0" dirty="0" smtClean="0"/>
              <a:t>client or </a:t>
            </a:r>
            <a:r>
              <a:rPr lang="en-US" baseline="0" dirty="0"/>
              <a:t>the immediate space around </a:t>
            </a:r>
            <a:r>
              <a:rPr lang="en-US" baseline="0" dirty="0" smtClean="0"/>
              <a:t>them </a:t>
            </a:r>
            <a:r>
              <a:rPr lang="en-US" baseline="0" dirty="0"/>
              <a:t>that may be touched </a:t>
            </a:r>
            <a:r>
              <a:rPr lang="en-US" baseline="0" dirty="0" smtClean="0"/>
              <a:t>AND </a:t>
            </a:r>
            <a:r>
              <a:rPr lang="en-US" baseline="0" dirty="0"/>
              <a:t>may also be touched by staff when performing tasks. </a:t>
            </a:r>
            <a:r>
              <a:rPr lang="en-US" baseline="0" dirty="0" smtClean="0"/>
              <a:t>This also includes the client’s belongings and bathroom. **</a:t>
            </a:r>
            <a:r>
              <a:rPr lang="en-US" baseline="0" dirty="0"/>
              <a:t>Remember PCRA is the first step in RP. RP must be used with ALL patients, for ALL interactions. </a:t>
            </a:r>
          </a:p>
          <a:p>
            <a:pPr marL="228600" indent="-228600">
              <a:buAutoNum type="arabicPeriod"/>
            </a:pPr>
            <a:endParaRPr lang="en-US" baseline="0" dirty="0"/>
          </a:p>
          <a:p>
            <a:pPr marL="0" indent="0">
              <a:buNone/>
            </a:pPr>
            <a:r>
              <a:rPr lang="en-US" baseline="0" dirty="0" smtClean="0"/>
              <a:t>Ask yourself: </a:t>
            </a:r>
            <a:endParaRPr lang="en-US" baseline="0" dirty="0"/>
          </a:p>
          <a:p>
            <a:pPr marL="0" indent="0">
              <a:buNone/>
            </a:pPr>
            <a:r>
              <a:rPr lang="en-US" baseline="0" dirty="0"/>
              <a:t>Will my hands be exposed to BBF or contaminated items? </a:t>
            </a:r>
          </a:p>
          <a:p>
            <a:pPr marL="0" indent="0">
              <a:buNone/>
            </a:pPr>
            <a:r>
              <a:rPr lang="en-US" sz="1200" dirty="0"/>
              <a:t>Will my clothing or skin become soiled from splashes/sprays </a:t>
            </a:r>
            <a:r>
              <a:rPr lang="en-US" sz="1200" dirty="0" smtClean="0"/>
              <a:t>or </a:t>
            </a:r>
            <a:r>
              <a:rPr lang="en-US" sz="1200" dirty="0"/>
              <a:t>contact with items contaminated with BBF?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Will my eyes or face or mucus membranes be splashed or sprayed with BBF* or am I within 2 meters of a coughing or vomiting </a:t>
            </a:r>
            <a:r>
              <a:rPr lang="en-US" sz="1200" dirty="0" smtClean="0"/>
              <a:t>client?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If yes</a:t>
            </a:r>
            <a:r>
              <a:rPr lang="en-US" sz="1200" baseline="0" dirty="0" smtClean="0"/>
              <a:t> to any of these you will require PPE. </a:t>
            </a:r>
            <a:endParaRPr lang="en-US" sz="1200" dirty="0"/>
          </a:p>
          <a:p>
            <a:pPr marL="0" indent="0">
              <a:buNone/>
            </a:pPr>
            <a:endParaRPr lang="en-US" sz="1200" dirty="0"/>
          </a:p>
          <a:p>
            <a:pPr marL="0" indent="0">
              <a:buNone/>
            </a:pPr>
            <a:r>
              <a:rPr lang="en-US" sz="1200" dirty="0"/>
              <a:t>Decide on the required PPE item(s)</a:t>
            </a:r>
            <a:r>
              <a:rPr lang="en-US" sz="1200" baseline="0" dirty="0"/>
              <a:t> to safely complete your task – remember HH BEFORE </a:t>
            </a:r>
            <a:r>
              <a:rPr lang="en-US" sz="1200" baseline="0" dirty="0" smtClean="0"/>
              <a:t>you grab PPE to </a:t>
            </a:r>
            <a:r>
              <a:rPr lang="en-US" sz="1200" baseline="0" dirty="0"/>
              <a:t>prevent contaminating PPE </a:t>
            </a:r>
            <a:r>
              <a:rPr lang="en-US" sz="1200" baseline="0" dirty="0" smtClean="0"/>
              <a:t>supply, </a:t>
            </a:r>
            <a:r>
              <a:rPr lang="en-US" sz="1200" baseline="0" dirty="0"/>
              <a:t>and </a:t>
            </a:r>
            <a:r>
              <a:rPr lang="en-US" sz="1200" baseline="0" dirty="0" smtClean="0"/>
              <a:t>HH after you removed contaminated PPE.   </a:t>
            </a:r>
          </a:p>
          <a:p>
            <a:pPr marL="0" indent="0">
              <a:buNone/>
            </a:pPr>
            <a:endParaRPr lang="en-US" sz="1200" baseline="0" dirty="0" smtClean="0"/>
          </a:p>
          <a:p>
            <a:r>
              <a:rPr lang="en-US" sz="1200" b="0" i="0" u="none" strike="noStrike" kern="1200" baseline="0" dirty="0" smtClean="0">
                <a:solidFill>
                  <a:schemeClr val="tx1"/>
                </a:solidFill>
                <a:latin typeface="+mn-lt"/>
                <a:ea typeface="+mn-ea"/>
                <a:cs typeface="+mn-cs"/>
              </a:rPr>
              <a:t>If you have concerns or questions about the required PPE or precautions a client is on, ALWAYS speak with the most responsible person to determine any risks, additional precautions or other considerations required before interacting with the client and their environment. </a:t>
            </a:r>
          </a:p>
          <a:p>
            <a:pPr marL="0" indent="0">
              <a:buNone/>
            </a:pP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23</a:t>
            </a:fld>
            <a:endParaRPr lang="en-US"/>
          </a:p>
        </p:txBody>
      </p:sp>
    </p:spTree>
    <p:extLst>
      <p:ext uri="{BB962C8B-B14F-4D97-AF65-F5344CB8AC3E}">
        <p14:creationId xmlns:p14="http://schemas.microsoft.com/office/powerpoint/2010/main" val="3590547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PPE is the last control measure on the hierarchy of control, as </a:t>
            </a:r>
            <a:r>
              <a:rPr lang="en-US" baseline="0" dirty="0" smtClean="0"/>
              <a:t>it is the last line of protection in the interaction between </a:t>
            </a:r>
            <a:r>
              <a:rPr lang="en-US" baseline="0" dirty="0"/>
              <a:t>staff and the </a:t>
            </a:r>
            <a:r>
              <a:rPr lang="en-US" baseline="0" dirty="0" smtClean="0"/>
              <a:t>client– </a:t>
            </a:r>
            <a:r>
              <a:rPr lang="en-US" baseline="0" dirty="0"/>
              <a:t>proper PPE use is extremely important to limit </a:t>
            </a:r>
            <a:r>
              <a:rPr lang="en-US" baseline="0" dirty="0" smtClean="0"/>
              <a:t>contamination and spread of organisms. </a:t>
            </a:r>
            <a:endParaRPr lang="en-US" baseline="0" dirty="0"/>
          </a:p>
          <a:p>
            <a:endParaRPr lang="en-US" baseline="0" dirty="0"/>
          </a:p>
          <a:p>
            <a:r>
              <a:rPr lang="en-US" baseline="0" dirty="0" smtClean="0"/>
              <a:t>If </a:t>
            </a:r>
            <a:r>
              <a:rPr lang="en-US" baseline="0" dirty="0"/>
              <a:t>you are </a:t>
            </a:r>
            <a:r>
              <a:rPr lang="en-US" baseline="0" dirty="0" smtClean="0"/>
              <a:t>not </a:t>
            </a:r>
            <a:r>
              <a:rPr lang="en-US" baseline="0" dirty="0"/>
              <a:t>confident in your IPAC practices you MUST tell someone to have more training/education </a:t>
            </a:r>
            <a:r>
              <a:rPr lang="en-US" baseline="0" dirty="0" smtClean="0"/>
              <a:t>and to </a:t>
            </a:r>
            <a:r>
              <a:rPr lang="en-US" baseline="0" dirty="0"/>
              <a:t>ensure you are working safely and not putting yourself or others at risk. When you work with uncertainty in IPAC you put everyone at risk. If you think you could benefit from IPAC training and education talk to your supervisor or manager and have them connect with the IPAC Hub to provide on site education and training!  </a:t>
            </a:r>
          </a:p>
          <a:p>
            <a:endParaRPr lang="en-US" baseline="0" dirty="0"/>
          </a:p>
          <a:p>
            <a:endParaRPr lang="en-US" baseline="0" dirty="0"/>
          </a:p>
          <a:p>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24</a:t>
            </a:fld>
            <a:endParaRPr lang="en-US"/>
          </a:p>
        </p:txBody>
      </p:sp>
    </p:spTree>
    <p:extLst>
      <p:ext uri="{BB962C8B-B14F-4D97-AF65-F5344CB8AC3E}">
        <p14:creationId xmlns:p14="http://schemas.microsoft.com/office/powerpoint/2010/main" val="160211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Proper </a:t>
            </a:r>
            <a:r>
              <a:rPr kumimoji="0" lang="en-US" sz="1200" b="0" i="0" u="none" strike="noStrike" kern="1200" cap="none" spc="0" normalizeH="0" baseline="0" noProof="0" dirty="0">
                <a:ln>
                  <a:noFill/>
                </a:ln>
                <a:solidFill>
                  <a:prstClr val="black"/>
                </a:solidFill>
                <a:effectLst/>
                <a:uLnTx/>
                <a:uFillTx/>
                <a:latin typeface="+mn-lt"/>
                <a:ea typeface="+mn-ea"/>
                <a:cs typeface="+mn-cs"/>
              </a:rPr>
              <a:t>PPE use prevents organism transmission and helps to keep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staff and clients </a:t>
            </a:r>
            <a:r>
              <a:rPr kumimoji="0" lang="en-US" sz="1200" b="0" i="0" u="none" strike="noStrike" kern="1200" cap="none" spc="0" normalizeH="0" baseline="0" noProof="0" dirty="0">
                <a:ln>
                  <a:noFill/>
                </a:ln>
                <a:solidFill>
                  <a:prstClr val="black"/>
                </a:solidFill>
                <a:effectLst/>
                <a:uLnTx/>
                <a:uFillTx/>
                <a:latin typeface="+mn-lt"/>
                <a:ea typeface="+mn-ea"/>
                <a:cs typeface="+mn-cs"/>
              </a:rPr>
              <a:t>safe. </a:t>
            </a:r>
            <a:r>
              <a:rPr lang="en-US" sz="1200" b="0" i="0" u="none" strike="noStrike" kern="1200" baseline="0" dirty="0" smtClean="0">
                <a:solidFill>
                  <a:schemeClr val="tx1"/>
                </a:solidFill>
                <a:latin typeface="+mn-lt"/>
                <a:ea typeface="+mn-ea"/>
                <a:cs typeface="+mn-cs"/>
              </a:rPr>
              <a:t>PPE is used in various combinations to prevent exposure, by placing a barrier between the infectious source and one’s own mucous membranes, airways, skin and clothing.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Selection </a:t>
            </a:r>
            <a:r>
              <a:rPr kumimoji="0" lang="en-US" sz="1200" b="0" i="0" u="none" strike="noStrike" kern="1200" cap="none" spc="0" normalizeH="0" baseline="0" noProof="0" dirty="0">
                <a:ln>
                  <a:noFill/>
                </a:ln>
                <a:solidFill>
                  <a:prstClr val="black"/>
                </a:solidFill>
                <a:effectLst/>
                <a:uLnTx/>
                <a:uFillTx/>
                <a:latin typeface="+mn-lt"/>
                <a:ea typeface="+mn-ea"/>
                <a:cs typeface="+mn-cs"/>
              </a:rPr>
              <a:t>of the appropriate PPE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is based </a:t>
            </a:r>
            <a:r>
              <a:rPr kumimoji="0" lang="en-US" sz="1200" b="0" i="0" u="none" strike="noStrike" kern="1200" cap="none" spc="0" normalizeH="0" baseline="0" noProof="0" dirty="0">
                <a:ln>
                  <a:noFill/>
                </a:ln>
                <a:solidFill>
                  <a:prstClr val="black"/>
                </a:solidFill>
                <a:effectLst/>
                <a:uLnTx/>
                <a:uFillTx/>
                <a:latin typeface="+mn-lt"/>
                <a:ea typeface="+mn-ea"/>
                <a:cs typeface="+mn-cs"/>
              </a:rPr>
              <a:t>on the point of care risk assessment, and when worn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appropriately, </a:t>
            </a:r>
            <a:r>
              <a:rPr kumimoji="0" lang="en-US" sz="1200" b="0" i="0" u="none" strike="noStrike" kern="1200" cap="none" spc="0" normalizeH="0" baseline="0" noProof="0" dirty="0">
                <a:ln>
                  <a:noFill/>
                </a:ln>
                <a:solidFill>
                  <a:prstClr val="black"/>
                </a:solidFill>
                <a:effectLst/>
                <a:uLnTx/>
                <a:uFillTx/>
                <a:latin typeface="+mn-lt"/>
                <a:ea typeface="+mn-ea"/>
                <a:cs typeface="+mn-cs"/>
              </a:rPr>
              <a:t>is what works to break the chain of transmission. Proper use at the appropriate times helps to keep a reliable PPE supply and limit waste. </a:t>
            </a:r>
            <a:r>
              <a:rPr lang="en-US" sz="1200" b="0" i="0" u="none" strike="noStrike" kern="1200" baseline="0" dirty="0" smtClean="0">
                <a:solidFill>
                  <a:schemeClr val="tx1"/>
                </a:solidFill>
                <a:latin typeface="+mn-lt"/>
                <a:ea typeface="+mn-ea"/>
                <a:cs typeface="+mn-cs"/>
              </a:rPr>
              <a:t>When we do not wear PPE, or wear it improperly we risk contaminating our clothing, skin and equipment and then contaminating other areas in the facility such as: other client rooms or common areas, staff break rooms, documentation areas, offices etc.</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buFont typeface="Arial" panose="020B0604020202020204" pitchFamily="34" charset="0"/>
              <a:buNone/>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More </a:t>
            </a:r>
            <a:r>
              <a:rPr kumimoji="0" lang="en-US" sz="1200" b="0" i="0" u="none" strike="noStrike" kern="1200" cap="none" spc="0" normalizeH="0" baseline="0" noProof="0" dirty="0">
                <a:ln>
                  <a:noFill/>
                </a:ln>
                <a:solidFill>
                  <a:prstClr val="black"/>
                </a:solidFill>
                <a:effectLst/>
                <a:uLnTx/>
                <a:uFillTx/>
                <a:latin typeface="+mn-lt"/>
                <a:ea typeface="+mn-ea"/>
                <a:cs typeface="+mn-cs"/>
              </a:rPr>
              <a:t>PPE is not always better as taking PPE off is the highest risk of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contamination, so avoid </a:t>
            </a:r>
            <a:r>
              <a:rPr kumimoji="0" lang="en-US" sz="1200" b="0" i="0" u="none" strike="noStrike" kern="1200" cap="none" spc="0" normalizeH="0" baseline="0" noProof="0" dirty="0">
                <a:ln>
                  <a:noFill/>
                </a:ln>
                <a:solidFill>
                  <a:prstClr val="black"/>
                </a:solidFill>
                <a:effectLst/>
                <a:uLnTx/>
                <a:uFillTx/>
                <a:latin typeface="+mn-lt"/>
                <a:ea typeface="+mn-ea"/>
                <a:cs typeface="+mn-cs"/>
              </a:rPr>
              <a:t>layering PPE. PPE should not interfere with your tasks – if you need to adjust your PPE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while performing your task, it may </a:t>
            </a:r>
            <a:r>
              <a:rPr kumimoji="0" lang="en-US" sz="1200" b="0" i="0" u="none" strike="noStrike" kern="1200" cap="none" spc="0" normalizeH="0" baseline="0" noProof="0" dirty="0">
                <a:ln>
                  <a:noFill/>
                </a:ln>
                <a:solidFill>
                  <a:prstClr val="black"/>
                </a:solidFill>
                <a:effectLst/>
                <a:uLnTx/>
                <a:uFillTx/>
                <a:latin typeface="+mn-lt"/>
                <a:ea typeface="+mn-ea"/>
                <a:cs typeface="+mn-cs"/>
              </a:rPr>
              <a:t>not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have been secured </a:t>
            </a:r>
            <a:r>
              <a:rPr kumimoji="0" lang="en-US" sz="1200" b="0" i="0" u="none" strike="noStrike" kern="1200" cap="none" spc="0" normalizeH="0" baseline="0" noProof="0" dirty="0">
                <a:ln>
                  <a:noFill/>
                </a:ln>
                <a:solidFill>
                  <a:prstClr val="black"/>
                </a:solidFill>
                <a:effectLst/>
                <a:uLnTx/>
                <a:uFillTx/>
                <a:latin typeface="+mn-lt"/>
                <a:ea typeface="+mn-ea"/>
                <a:cs typeface="+mn-cs"/>
              </a:rPr>
              <a:t>well before, if you cannot see through your eye protection you need to get another pair. </a:t>
            </a:r>
            <a:r>
              <a:rPr lang="en-US" altLang="en-US" sz="1200" dirty="0"/>
              <a:t>Any damaged</a:t>
            </a:r>
            <a:r>
              <a:rPr lang="en-US" altLang="en-US" sz="1200" baseline="0" dirty="0"/>
              <a:t> or</a:t>
            </a:r>
            <a:r>
              <a:rPr lang="en-US" altLang="en-US" sz="1200" dirty="0"/>
              <a:t> malfunctioning PPE or issues with PPE must be reported to your manager</a:t>
            </a:r>
            <a:r>
              <a:rPr lang="en-US" altLang="en-US" sz="1200" baseline="0" dirty="0"/>
              <a:t> to determine a solution to ensure everyone is working safely. </a:t>
            </a: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F232C5B-8839-4C76-881C-0C4FF92901CE}" type="slidenum">
              <a:rPr lang="en-US" smtClean="0"/>
              <a:t>25</a:t>
            </a:fld>
            <a:endParaRPr lang="en-US"/>
          </a:p>
        </p:txBody>
      </p:sp>
    </p:spTree>
    <p:extLst>
      <p:ext uri="{BB962C8B-B14F-4D97-AF65-F5344CB8AC3E}">
        <p14:creationId xmlns:p14="http://schemas.microsoft.com/office/powerpoint/2010/main" val="1642010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Gloves must be worn when it is anticipated that the hands will be in contact with mucous membranes, non-intact skin, tissue, blood, body fluids, secretions, excretions, or equipment and environmental surfaces contaminated with any of the BBF mentioned.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Gloves are not required for routine health care activities in which contact is limited to intact skin of the </a:t>
            </a:r>
            <a:r>
              <a:rPr lang="en-US" sz="1200" b="0" i="0" u="none" strike="noStrike" kern="1200" baseline="0" dirty="0" smtClean="0">
                <a:solidFill>
                  <a:schemeClr val="tx1"/>
                </a:solidFill>
                <a:latin typeface="+mn-lt"/>
                <a:ea typeface="+mn-ea"/>
                <a:cs typeface="+mn-cs"/>
              </a:rPr>
              <a:t>client </a:t>
            </a:r>
            <a:r>
              <a:rPr lang="en-US" sz="1200" b="0" i="0" u="none" strike="noStrike" kern="1200" baseline="0" dirty="0">
                <a:solidFill>
                  <a:schemeClr val="tx1"/>
                </a:solidFill>
                <a:latin typeface="+mn-lt"/>
                <a:ea typeface="+mn-ea"/>
                <a:cs typeface="+mn-cs"/>
              </a:rPr>
              <a:t>(e.g., taking blood pressure, bathing and </a:t>
            </a:r>
            <a:r>
              <a:rPr lang="en-US" sz="1200" b="0" i="0" u="none" strike="noStrike" kern="1200" baseline="0" dirty="0" smtClean="0">
                <a:solidFill>
                  <a:schemeClr val="tx1"/>
                </a:solidFill>
                <a:latin typeface="+mn-lt"/>
                <a:ea typeface="+mn-ea"/>
                <a:cs typeface="+mn-cs"/>
              </a:rPr>
              <a:t>dressing, </a:t>
            </a:r>
            <a:r>
              <a:rPr lang="en-US" sz="1200" b="0" i="0" u="none" strike="noStrike" kern="1200" baseline="0" dirty="0">
                <a:solidFill>
                  <a:schemeClr val="tx1"/>
                </a:solidFill>
                <a:latin typeface="+mn-lt"/>
                <a:ea typeface="+mn-ea"/>
                <a:cs typeface="+mn-cs"/>
              </a:rPr>
              <a:t>delivering a meal tray).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Gloves are </a:t>
            </a:r>
            <a:r>
              <a:rPr lang="en-US" sz="1200" b="1" i="0" u="none" strike="noStrike" kern="1200" baseline="0" dirty="0">
                <a:solidFill>
                  <a:schemeClr val="tx1"/>
                </a:solidFill>
                <a:latin typeface="+mn-lt"/>
                <a:ea typeface="+mn-ea"/>
                <a:cs typeface="+mn-cs"/>
              </a:rPr>
              <a:t>task-specific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single-use </a:t>
            </a:r>
            <a:r>
              <a:rPr lang="en-US" sz="1200" b="0" i="0" u="none" strike="noStrike" kern="1200" baseline="0" dirty="0">
                <a:solidFill>
                  <a:schemeClr val="tx1"/>
                </a:solidFill>
                <a:latin typeface="+mn-lt"/>
                <a:ea typeface="+mn-ea"/>
                <a:cs typeface="+mn-cs"/>
              </a:rPr>
              <a:t>for the task. (e.g., cleaning a room using a wet cloth, change gloves perform HH before cleaning the next room or area; OR changing gloves after incontinence </a:t>
            </a:r>
            <a:r>
              <a:rPr lang="en-US" sz="1200" b="0" i="0" u="none" strike="noStrike" kern="1200" baseline="0" dirty="0" smtClean="0">
                <a:solidFill>
                  <a:schemeClr val="tx1"/>
                </a:solidFill>
                <a:latin typeface="+mn-lt"/>
                <a:ea typeface="+mn-ea"/>
                <a:cs typeface="+mn-cs"/>
              </a:rPr>
              <a:t>care).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Re-use of gloves has been associated with the spread of pathogens – Instead of your hands being contaminated your gloves become contaminated and your gloves should never be washed or reused (unlike your hands).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Ensure you wear the correct size so that they gloves don’t limit your ability to work safely.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Ensure hand hygiene is performed before and after glove use. </a:t>
            </a:r>
            <a:r>
              <a:rPr lang="en-US" sz="1200" b="0" i="0" u="none" strike="noStrike" kern="1200" baseline="0" dirty="0" smtClean="0">
                <a:solidFill>
                  <a:schemeClr val="tx1"/>
                </a:solidFill>
                <a:latin typeface="+mn-lt"/>
                <a:ea typeface="+mn-ea"/>
                <a:cs typeface="+mn-cs"/>
              </a:rPr>
              <a:t>– Before glove use is important to not contaminate the clean box of gloves</a:t>
            </a:r>
            <a:endParaRPr lang="en-US" b="0" dirty="0"/>
          </a:p>
        </p:txBody>
      </p:sp>
      <p:sp>
        <p:nvSpPr>
          <p:cNvPr id="4" name="Slide Number Placeholder 3"/>
          <p:cNvSpPr>
            <a:spLocks noGrp="1"/>
          </p:cNvSpPr>
          <p:nvPr>
            <p:ph type="sldNum" sz="quarter" idx="10"/>
          </p:nvPr>
        </p:nvSpPr>
        <p:spPr/>
        <p:txBody>
          <a:bodyPr/>
          <a:lstStyle/>
          <a:p>
            <a:fld id="{83BD544C-1A1F-4461-B82F-245C6269E151}" type="slidenum">
              <a:rPr lang="en-US" smtClean="0"/>
              <a:t>26</a:t>
            </a:fld>
            <a:endParaRPr lang="en-US"/>
          </a:p>
        </p:txBody>
      </p:sp>
    </p:spTree>
    <p:extLst>
      <p:ext uri="{BB962C8B-B14F-4D97-AF65-F5344CB8AC3E}">
        <p14:creationId xmlns:p14="http://schemas.microsoft.com/office/powerpoint/2010/main" val="3447635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gown is worn when it is anticipated that a procedure or care activity is likely to generate splashes or sprays of blood, body fluids, secretions, or excretions. Long-sleeved gowns protect the forearms and clothing of the staff from splashing and soiling with BBF and other potentially infectious material as well as contamination from the environment.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a gown is required the gown should be put on immediately before the task, and worn </a:t>
            </a:r>
            <a:r>
              <a:rPr lang="en-US" sz="1200" b="0" i="0" u="none" strike="noStrike" kern="1200" baseline="0" dirty="0" smtClean="0">
                <a:solidFill>
                  <a:schemeClr val="tx1"/>
                </a:solidFill>
                <a:latin typeface="+mn-lt"/>
                <a:ea typeface="+mn-ea"/>
                <a:cs typeface="+mn-cs"/>
              </a:rPr>
              <a:t>so </a:t>
            </a:r>
            <a:r>
              <a:rPr lang="en-US" sz="1200" b="0" i="0" u="none" strike="noStrike" kern="1200" baseline="0" dirty="0">
                <a:solidFill>
                  <a:schemeClr val="tx1"/>
                </a:solidFill>
                <a:latin typeface="+mn-lt"/>
                <a:ea typeface="+mn-ea"/>
                <a:cs typeface="+mn-cs"/>
              </a:rPr>
              <a:t>staff do not need to adjust or have the gown interfere with the task. </a:t>
            </a:r>
            <a:r>
              <a:rPr lang="en-US" sz="1200" b="0" i="0" u="none" strike="noStrike" kern="1200" baseline="0" dirty="0" smtClean="0">
                <a:solidFill>
                  <a:schemeClr val="tx1"/>
                </a:solidFill>
                <a:latin typeface="+mn-lt"/>
                <a:ea typeface="+mn-ea"/>
                <a:cs typeface="+mn-cs"/>
              </a:rPr>
              <a:t>(</a:t>
            </a:r>
            <a:r>
              <a:rPr lang="en-US" dirty="0" smtClean="0"/>
              <a:t>e.g</a:t>
            </a:r>
            <a:r>
              <a:rPr lang="en-US" dirty="0"/>
              <a:t>., back done up to prevent contamination of clothing from </a:t>
            </a:r>
            <a:r>
              <a:rPr lang="en-US" dirty="0" smtClean="0"/>
              <a:t>the environment</a:t>
            </a:r>
            <a:r>
              <a:rPr lang="en-US" baseline="0" dirty="0" smtClean="0"/>
              <a:t> </a:t>
            </a:r>
            <a:r>
              <a:rPr lang="en-US" baseline="0" dirty="0"/>
              <a:t>or having to adjust the </a:t>
            </a:r>
            <a:r>
              <a:rPr lang="en-US" baseline="0" dirty="0" smtClean="0"/>
              <a:t>gown)</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gown should be removed in a controlled way to prevent contamination of clothing or skin </a:t>
            </a:r>
            <a:r>
              <a:rPr lang="en-US" sz="1200" b="0" i="0" u="none" strike="noStrike" kern="1200" baseline="0" dirty="0" smtClean="0">
                <a:solidFill>
                  <a:schemeClr val="tx1"/>
                </a:solidFill>
                <a:latin typeface="+mn-lt"/>
                <a:ea typeface="+mn-ea"/>
                <a:cs typeface="+mn-cs"/>
              </a:rPr>
              <a:t>and then </a:t>
            </a:r>
            <a:r>
              <a:rPr lang="en-US" sz="1200" b="0" i="0" u="none" strike="noStrike" kern="1200" baseline="0" dirty="0">
                <a:solidFill>
                  <a:schemeClr val="tx1"/>
                </a:solidFill>
                <a:latin typeface="+mn-lt"/>
                <a:ea typeface="+mn-ea"/>
                <a:cs typeface="+mn-cs"/>
              </a:rPr>
              <a:t>discarded. Do not re-use a gown or go </a:t>
            </a:r>
            <a:r>
              <a:rPr lang="en-US" sz="1200" b="0" i="0" u="none" strike="noStrike" kern="1200" baseline="0" dirty="0" smtClean="0">
                <a:solidFill>
                  <a:schemeClr val="tx1"/>
                </a:solidFill>
                <a:latin typeface="+mn-lt"/>
                <a:ea typeface="+mn-ea"/>
                <a:cs typeface="+mn-cs"/>
              </a:rPr>
              <a:t>between clients while </a:t>
            </a:r>
            <a:r>
              <a:rPr lang="en-US" sz="1200" b="0" i="0" u="none" strike="noStrike" kern="1200" baseline="0" dirty="0">
                <a:solidFill>
                  <a:schemeClr val="tx1"/>
                </a:solidFill>
                <a:latin typeface="+mn-lt"/>
                <a:ea typeface="+mn-ea"/>
                <a:cs typeface="+mn-cs"/>
              </a:rPr>
              <a:t>wearing the same </a:t>
            </a:r>
            <a:r>
              <a:rPr lang="en-US" sz="1200" b="0" i="0" u="none" strike="noStrike" kern="1200" baseline="0" dirty="0" smtClean="0">
                <a:solidFill>
                  <a:schemeClr val="tx1"/>
                </a:solidFill>
                <a:latin typeface="+mn-lt"/>
                <a:ea typeface="+mn-ea"/>
                <a:cs typeface="+mn-cs"/>
              </a:rPr>
              <a:t>gown, even if they require the same precautions. </a:t>
            </a:r>
            <a:endParaRPr lang="en-US" b="0" dirty="0"/>
          </a:p>
        </p:txBody>
      </p:sp>
      <p:sp>
        <p:nvSpPr>
          <p:cNvPr id="4" name="Slide Number Placeholder 3"/>
          <p:cNvSpPr>
            <a:spLocks noGrp="1"/>
          </p:cNvSpPr>
          <p:nvPr>
            <p:ph type="sldNum" sz="quarter" idx="10"/>
          </p:nvPr>
        </p:nvSpPr>
        <p:spPr/>
        <p:txBody>
          <a:bodyPr/>
          <a:lstStyle/>
          <a:p>
            <a:fld id="{83BD544C-1A1F-4461-B82F-245C6269E151}" type="slidenum">
              <a:rPr lang="en-US" smtClean="0"/>
              <a:t>27</a:t>
            </a:fld>
            <a:endParaRPr lang="en-US"/>
          </a:p>
        </p:txBody>
      </p:sp>
    </p:spTree>
    <p:extLst>
      <p:ext uri="{BB962C8B-B14F-4D97-AF65-F5344CB8AC3E}">
        <p14:creationId xmlns:p14="http://schemas.microsoft.com/office/powerpoint/2010/main" val="3360012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Masks are used by staff (in addition to eye protection) to protect the mucous membranes of the nose and mouth when it is anticipated that a task is likely to generate splashes or sprays of blood, body fluids, secretions or excretions OR when staff are within two meters of a </a:t>
            </a:r>
            <a:r>
              <a:rPr lang="en-US" sz="1200" b="0" i="0" u="none" strike="noStrike" kern="1200" baseline="0" dirty="0" smtClean="0">
                <a:solidFill>
                  <a:schemeClr val="tx1"/>
                </a:solidFill>
                <a:latin typeface="+mn-lt"/>
                <a:ea typeface="+mn-ea"/>
                <a:cs typeface="+mn-cs"/>
              </a:rPr>
              <a:t>client showing respiratory symptoms (e.g., coughing). </a:t>
            </a:r>
            <a:r>
              <a:rPr lang="en-US" sz="1200" b="0" i="0" u="none" strike="noStrike" kern="1200" baseline="0" dirty="0">
                <a:solidFill>
                  <a:schemeClr val="tx1"/>
                </a:solidFill>
                <a:latin typeface="+mn-lt"/>
                <a:ea typeface="+mn-ea"/>
                <a:cs typeface="+mn-cs"/>
              </a:rPr>
              <a:t>Your mask must fit over your nose, mouth and chin. You must always wash your hands before and after touching your mask, ideally avoid touching your mask while wearing it. If you are extending mask use, ensure it is stored in a designated space that will prevent transmission or contamination. ALWAYS change your mask when it is wet, visibly soiled, directly contaminated or difficult to breathe </a:t>
            </a:r>
            <a:r>
              <a:rPr lang="en-US" sz="1200" b="0" i="0" u="none" strike="noStrike" kern="1200" baseline="0" dirty="0" smtClean="0">
                <a:solidFill>
                  <a:schemeClr val="tx1"/>
                </a:solidFill>
                <a:latin typeface="+mn-lt"/>
                <a:ea typeface="+mn-ea"/>
                <a:cs typeface="+mn-cs"/>
              </a:rPr>
              <a:t>through.</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28</a:t>
            </a:fld>
            <a:endParaRPr lang="en-US"/>
          </a:p>
        </p:txBody>
      </p:sp>
    </p:spTree>
    <p:extLst>
      <p:ext uri="{BB962C8B-B14F-4D97-AF65-F5344CB8AC3E}">
        <p14:creationId xmlns:p14="http://schemas.microsoft.com/office/powerpoint/2010/main" val="250343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83BD544C-1A1F-4461-B82F-245C6269E151}" type="slidenum">
              <a:rPr lang="en-US" smtClean="0"/>
              <a:t>29</a:t>
            </a:fld>
            <a:endParaRPr lang="en-US"/>
          </a:p>
        </p:txBody>
      </p:sp>
    </p:spTree>
    <p:extLst>
      <p:ext uri="{BB962C8B-B14F-4D97-AF65-F5344CB8AC3E}">
        <p14:creationId xmlns:p14="http://schemas.microsoft.com/office/powerpoint/2010/main" val="104095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Eye protection is used by staff </a:t>
            </a:r>
            <a:r>
              <a:rPr lang="en-US" sz="1200" b="0" i="0" u="none" strike="noStrike" kern="1200" baseline="0" dirty="0" smtClean="0">
                <a:solidFill>
                  <a:schemeClr val="tx1"/>
                </a:solidFill>
                <a:latin typeface="+mn-lt"/>
                <a:ea typeface="+mn-ea"/>
                <a:cs typeface="+mn-cs"/>
              </a:rPr>
              <a:t>to </a:t>
            </a:r>
            <a:r>
              <a:rPr lang="en-US" sz="1200" b="0" i="0" u="none" strike="noStrike" kern="1200" baseline="0" dirty="0">
                <a:solidFill>
                  <a:schemeClr val="tx1"/>
                </a:solidFill>
                <a:latin typeface="+mn-lt"/>
                <a:ea typeface="+mn-ea"/>
                <a:cs typeface="+mn-cs"/>
              </a:rPr>
              <a:t>protect the mucous membranes of the eyes when it is anticipated that a procedure or task is likely to generate splashes or sprays of blood, body fluids, secretions or excretions </a:t>
            </a:r>
            <a:r>
              <a:rPr lang="en-US" sz="1200" b="0" i="0" u="none" strike="noStrike" kern="1200" baseline="0" dirty="0" smtClean="0">
                <a:solidFill>
                  <a:schemeClr val="tx1"/>
                </a:solidFill>
                <a:latin typeface="+mn-lt"/>
                <a:ea typeface="+mn-ea"/>
                <a:cs typeface="+mn-cs"/>
              </a:rPr>
              <a:t>OR when </a:t>
            </a:r>
            <a:r>
              <a:rPr lang="en-US" sz="1200" b="0" i="0" u="none" strike="noStrike" kern="1200" baseline="0" dirty="0">
                <a:solidFill>
                  <a:schemeClr val="tx1"/>
                </a:solidFill>
                <a:latin typeface="+mn-lt"/>
                <a:ea typeface="+mn-ea"/>
                <a:cs typeface="+mn-cs"/>
              </a:rPr>
              <a:t>staff are within two meters of a coughing </a:t>
            </a:r>
            <a:r>
              <a:rPr lang="en-US" sz="1200" b="0" i="0" u="none" strike="noStrike" kern="1200" baseline="0" dirty="0" smtClean="0">
                <a:solidFill>
                  <a:schemeClr val="tx1"/>
                </a:solidFill>
                <a:latin typeface="+mn-lt"/>
                <a:ea typeface="+mn-ea"/>
                <a:cs typeface="+mn-cs"/>
              </a:rPr>
              <a:t>client. Eye </a:t>
            </a:r>
            <a:r>
              <a:rPr lang="en-US" sz="1200" b="0" i="0" u="none" strike="noStrike" kern="1200" baseline="0" dirty="0">
                <a:solidFill>
                  <a:schemeClr val="tx1"/>
                </a:solidFill>
                <a:latin typeface="+mn-lt"/>
                <a:ea typeface="+mn-ea"/>
                <a:cs typeface="+mn-cs"/>
              </a:rPr>
              <a:t>protection includes: safety glasses, safety goggles, face shields, </a:t>
            </a:r>
            <a:r>
              <a:rPr lang="en-US" sz="1200" b="0" i="0" u="none" strike="noStrike" kern="1200" baseline="0" dirty="0" smtClean="0">
                <a:solidFill>
                  <a:schemeClr val="tx1"/>
                </a:solidFill>
                <a:latin typeface="+mn-lt"/>
                <a:ea typeface="+mn-ea"/>
                <a:cs typeface="+mn-cs"/>
              </a:rPr>
              <a:t>and visors </a:t>
            </a:r>
            <a:r>
              <a:rPr lang="en-US" sz="1200" b="0" i="0" u="none" strike="noStrike" kern="1200" baseline="0" dirty="0">
                <a:solidFill>
                  <a:schemeClr val="tx1"/>
                </a:solidFill>
                <a:latin typeface="+mn-lt"/>
                <a:ea typeface="+mn-ea"/>
                <a:cs typeface="+mn-cs"/>
              </a:rPr>
              <a:t>attached to </a:t>
            </a:r>
            <a:r>
              <a:rPr lang="en-US" sz="1200" b="0" i="0" u="none" strike="noStrike" kern="1200" baseline="0" dirty="0" smtClean="0">
                <a:solidFill>
                  <a:schemeClr val="tx1"/>
                </a:solidFill>
                <a:latin typeface="+mn-lt"/>
                <a:ea typeface="+mn-ea"/>
                <a:cs typeface="+mn-cs"/>
              </a:rPr>
              <a:t>masks. </a:t>
            </a:r>
            <a:r>
              <a:rPr lang="en-US" sz="9600" dirty="0" smtClean="0"/>
              <a:t>There</a:t>
            </a:r>
            <a:r>
              <a:rPr lang="en-US" sz="9600" baseline="0" dirty="0" smtClean="0"/>
              <a:t> </a:t>
            </a:r>
            <a:r>
              <a:rPr lang="en-US" sz="9600" baseline="0" dirty="0"/>
              <a:t>are </a:t>
            </a:r>
            <a:r>
              <a:rPr lang="en-US" sz="9600" dirty="0"/>
              <a:t>Pros/cons to each type,</a:t>
            </a:r>
            <a:r>
              <a:rPr lang="en-US" sz="9600" baseline="0" dirty="0"/>
              <a:t> however in general you want a s</a:t>
            </a:r>
            <a:r>
              <a:rPr lang="en-US" sz="9600" dirty="0"/>
              <a:t>ecure fit, tight against your</a:t>
            </a:r>
            <a:r>
              <a:rPr lang="en-US" sz="9600" baseline="0" dirty="0"/>
              <a:t> </a:t>
            </a:r>
            <a:r>
              <a:rPr lang="en-US" sz="9600" dirty="0"/>
              <a:t>face and/or across the forehead is </a:t>
            </a:r>
            <a:r>
              <a:rPr lang="en-US" sz="9600" dirty="0" smtClean="0"/>
              <a:t>best. Clean your </a:t>
            </a:r>
            <a:r>
              <a:rPr lang="en-US" sz="9600" dirty="0"/>
              <a:t>hands before and after touching/adjusting </a:t>
            </a:r>
            <a:r>
              <a:rPr lang="en-US" sz="9600" dirty="0" smtClean="0"/>
              <a:t>your eye protection,</a:t>
            </a:r>
            <a:r>
              <a:rPr lang="en-US" sz="9600" baseline="0" dirty="0" smtClean="0"/>
              <a:t> just like you do with your mask. </a:t>
            </a:r>
            <a:r>
              <a:rPr lang="en-US" sz="9600" dirty="0" smtClean="0"/>
              <a:t>If </a:t>
            </a:r>
            <a:r>
              <a:rPr lang="en-US" sz="9600" dirty="0"/>
              <a:t>extending the use </a:t>
            </a:r>
            <a:r>
              <a:rPr lang="en-US" sz="9600" dirty="0" smtClean="0"/>
              <a:t>of your</a:t>
            </a:r>
            <a:r>
              <a:rPr lang="en-US" sz="9600" baseline="0" dirty="0" smtClean="0"/>
              <a:t> eye protection </a:t>
            </a:r>
            <a:r>
              <a:rPr lang="en-US" sz="9600" dirty="0" smtClean="0"/>
              <a:t>disinfect it before </a:t>
            </a:r>
            <a:r>
              <a:rPr lang="en-US" sz="9600" dirty="0"/>
              <a:t>breaks, storage and between </a:t>
            </a:r>
            <a:r>
              <a:rPr lang="en-US" sz="9600" dirty="0" smtClean="0"/>
              <a:t>clients </a:t>
            </a:r>
            <a:r>
              <a:rPr lang="en-US" sz="9600" dirty="0"/>
              <a:t>who are </a:t>
            </a:r>
            <a:r>
              <a:rPr lang="en-US" sz="9600" dirty="0" smtClean="0"/>
              <a:t>infectious. If</a:t>
            </a:r>
            <a:r>
              <a:rPr lang="en-US" sz="9600" baseline="0" dirty="0" smtClean="0"/>
              <a:t> extending the use, s</a:t>
            </a:r>
            <a:r>
              <a:rPr lang="en-US" sz="9600" dirty="0" smtClean="0"/>
              <a:t>tore eye protection in </a:t>
            </a:r>
            <a:r>
              <a:rPr lang="en-US" sz="9600" dirty="0"/>
              <a:t>a designated space, in a way that prevents </a:t>
            </a:r>
            <a:r>
              <a:rPr lang="en-US" sz="9600" dirty="0" smtClean="0"/>
              <a:t>contamination based on your organizations</a:t>
            </a:r>
            <a:r>
              <a:rPr lang="en-US" sz="9600" baseline="0" dirty="0" smtClean="0"/>
              <a:t> requirements. </a:t>
            </a:r>
            <a:endParaRPr lang="en-US" sz="9600" dirty="0"/>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Eye protection may be disposable </a:t>
            </a:r>
            <a:r>
              <a:rPr lang="en-US" sz="1200" b="0" i="0" u="none" strike="noStrike" kern="1200" baseline="0" dirty="0" smtClean="0">
                <a:solidFill>
                  <a:schemeClr val="tx1"/>
                </a:solidFill>
                <a:latin typeface="+mn-lt"/>
                <a:ea typeface="+mn-ea"/>
                <a:cs typeface="+mn-cs"/>
              </a:rPr>
              <a:t>or reusable, </a:t>
            </a:r>
            <a:r>
              <a:rPr lang="en-US" sz="1200" b="0" i="0" u="none" strike="noStrike" kern="1200" baseline="0" dirty="0">
                <a:solidFill>
                  <a:schemeClr val="tx1"/>
                </a:solidFill>
                <a:latin typeface="+mn-lt"/>
                <a:ea typeface="+mn-ea"/>
                <a:cs typeface="+mn-cs"/>
              </a:rPr>
              <a:t>if reusable, </a:t>
            </a:r>
            <a:r>
              <a:rPr lang="en-US" sz="1200" b="0" i="0" u="none" strike="noStrike" kern="1200" baseline="0" dirty="0" smtClean="0">
                <a:solidFill>
                  <a:schemeClr val="tx1"/>
                </a:solidFill>
                <a:latin typeface="+mn-lt"/>
                <a:ea typeface="+mn-ea"/>
                <a:cs typeface="+mn-cs"/>
              </a:rPr>
              <a:t>it should </a:t>
            </a:r>
            <a:r>
              <a:rPr lang="en-US" sz="1200" b="0" i="0" u="none" strike="noStrike" kern="1200" baseline="0" dirty="0">
                <a:solidFill>
                  <a:schemeClr val="tx1"/>
                </a:solidFill>
                <a:latin typeface="+mn-lt"/>
                <a:ea typeface="+mn-ea"/>
                <a:cs typeface="+mn-cs"/>
              </a:rPr>
              <a:t>be cleaned prior to re-use. For instructions on how to clean reusable eye protection click here. </a:t>
            </a:r>
          </a:p>
          <a:p>
            <a:endParaRPr lang="en-US" b="0" dirty="0"/>
          </a:p>
        </p:txBody>
      </p:sp>
      <p:sp>
        <p:nvSpPr>
          <p:cNvPr id="4" name="Slide Number Placeholder 3"/>
          <p:cNvSpPr>
            <a:spLocks noGrp="1"/>
          </p:cNvSpPr>
          <p:nvPr>
            <p:ph type="sldNum" sz="quarter" idx="10"/>
          </p:nvPr>
        </p:nvSpPr>
        <p:spPr/>
        <p:txBody>
          <a:bodyPr/>
          <a:lstStyle/>
          <a:p>
            <a:fld id="{83BD544C-1A1F-4461-B82F-245C6269E151}" type="slidenum">
              <a:rPr lang="en-US" smtClean="0"/>
              <a:t>30</a:t>
            </a:fld>
            <a:endParaRPr lang="en-US"/>
          </a:p>
        </p:txBody>
      </p:sp>
    </p:spTree>
    <p:extLst>
      <p:ext uri="{BB962C8B-B14F-4D97-AF65-F5344CB8AC3E}">
        <p14:creationId xmlns:p14="http://schemas.microsoft.com/office/powerpoint/2010/main" val="223865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3BD544C-1A1F-4461-B82F-245C6269E151}" type="slidenum">
              <a:rPr lang="en-US" smtClean="0"/>
              <a:t>3</a:t>
            </a:fld>
            <a:endParaRPr lang="en-US"/>
          </a:p>
        </p:txBody>
      </p:sp>
    </p:spTree>
    <p:extLst>
      <p:ext uri="{BB962C8B-B14F-4D97-AF65-F5344CB8AC3E}">
        <p14:creationId xmlns:p14="http://schemas.microsoft.com/office/powerpoint/2010/main" val="3055121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PPE should be put on just prior to the interaction with the </a:t>
            </a:r>
            <a:r>
              <a:rPr lang="en-US" sz="1200" b="0" i="0" u="none" strike="noStrike" kern="1200" baseline="0" dirty="0" smtClean="0">
                <a:solidFill>
                  <a:schemeClr val="tx1"/>
                </a:solidFill>
                <a:latin typeface="+mn-lt"/>
                <a:ea typeface="+mn-ea"/>
                <a:cs typeface="+mn-cs"/>
              </a:rPr>
              <a:t>client. After this interaction, </a:t>
            </a:r>
            <a:r>
              <a:rPr lang="en-US" sz="1200" b="0" i="0" u="none" strike="noStrike" kern="1200" baseline="0" dirty="0">
                <a:solidFill>
                  <a:schemeClr val="tx1"/>
                </a:solidFill>
                <a:latin typeface="+mn-lt"/>
                <a:ea typeface="+mn-ea"/>
                <a:cs typeface="+mn-cs"/>
              </a:rPr>
              <a:t>PPE should be removed immediately and disposed of in the </a:t>
            </a:r>
            <a:r>
              <a:rPr lang="en-US" sz="1200" b="0" i="0" u="none" strike="noStrike" kern="1200" baseline="0" dirty="0" smtClean="0">
                <a:solidFill>
                  <a:schemeClr val="tx1"/>
                </a:solidFill>
                <a:latin typeface="+mn-lt"/>
                <a:ea typeface="+mn-ea"/>
                <a:cs typeface="+mn-cs"/>
              </a:rPr>
              <a:t>appropriate </a:t>
            </a:r>
            <a:r>
              <a:rPr lang="en-US" sz="1200" b="0" i="0" u="none" strike="noStrike" kern="1200" baseline="0" dirty="0">
                <a:solidFill>
                  <a:schemeClr val="tx1"/>
                </a:solidFill>
                <a:latin typeface="+mn-lt"/>
                <a:ea typeface="+mn-ea"/>
                <a:cs typeface="+mn-cs"/>
              </a:rPr>
              <a:t>receptacle or </a:t>
            </a:r>
            <a:r>
              <a:rPr lang="en-US" sz="1200" b="0" i="0" u="none" strike="noStrike" kern="1200" baseline="0" dirty="0" smtClean="0">
                <a:solidFill>
                  <a:schemeClr val="tx1"/>
                </a:solidFill>
                <a:latin typeface="+mn-lt"/>
                <a:ea typeface="+mn-ea"/>
                <a:cs typeface="+mn-cs"/>
              </a:rPr>
              <a:t>cleaned/disinfected, and stored appropriately before the next use</a:t>
            </a:r>
            <a:r>
              <a:rPr lang="en-US" sz="1200" b="0" i="0" u="none" strike="noStrike" kern="1200" baseline="0" dirty="0">
                <a:solidFill>
                  <a:schemeClr val="tx1"/>
                </a:solidFill>
                <a:latin typeface="+mn-lt"/>
                <a:ea typeface="+mn-ea"/>
                <a:cs typeface="+mn-cs"/>
              </a:rPr>
              <a:t>. Ideally contaminated PPE is disposed near the entrance to the </a:t>
            </a:r>
            <a:r>
              <a:rPr lang="en-US" sz="1200" b="0" i="0" u="none" strike="noStrike" kern="1200" baseline="0" dirty="0" smtClean="0">
                <a:solidFill>
                  <a:schemeClr val="tx1"/>
                </a:solidFill>
                <a:latin typeface="+mn-lt"/>
                <a:ea typeface="+mn-ea"/>
                <a:cs typeface="+mn-cs"/>
              </a:rPr>
              <a:t>client’s room </a:t>
            </a:r>
            <a:r>
              <a:rPr lang="en-US" sz="1200" b="0" i="0" u="none" strike="noStrike" kern="1200" baseline="0" dirty="0">
                <a:solidFill>
                  <a:schemeClr val="tx1"/>
                </a:solidFill>
                <a:latin typeface="+mn-lt"/>
                <a:ea typeface="+mn-ea"/>
                <a:cs typeface="+mn-cs"/>
              </a:rPr>
              <a:t>or bed space to prevent contamination of common </a:t>
            </a:r>
            <a:r>
              <a:rPr lang="en-US" sz="1200" b="0" i="0" u="none" strike="noStrike" kern="1200" baseline="0" dirty="0" smtClean="0">
                <a:solidFill>
                  <a:schemeClr val="tx1"/>
                </a:solidFill>
                <a:latin typeface="+mn-lt"/>
                <a:ea typeface="+mn-ea"/>
                <a:cs typeface="+mn-cs"/>
              </a:rPr>
              <a:t>areas</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process of PPE removal requires strict adherence to a formal protocol to prevent recontamination, this is why wearing additional PPE is not always helpful as it is difficult to take off extra PPE without contaminating yourself. </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31</a:t>
            </a:fld>
            <a:endParaRPr lang="en-US"/>
          </a:p>
        </p:txBody>
      </p:sp>
    </p:spTree>
    <p:extLst>
      <p:ext uri="{BB962C8B-B14F-4D97-AF65-F5344CB8AC3E}">
        <p14:creationId xmlns:p14="http://schemas.microsoft.com/office/powerpoint/2010/main" val="3929924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r>
              <a:rPr lang="en-US" sz="1200" b="1" i="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Occupational Health and Safety Act https://www.ontario.ca/laws/statute/90o01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Your </a:t>
            </a:r>
            <a:r>
              <a:rPr lang="en-US" sz="1200" b="0" i="0" kern="1200" dirty="0">
                <a:solidFill>
                  <a:schemeClr val="tx1"/>
                </a:solidFill>
                <a:effectLst/>
                <a:latin typeface="+mn-lt"/>
                <a:ea typeface="+mn-ea"/>
                <a:cs typeface="+mn-cs"/>
              </a:rPr>
              <a:t>employer is required to provide you with training</a:t>
            </a:r>
            <a:r>
              <a:rPr lang="en-US" sz="1200" b="0" i="0" kern="1200" baseline="0" dirty="0">
                <a:solidFill>
                  <a:schemeClr val="tx1"/>
                </a:solidFill>
                <a:effectLst/>
                <a:latin typeface="+mn-lt"/>
                <a:ea typeface="+mn-ea"/>
                <a:cs typeface="+mn-cs"/>
              </a:rPr>
              <a:t> and education on how to properly use the PPE that is available. Staff must know when and how to use PPE. </a:t>
            </a:r>
            <a:r>
              <a:rPr lang="en-US" sz="1200" b="0" i="0" kern="1200" dirty="0">
                <a:solidFill>
                  <a:schemeClr val="tx1"/>
                </a:solidFill>
                <a:effectLst/>
                <a:latin typeface="+mn-lt"/>
                <a:ea typeface="+mn-ea"/>
                <a:cs typeface="+mn-cs"/>
              </a:rPr>
              <a:t>Ask yourself – what am I protecting myself against?</a:t>
            </a:r>
            <a:r>
              <a:rPr lang="en-US" sz="1200" b="0" i="0" kern="1200" baseline="0" dirty="0">
                <a:solidFill>
                  <a:schemeClr val="tx1"/>
                </a:solidFill>
                <a:effectLst/>
                <a:latin typeface="+mn-lt"/>
                <a:ea typeface="+mn-ea"/>
                <a:cs typeface="+mn-cs"/>
              </a:rPr>
              <a:t> (contact, droplet, airborne? – what is the organism?). </a:t>
            </a:r>
          </a:p>
          <a:p>
            <a:pPr marL="0" indent="0" fontAlgn="base">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baseline="0" dirty="0">
                <a:solidFill>
                  <a:schemeClr val="tx1"/>
                </a:solidFill>
                <a:effectLst/>
                <a:latin typeface="+mn-lt"/>
                <a:ea typeface="+mn-ea"/>
                <a:cs typeface="+mn-cs"/>
              </a:rPr>
              <a:t>Never alter PPE as this may increase your risk. (e.g., cutting face shields to be shorter</a:t>
            </a:r>
            <a:r>
              <a:rPr lang="en-US" sz="1200" b="0" i="0" kern="1200" baseline="0" dirty="0" smtClean="0">
                <a:solidFill>
                  <a:schemeClr val="tx1"/>
                </a:solidFill>
                <a:effectLst/>
                <a:latin typeface="+mn-lt"/>
                <a:ea typeface="+mn-ea"/>
                <a:cs typeface="+mn-cs"/>
              </a:rPr>
              <a:t>). If there are issues or concerns with the PPE ensure you let your manager/supervisor know right away. </a:t>
            </a:r>
            <a:endParaRPr lang="en-US" sz="1200" b="0" i="0" kern="1200" baseline="0" dirty="0">
              <a:solidFill>
                <a:schemeClr val="tx1"/>
              </a:solidFill>
              <a:effectLst/>
              <a:latin typeface="+mn-lt"/>
              <a:ea typeface="+mn-ea"/>
              <a:cs typeface="+mn-cs"/>
            </a:endParaRPr>
          </a:p>
          <a:p>
            <a:pPr marL="0" indent="0" fontAlgn="base">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baseline="0" dirty="0">
                <a:solidFill>
                  <a:schemeClr val="tx1"/>
                </a:solidFill>
                <a:effectLst/>
                <a:latin typeface="+mn-lt"/>
                <a:ea typeface="+mn-ea"/>
                <a:cs typeface="+mn-cs"/>
              </a:rPr>
              <a:t>If you see someone not wearing </a:t>
            </a:r>
            <a:r>
              <a:rPr lang="en-US" sz="1200" b="0" i="0" kern="1200" baseline="0" dirty="0" smtClean="0">
                <a:solidFill>
                  <a:schemeClr val="tx1"/>
                </a:solidFill>
                <a:effectLst/>
                <a:latin typeface="+mn-lt"/>
                <a:ea typeface="+mn-ea"/>
                <a:cs typeface="+mn-cs"/>
              </a:rPr>
              <a:t>PPE, or wearing it incorrectly</a:t>
            </a:r>
            <a:r>
              <a:rPr lang="en-US" sz="1200" b="0" i="0" kern="1200" baseline="0" dirty="0">
                <a:solidFill>
                  <a:schemeClr val="tx1"/>
                </a:solidFill>
                <a:effectLst/>
                <a:latin typeface="+mn-lt"/>
                <a:ea typeface="+mn-ea"/>
                <a:cs typeface="+mn-cs"/>
              </a:rPr>
              <a:t>, mention it to the staff member or visitor – these breaks in practices can affect us all. </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OHSA lists additional specific duties: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Work in compliance with the Act and regulations;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Use any equipment, protective devices or clothing required by the employer;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Tell the employer or supervisor about any known missing or defective equipment or protective device that may be dangerous;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Report any known workplace hazard or violation of the Act to the employer or supervisor;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Not remove or make ineffective any protective device required by the employer or by the regulations.</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fontAlgn="base">
              <a:buFont typeface="Arial" panose="020B0604020202020204" pitchFamily="34"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232C5B-8839-4C76-881C-0C4FF92901CE}" type="slidenum">
              <a:rPr lang="en-US" smtClean="0"/>
              <a:t>32</a:t>
            </a:fld>
            <a:endParaRPr lang="en-US"/>
          </a:p>
        </p:txBody>
      </p:sp>
    </p:spTree>
    <p:extLst>
      <p:ext uri="{BB962C8B-B14F-4D97-AF65-F5344CB8AC3E}">
        <p14:creationId xmlns:p14="http://schemas.microsoft.com/office/powerpoint/2010/main" val="373185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References</a:t>
            </a:r>
            <a:r>
              <a:rPr lang="en-CA" b="1" baseline="0" dirty="0" smtClean="0"/>
              <a:t>: </a:t>
            </a:r>
          </a:p>
          <a:p>
            <a:pPr marL="171450" indent="-171450">
              <a:buFont typeface="Arial" panose="020B0604020202020204" pitchFamily="34" charset="0"/>
              <a:buChar char="•"/>
            </a:pPr>
            <a:r>
              <a:rPr lang="en-CA" b="0" dirty="0" smtClean="0"/>
              <a:t>Public Health Ontario. </a:t>
            </a:r>
            <a:r>
              <a:rPr lang="en-US" b="0" dirty="0" smtClean="0"/>
              <a:t>Putting on Full Personal Protective Equipment. Retrieved from: </a:t>
            </a:r>
            <a:r>
              <a:rPr lang="en-US" dirty="0" smtClean="0"/>
              <a:t>https://www.publichealthontario.ca/en/videos/ipac-fullppe-on </a:t>
            </a:r>
          </a:p>
          <a:p>
            <a:pPr marL="171450" indent="-171450">
              <a:buFont typeface="Arial" panose="020B0604020202020204" pitchFamily="34" charset="0"/>
              <a:buChar char="•"/>
            </a:pPr>
            <a:r>
              <a:rPr lang="en-CA" b="0" dirty="0" smtClean="0"/>
              <a:t>Public Health Ontario. </a:t>
            </a:r>
            <a:r>
              <a:rPr lang="en-US" b="0" dirty="0" smtClean="0"/>
              <a:t>Taking</a:t>
            </a:r>
            <a:r>
              <a:rPr lang="en-US" b="0" baseline="0" dirty="0" smtClean="0"/>
              <a:t> off </a:t>
            </a:r>
            <a:r>
              <a:rPr lang="en-US" b="0" dirty="0" smtClean="0"/>
              <a:t>Full Personal Protective Equipment. Retrieved from: https://www.publichealthontario.ca/en/videos/ipac-fullppe-off</a:t>
            </a:r>
            <a:endParaRPr lang="en-US" dirty="0" smtClean="0"/>
          </a:p>
          <a:p>
            <a:endParaRPr lang="en-US" dirty="0" smtClean="0"/>
          </a:p>
          <a:p>
            <a:r>
              <a:rPr lang="en-US" dirty="0" smtClean="0"/>
              <a:t>Video links: </a:t>
            </a:r>
          </a:p>
          <a:p>
            <a:pPr marL="171450" indent="-171450">
              <a:buFont typeface="Arial" panose="020B0604020202020204" pitchFamily="34" charset="0"/>
              <a:buChar char="•"/>
            </a:pPr>
            <a:r>
              <a:rPr lang="en-US" dirty="0" smtClean="0"/>
              <a:t>Putting On: </a:t>
            </a:r>
            <a:r>
              <a:rPr lang="en-US" dirty="0" smtClean="0">
                <a:hlinkClick r:id="rId3"/>
              </a:rPr>
              <a:t>https://www.youtube.com/watch?v=s2z1uM1fXN8</a:t>
            </a:r>
            <a:endParaRPr lang="en-US" dirty="0" smtClean="0"/>
          </a:p>
          <a:p>
            <a:pPr marL="171450" indent="-171450">
              <a:buFont typeface="Arial" panose="020B0604020202020204" pitchFamily="34" charset="0"/>
              <a:buChar char="•"/>
            </a:pPr>
            <a:r>
              <a:rPr lang="en-US" dirty="0" smtClean="0"/>
              <a:t>Taking Off: </a:t>
            </a:r>
            <a:r>
              <a:rPr lang="en-US" dirty="0" smtClean="0">
                <a:hlinkClick r:id="rId4"/>
              </a:rPr>
              <a:t>https://www.youtube.com/watch?v=crGlUX3_4DA</a:t>
            </a:r>
            <a:endParaRPr lang="en-US" dirty="0" smtClean="0"/>
          </a:p>
          <a:p>
            <a:pPr marL="0" indent="0">
              <a:buFont typeface="Arial" panose="020B0604020202020204" pitchFamily="34" charset="0"/>
              <a:buNone/>
            </a:pPr>
            <a:endParaRPr lang="en-US" dirty="0" smtClean="0"/>
          </a:p>
          <a:p>
            <a:r>
              <a:rPr lang="en-CA" dirty="0" smtClean="0"/>
              <a:t>Please watch</a:t>
            </a:r>
            <a:r>
              <a:rPr lang="en-CA" baseline="0" dirty="0" smtClean="0"/>
              <a:t> the following videos to review donning (putting on) and doffing (taking off) PPE. </a:t>
            </a:r>
            <a:endParaRPr lang="en-CA" dirty="0"/>
          </a:p>
        </p:txBody>
      </p:sp>
      <p:sp>
        <p:nvSpPr>
          <p:cNvPr id="4" name="Slide Number Placeholder 3"/>
          <p:cNvSpPr>
            <a:spLocks noGrp="1"/>
          </p:cNvSpPr>
          <p:nvPr>
            <p:ph type="sldNum" sz="quarter" idx="5"/>
          </p:nvPr>
        </p:nvSpPr>
        <p:spPr/>
        <p:txBody>
          <a:bodyPr/>
          <a:lstStyle/>
          <a:p>
            <a:fld id="{6F232C5B-8839-4C76-881C-0C4FF92901CE}" type="slidenum">
              <a:rPr lang="en-US" smtClean="0"/>
              <a:t>33</a:t>
            </a:fld>
            <a:endParaRPr lang="en-US"/>
          </a:p>
        </p:txBody>
      </p:sp>
    </p:spTree>
    <p:extLst>
      <p:ext uri="{BB962C8B-B14F-4D97-AF65-F5344CB8AC3E}">
        <p14:creationId xmlns:p14="http://schemas.microsoft.com/office/powerpoint/2010/main" val="1602258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Donning</a:t>
            </a:r>
            <a:r>
              <a:rPr lang="en-US" baseline="0" dirty="0"/>
              <a:t> &amp; doffing in settings outside of a </a:t>
            </a:r>
            <a:r>
              <a:rPr lang="en-US" baseline="0" dirty="0" smtClean="0"/>
              <a:t>typical health care facility </a:t>
            </a:r>
            <a:r>
              <a:rPr lang="en-US" baseline="0" dirty="0"/>
              <a:t>offers unique challenges and requires a different approach. If you are </a:t>
            </a:r>
            <a:r>
              <a:rPr lang="en-US" baseline="0" dirty="0" smtClean="0"/>
              <a:t>travelling to various home and community settings during your work day, refer to these videos. </a:t>
            </a:r>
          </a:p>
          <a:p>
            <a:endParaRPr lang="en-US" baseline="0" dirty="0" smtClean="0"/>
          </a:p>
          <a:p>
            <a:r>
              <a:rPr lang="en-US" baseline="0" dirty="0" smtClean="0"/>
              <a:t>Video Links: </a:t>
            </a:r>
          </a:p>
          <a:p>
            <a:pPr marL="171450" indent="-171450">
              <a:buFont typeface="Arial" panose="020B0604020202020204" pitchFamily="34" charset="0"/>
              <a:buChar char="•"/>
            </a:pPr>
            <a:r>
              <a:rPr lang="en-US" baseline="0" dirty="0" smtClean="0"/>
              <a:t>Donning</a:t>
            </a:r>
            <a:endParaRPr lang="en-US" baseline="0" dirty="0" smtClean="0">
              <a:solidFill>
                <a:schemeClr val="tx1"/>
              </a:solidFill>
            </a:endParaRPr>
          </a:p>
          <a:p>
            <a:pPr marL="628650" lvl="1" indent="-171450">
              <a:buFont typeface="Arial" panose="020B0604020202020204" pitchFamily="34" charset="0"/>
              <a:buChar char="•"/>
            </a:pPr>
            <a:r>
              <a:rPr lang="en-US" dirty="0" smtClean="0">
                <a:hlinkClick r:id="rId3"/>
              </a:rPr>
              <a:t>https://www.youtube.com/watch?v=ma_3NwDvIXU&amp;list=PLSb2wofDF9Ykez8hqIecqDugzcaKRrwJ9</a:t>
            </a:r>
            <a:r>
              <a:rPr lang="en-US" dirty="0" smtClean="0"/>
              <a:t> </a:t>
            </a:r>
          </a:p>
          <a:p>
            <a:pPr marL="628650" lvl="1" indent="-171450">
              <a:buFont typeface="Arial" panose="020B0604020202020204" pitchFamily="34" charset="0"/>
              <a:buChar char="•"/>
            </a:pPr>
            <a:r>
              <a:rPr lang="en-US" dirty="0" smtClean="0">
                <a:hlinkClick r:id="rId4"/>
              </a:rPr>
              <a:t>https://www.youtube.com/watch?v=n5eRk3pVZTI&amp;list=PLSb2wofDF9Ykez8hqIecqDugzcaKRrwJ9&amp;index=2</a:t>
            </a:r>
            <a:r>
              <a:rPr lang="en-US" dirty="0" smtClean="0"/>
              <a:t> </a:t>
            </a:r>
          </a:p>
          <a:p>
            <a:pPr marL="171450" indent="-171450">
              <a:buFont typeface="Arial" panose="020B0604020202020204" pitchFamily="34" charset="0"/>
              <a:buChar char="•"/>
            </a:pPr>
            <a:r>
              <a:rPr lang="en-US" dirty="0" smtClean="0"/>
              <a:t>Doffing:</a:t>
            </a:r>
          </a:p>
          <a:p>
            <a:pPr marL="628650" lvl="1" indent="-171450">
              <a:buFont typeface="Arial" panose="020B0604020202020204" pitchFamily="34" charset="0"/>
              <a:buChar char="•"/>
            </a:pPr>
            <a:r>
              <a:rPr lang="en-US" dirty="0" smtClean="0">
                <a:hlinkClick r:id="rId5"/>
              </a:rPr>
              <a:t>https://www.youtube.com/watch?v=8kgAKwLGXYM&amp;list=PLSb2wofDF9Ykez8hqIecqDugzcaKRrwJ9&amp;index=4</a:t>
            </a:r>
            <a:endParaRPr lang="en-US" dirty="0" smtClean="0"/>
          </a:p>
          <a:p>
            <a:pPr marL="628650" lvl="1" indent="-171450">
              <a:buFont typeface="Arial" panose="020B0604020202020204" pitchFamily="34" charset="0"/>
              <a:buChar char="•"/>
            </a:pPr>
            <a:r>
              <a:rPr lang="en-US" dirty="0" smtClean="0">
                <a:hlinkClick r:id="rId6"/>
              </a:rPr>
              <a:t>https://www.youtube.com/watch?v=J1N3cemE1zA&amp;list=PLSb2wofDF9Ykez8hqIecqDugzcaKRrwJ9&amp;index=3</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34</a:t>
            </a:fld>
            <a:endParaRPr lang="en-US"/>
          </a:p>
        </p:txBody>
      </p:sp>
    </p:spTree>
    <p:extLst>
      <p:ext uri="{BB962C8B-B14F-4D97-AF65-F5344CB8AC3E}">
        <p14:creationId xmlns:p14="http://schemas.microsoft.com/office/powerpoint/2010/main" val="41236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Environmental measures are used to control the risk of transmission within the environment. Some examples include: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appropriate placement and bed spacing (physical distancing)</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cleaning of equipment in between uses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cleaning of the health care environment, including safe handling of soiled linen and waste (e.g., sharps) to prevent exposure and transmission to others</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For the purpose of this education program we are including laundry and food safety in this section as many organizations require staff to not only care for clients but also perform cleaning and laundry. Lets start with learning about cleaning and disinfection. </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1001268" lvl="1" indent="-457200"/>
            <a:r>
              <a:rPr lang="en-US" sz="1800" dirty="0" smtClean="0"/>
              <a:t>Client placement</a:t>
            </a:r>
          </a:p>
          <a:p>
            <a:pPr marL="1001268" lvl="1" indent="-457200"/>
            <a:r>
              <a:rPr lang="en-US" sz="1800" dirty="0" smtClean="0"/>
              <a:t>Equipment cleaning</a:t>
            </a:r>
          </a:p>
          <a:p>
            <a:pPr marL="1001268" lvl="1" indent="-457200"/>
            <a:r>
              <a:rPr lang="en-US" sz="1800" dirty="0" smtClean="0"/>
              <a:t>Environmental Cleaning</a:t>
            </a:r>
          </a:p>
          <a:p>
            <a:pPr marL="1001268" lvl="1" indent="-457200"/>
            <a:r>
              <a:rPr lang="en-US" sz="1800" dirty="0" smtClean="0"/>
              <a:t>Safe handing of sharps</a:t>
            </a:r>
          </a:p>
          <a:p>
            <a:pPr marL="1001268" lvl="1" indent="-457200"/>
            <a:r>
              <a:rPr lang="en-US" sz="1800" dirty="0" smtClean="0"/>
              <a:t>Laundry</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35</a:t>
            </a:fld>
            <a:endParaRPr lang="en-US"/>
          </a:p>
        </p:txBody>
      </p:sp>
    </p:spTree>
    <p:extLst>
      <p:ext uri="{BB962C8B-B14F-4D97-AF65-F5344CB8AC3E}">
        <p14:creationId xmlns:p14="http://schemas.microsoft.com/office/powerpoint/2010/main" val="3604277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Equipment </a:t>
            </a:r>
            <a:r>
              <a:rPr lang="en-US" sz="1200" b="0" i="0" u="none" strike="noStrike" kern="1200" baseline="0" dirty="0">
                <a:solidFill>
                  <a:schemeClr val="tx1"/>
                </a:solidFill>
                <a:latin typeface="+mn-lt"/>
                <a:ea typeface="+mn-ea"/>
                <a:cs typeface="+mn-cs"/>
              </a:rPr>
              <a:t>must be dedicated to the client/patient/resident whenever possible. </a:t>
            </a:r>
          </a:p>
          <a:p>
            <a:pPr marL="457200" indent="-457200">
              <a:buFont typeface="Arial" panose="020B0604020202020204" pitchFamily="34" charset="0"/>
              <a:buChar char="•"/>
            </a:pPr>
            <a:r>
              <a:rPr lang="en-US" dirty="0"/>
              <a:t>If equipment cannot be dedicated it must be disinfected between </a:t>
            </a:r>
            <a:r>
              <a:rPr lang="en-US" dirty="0" smtClean="0"/>
              <a:t>uses (</a:t>
            </a:r>
            <a:r>
              <a:rPr lang="en-US" dirty="0"/>
              <a:t>e.g., stethoscope) </a:t>
            </a:r>
          </a:p>
          <a:p>
            <a:pPr marL="457200" indent="-457200">
              <a:buFont typeface="Arial" panose="020B0604020202020204" pitchFamily="34" charset="0"/>
              <a:buChar char="•"/>
            </a:pPr>
            <a:r>
              <a:rPr lang="en-US" dirty="0"/>
              <a:t>Supplies should be gathered outside, brought into the room after PPE has been put on. </a:t>
            </a:r>
            <a:r>
              <a:rPr lang="en-US" dirty="0" smtClean="0"/>
              <a:t>For example, if you are</a:t>
            </a:r>
            <a:r>
              <a:rPr lang="en-US" baseline="0" dirty="0" smtClean="0"/>
              <a:t> changing a client’s briefs, gather required supplies, </a:t>
            </a:r>
            <a:r>
              <a:rPr lang="en-US" baseline="0" dirty="0" err="1" smtClean="0"/>
              <a:t>donn</a:t>
            </a:r>
            <a:r>
              <a:rPr lang="en-US" baseline="0" dirty="0" smtClean="0"/>
              <a:t> your PPE outside of the room, and bring in all the materials you collected to use.</a:t>
            </a:r>
            <a:endParaRPr lang="en-US" dirty="0"/>
          </a:p>
          <a:p>
            <a:pPr marL="457200" indent="-457200">
              <a:buFont typeface="Arial" panose="020B0604020202020204" pitchFamily="34" charset="0"/>
              <a:buChar char="•"/>
            </a:pPr>
            <a:r>
              <a:rPr lang="en-US" dirty="0"/>
              <a:t>Avoid bringing in additional supplies as these </a:t>
            </a:r>
            <a:r>
              <a:rPr lang="en-US" dirty="0" smtClean="0"/>
              <a:t>are considered contaminated</a:t>
            </a:r>
            <a:r>
              <a:rPr lang="en-US" dirty="0"/>
              <a:t>. </a:t>
            </a:r>
          </a:p>
          <a:p>
            <a:pPr marL="457200" indent="-457200">
              <a:buFont typeface="Arial" panose="020B0604020202020204" pitchFamily="34" charset="0"/>
              <a:buChar char="•"/>
            </a:pPr>
            <a:r>
              <a:rPr lang="en-US" dirty="0"/>
              <a:t>Items brought into the room must not be removed unless they can be cleaned/disinfected. </a:t>
            </a:r>
            <a:endParaRPr lang="en-US" dirty="0" smtClean="0"/>
          </a:p>
          <a:p>
            <a:pPr marL="457200" indent="-45720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36</a:t>
            </a:fld>
            <a:endParaRPr lang="en-US"/>
          </a:p>
        </p:txBody>
      </p:sp>
    </p:spTree>
    <p:extLst>
      <p:ext uri="{BB962C8B-B14F-4D97-AF65-F5344CB8AC3E}">
        <p14:creationId xmlns:p14="http://schemas.microsoft.com/office/powerpoint/2010/main" val="3127185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Effective </a:t>
            </a:r>
            <a:r>
              <a:rPr lang="en-US" sz="1200" b="0" i="0" u="none" strike="noStrike" kern="1200" baseline="0" dirty="0">
                <a:solidFill>
                  <a:schemeClr val="tx1"/>
                </a:solidFill>
                <a:latin typeface="+mn-lt"/>
                <a:ea typeface="+mn-ea"/>
                <a:cs typeface="+mn-cs"/>
              </a:rPr>
              <a:t>communication regarding Additional Precautions is essential when a </a:t>
            </a:r>
            <a:r>
              <a:rPr lang="en-US" sz="1200" b="0" i="0" u="none" strike="noStrike" kern="1200" baseline="0" dirty="0" smtClean="0">
                <a:solidFill>
                  <a:schemeClr val="tx1"/>
                </a:solidFill>
                <a:latin typeface="+mn-lt"/>
                <a:ea typeface="+mn-ea"/>
                <a:cs typeface="+mn-cs"/>
              </a:rPr>
              <a:t>client </a:t>
            </a:r>
            <a:r>
              <a:rPr lang="en-US" sz="1200" b="0" i="0" u="none" strike="noStrike" kern="1200" baseline="0" dirty="0">
                <a:solidFill>
                  <a:schemeClr val="tx1"/>
                </a:solidFill>
                <a:latin typeface="+mn-lt"/>
                <a:ea typeface="+mn-ea"/>
                <a:cs typeface="+mn-cs"/>
              </a:rPr>
              <a:t>goes to another department for testing, to another unit or to other health care settings/facilities. This communication must include Emergency Medical Services (EMS) staff and other transport staff (e.g., Taxi, patient transfer service). </a:t>
            </a:r>
            <a:r>
              <a:rPr lang="en-US" dirty="0"/>
              <a:t>Have a communication plan for if the </a:t>
            </a:r>
            <a:r>
              <a:rPr lang="en-US" dirty="0" smtClean="0"/>
              <a:t>client </a:t>
            </a:r>
            <a:r>
              <a:rPr lang="en-US" dirty="0"/>
              <a:t>needs to leave the facility, including the precautions they are on and why. Include</a:t>
            </a:r>
            <a:r>
              <a:rPr lang="en-US" baseline="0" dirty="0"/>
              <a:t> the </a:t>
            </a:r>
            <a:r>
              <a:rPr lang="en-US" dirty="0"/>
              <a:t>Transport service and Receiving </a:t>
            </a:r>
            <a:r>
              <a:rPr lang="en-US" dirty="0" smtClean="0"/>
              <a:t>facility in this discussion. </a:t>
            </a:r>
            <a:endParaRPr lang="en-US" dirty="0"/>
          </a:p>
          <a:p>
            <a:endParaRPr lang="en-US" dirty="0"/>
          </a:p>
          <a:p>
            <a:r>
              <a:rPr lang="en-US" dirty="0"/>
              <a:t>Ensure that </a:t>
            </a:r>
            <a:r>
              <a:rPr lang="en-US" dirty="0" smtClean="0"/>
              <a:t>visitors </a:t>
            </a:r>
            <a:r>
              <a:rPr lang="en-US" dirty="0"/>
              <a:t>are aware of the additional precautions and how to perform hand hygiene, properly use required PPE and how to leave the room safely (e.g., how to remove PPE, perform HH).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a:p>
            <a:pPr marL="457200" indent="-4572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37</a:t>
            </a:fld>
            <a:endParaRPr lang="en-US"/>
          </a:p>
        </p:txBody>
      </p:sp>
    </p:spTree>
    <p:extLst>
      <p:ext uri="{BB962C8B-B14F-4D97-AF65-F5344CB8AC3E}">
        <p14:creationId xmlns:p14="http://schemas.microsoft.com/office/powerpoint/2010/main" val="2033280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425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endParaRPr lang="en-CA" b="0" dirty="0"/>
          </a:p>
          <a:p>
            <a:pPr marL="171450" indent="-171450">
              <a:buFont typeface="Arial" panose="020B0604020202020204" pitchFamily="34" charset="0"/>
              <a:buChar char="•"/>
            </a:pPr>
            <a:r>
              <a:rPr lang="en-CA" dirty="0" smtClean="0"/>
              <a:t>Ontario </a:t>
            </a:r>
            <a:r>
              <a:rPr lang="en-CA" dirty="0"/>
              <a:t>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endParaRPr lang="en-CA" dirty="0"/>
          </a:p>
          <a:p>
            <a:endParaRPr lang="en-CA" dirty="0"/>
          </a:p>
          <a:p>
            <a:pPr defTabSz="933237">
              <a:defRPr/>
            </a:pPr>
            <a:r>
              <a:rPr lang="en-CA" dirty="0"/>
              <a:t>Cleaning and disinfection is a very important component in the protection of </a:t>
            </a:r>
            <a:r>
              <a:rPr lang="en-CA" dirty="0" smtClean="0"/>
              <a:t>client </a:t>
            </a:r>
            <a:r>
              <a:rPr lang="en-CA" dirty="0"/>
              <a:t>and staff.  Cleaning is the removal of </a:t>
            </a:r>
            <a:r>
              <a:rPr lang="en-CA" dirty="0" smtClean="0"/>
              <a:t>dust or soil </a:t>
            </a:r>
            <a:r>
              <a:rPr lang="en-CA" dirty="0"/>
              <a:t>and organic </a:t>
            </a:r>
            <a:r>
              <a:rPr lang="en-CA" dirty="0" smtClean="0"/>
              <a:t>material (e.g., blood, bodily fluids).</a:t>
            </a:r>
            <a:r>
              <a:rPr lang="en-CA" baseline="0" dirty="0" smtClean="0"/>
              <a:t> </a:t>
            </a:r>
            <a:r>
              <a:rPr lang="en-CA" dirty="0" smtClean="0"/>
              <a:t>Cleaning </a:t>
            </a:r>
            <a:r>
              <a:rPr lang="en-CA" dirty="0"/>
              <a:t>physically removes microorganisms through mechanical </a:t>
            </a:r>
            <a:r>
              <a:rPr lang="en-CA" dirty="0" smtClean="0"/>
              <a:t>action (e.g., scrubbing), </a:t>
            </a:r>
            <a:r>
              <a:rPr lang="en-CA" dirty="0"/>
              <a:t>water and detergents.  On the other hand, disinfection inactivates disease producing microorganisms.   A cleaning step must be done prior to disinfecting; using a disinfectant on its own is not </a:t>
            </a:r>
            <a:r>
              <a:rPr lang="en-CA" dirty="0" smtClean="0"/>
              <a:t>enough as many are inactivated</a:t>
            </a:r>
            <a:r>
              <a:rPr lang="en-CA" baseline="0" dirty="0" smtClean="0"/>
              <a:t> by foreign or organic materials</a:t>
            </a:r>
            <a:r>
              <a:rPr lang="en-CA" dirty="0" smtClean="0"/>
              <a:t>.  </a:t>
            </a:r>
            <a:r>
              <a:rPr lang="en-CA" dirty="0"/>
              <a:t>Cleaners can be purchased separately from disinfectants but there are also one-step cleaner disinfectants available. If possible, it is beneficial to use these combined products for ease and simplicity of use; always ensuring the manufacturer’s instructions are followed.  </a:t>
            </a:r>
          </a:p>
          <a:p>
            <a:endParaRPr lang="en-CA" dirty="0" smtClean="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2828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Video</a:t>
            </a:r>
            <a:r>
              <a:rPr lang="en-US" sz="1200" b="0" i="0" kern="1200" baseline="0" dirty="0" smtClean="0">
                <a:solidFill>
                  <a:schemeClr val="tx1"/>
                </a:solidFill>
                <a:effectLst/>
                <a:latin typeface="+mn-lt"/>
                <a:ea typeface="+mn-ea"/>
                <a:cs typeface="+mn-cs"/>
              </a:rPr>
              <a:t> link: </a:t>
            </a:r>
            <a:r>
              <a:rPr lang="en-US" dirty="0" smtClean="0">
                <a:hlinkClick r:id="rId3"/>
              </a:rPr>
              <a:t>https://youtu.be/XhramUs4T2s</a:t>
            </a:r>
            <a:endParaRPr lang="en-US"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40</a:t>
            </a:fld>
            <a:endParaRPr lang="en-US"/>
          </a:p>
        </p:txBody>
      </p:sp>
    </p:spTree>
    <p:extLst>
      <p:ext uri="{BB962C8B-B14F-4D97-AF65-F5344CB8AC3E}">
        <p14:creationId xmlns:p14="http://schemas.microsoft.com/office/powerpoint/2010/main" val="252892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link: </a:t>
            </a:r>
            <a:r>
              <a:rPr lang="en-US" dirty="0" smtClean="0"/>
              <a:t>https://youtu.be/jOMQvRtBiV4 </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5</a:t>
            </a:fld>
            <a:endParaRPr lang="en-US"/>
          </a:p>
        </p:txBody>
      </p:sp>
    </p:spTree>
    <p:extLst>
      <p:ext uri="{BB962C8B-B14F-4D97-AF65-F5344CB8AC3E}">
        <p14:creationId xmlns:p14="http://schemas.microsoft.com/office/powerpoint/2010/main" val="1464272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CA" b="1" dirty="0" smtClean="0"/>
              <a:t>Reference:</a:t>
            </a:r>
          </a:p>
          <a:p>
            <a:pPr marL="171450" indent="-171450" defTabSz="933237">
              <a:buFont typeface="Arial" panose="020B0604020202020204" pitchFamily="34" charset="0"/>
              <a:buChar char="•"/>
            </a:pPr>
            <a:r>
              <a:rPr lang="en-CA" dirty="0" smtClean="0"/>
              <a:t>Health </a:t>
            </a:r>
            <a:r>
              <a:rPr lang="en-CA" dirty="0"/>
              <a:t>Canada. Hand washing, cleaning, disinfection and sterilization in health care [Internet]. Ottawa, ON: Government of Canada; 1998. {archived; cited 2021 July 28].  Retrieved from: https://</a:t>
            </a:r>
            <a:r>
              <a:rPr lang="en-CA" dirty="0" smtClean="0"/>
              <a:t>publications.gc.ca/collections/collection_2016/aspc-phac/HP3-1-24-S8-eng.pdf </a:t>
            </a:r>
          </a:p>
          <a:p>
            <a:pPr marL="171450" indent="-171450" defTabSz="933237">
              <a:buFont typeface="Arial" panose="020B0604020202020204" pitchFamily="34" charset="0"/>
              <a:buChar char="•"/>
            </a:pPr>
            <a:r>
              <a:rPr kumimoji="0" lang="en-CA" sz="1200" b="0" i="0" u="none" strike="noStrike" kern="1200" cap="none" spc="0" normalizeH="0" baseline="0" noProof="0" dirty="0" smtClean="0">
                <a:ln>
                  <a:noFill/>
                </a:ln>
                <a:solidFill>
                  <a:schemeClr val="bg1"/>
                </a:solidFill>
                <a:effectLst/>
                <a:uLnTx/>
                <a:uFillTx/>
                <a:latin typeface="+mn-lt"/>
                <a:ea typeface="+mn-ea"/>
                <a:cs typeface="+mn-cs"/>
              </a:rPr>
              <a:t>Health Canada. Hand washing, cleaning, disinfection and sterilization in health care [Internet]. Ottawa, ON: Government of Canada; 1998. {archived; cited 2021 August 3].  Retrieved from: https://publications.gc.ca/collections/collection_2016/aspc-phac/HP3-1-24-S8-eng.pdf</a:t>
            </a:r>
            <a:endParaRPr lang="en-CA" dirty="0" smtClean="0"/>
          </a:p>
          <a:p>
            <a:endParaRPr lang="en-CA" dirty="0"/>
          </a:p>
          <a:p>
            <a:pPr defTabSz="933237"/>
            <a:r>
              <a:rPr lang="en-CA" dirty="0"/>
              <a:t>Microorganisms fall into different categories in regards to their susceptibility to </a:t>
            </a:r>
            <a:r>
              <a:rPr lang="en-CA" dirty="0" smtClean="0"/>
              <a:t>disinfectants or how easy</a:t>
            </a:r>
            <a:r>
              <a:rPr lang="en-CA" baseline="0" dirty="0" smtClean="0"/>
              <a:t> organisms can be killed</a:t>
            </a:r>
            <a:r>
              <a:rPr lang="en-CA" dirty="0" smtClean="0"/>
              <a:t>.  </a:t>
            </a:r>
            <a:r>
              <a:rPr lang="en-CA" dirty="0"/>
              <a:t>Some microorganisms are easier to kill than others.  This is important to consider when assessing what disinfectant is appropriate and what level of cleaning and disinfection is required. For healthcare settings (location where health care is provided), only a hospital disinfectant with a DIN can be used; household products should not be used in healthcare settings.  There are different levels of </a:t>
            </a:r>
            <a:r>
              <a:rPr lang="en-CA" dirty="0" smtClean="0"/>
              <a:t>disinfectants, low, intermediate and high</a:t>
            </a:r>
            <a:r>
              <a:rPr lang="en-CA" baseline="0" dirty="0" smtClean="0"/>
              <a:t> level </a:t>
            </a:r>
            <a:r>
              <a:rPr lang="en-CA" dirty="0" smtClean="0"/>
              <a:t>disinfectants. </a:t>
            </a:r>
          </a:p>
          <a:p>
            <a:pPr marL="171450" indent="-171450" defTabSz="933237">
              <a:buFont typeface="Arial" panose="020B0604020202020204" pitchFamily="34" charset="0"/>
              <a:buChar char="•"/>
            </a:pPr>
            <a:r>
              <a:rPr lang="en-US" sz="1200" b="0" i="0" u="none" strike="noStrike" kern="1200" baseline="0" dirty="0" smtClean="0">
                <a:solidFill>
                  <a:schemeClr val="tx1"/>
                </a:solidFill>
                <a:latin typeface="+mn-lt"/>
                <a:ea typeface="+mn-ea"/>
                <a:cs typeface="+mn-cs"/>
              </a:rPr>
              <a:t>Low Level (LLD) = kills most vegetative bacteria and some viruses/fungi </a:t>
            </a:r>
          </a:p>
          <a:p>
            <a:pPr marL="171450" indent="-171450" defTabSz="933237">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Intermediate Level = kills vegetative bacteria, viruses, fungi and mycobacterium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High Level (HLD) = kills all microbial organisms but not necessarily bacterial spores – spores are the least susceptible to disinfectants</a:t>
            </a:r>
          </a:p>
          <a:p>
            <a:pPr defTabSz="933237"/>
            <a:endParaRPr lang="en-CA" dirty="0" smtClean="0"/>
          </a:p>
          <a:p>
            <a:pPr defTabSz="933237"/>
            <a:r>
              <a:rPr lang="en-CA" dirty="0" smtClean="0"/>
              <a:t>For </a:t>
            </a:r>
            <a:r>
              <a:rPr lang="en-CA" dirty="0"/>
              <a:t>example, using a disinfectant that only kills the microorganisms on the bottom </a:t>
            </a:r>
            <a:r>
              <a:rPr lang="en-CA" dirty="0" smtClean="0"/>
              <a:t>group (low level disinfection) </a:t>
            </a:r>
            <a:r>
              <a:rPr lang="en-CA" dirty="0"/>
              <a:t>would not be appropriate if there was a Norwalk outbreak occurring in the </a:t>
            </a:r>
            <a:r>
              <a:rPr lang="en-CA" dirty="0" smtClean="0"/>
              <a:t>facility as Norwalk requires</a:t>
            </a:r>
            <a:r>
              <a:rPr lang="en-CA" baseline="0" dirty="0" smtClean="0"/>
              <a:t> an intermediate or high level disinfectant</a:t>
            </a:r>
            <a:r>
              <a:rPr lang="en-CA" dirty="0" smtClean="0"/>
              <a:t>. </a:t>
            </a:r>
            <a:r>
              <a:rPr lang="en-CA" dirty="0"/>
              <a:t>Sporicidal disinfectant would be needed if there were any </a:t>
            </a:r>
            <a:r>
              <a:rPr lang="en-CA" dirty="0" smtClean="0"/>
              <a:t>clients </a:t>
            </a:r>
            <a:r>
              <a:rPr lang="en-CA" dirty="0"/>
              <a:t>with C. difficile. </a:t>
            </a:r>
            <a:r>
              <a:rPr lang="en-CA" dirty="0" smtClean="0"/>
              <a:t>It is important to know what</a:t>
            </a:r>
            <a:r>
              <a:rPr lang="en-CA" baseline="0" dirty="0" smtClean="0"/>
              <a:t> organism you are concerned with and select a product with claims against it. </a:t>
            </a:r>
            <a:r>
              <a:rPr lang="en-CA" dirty="0" smtClean="0"/>
              <a:t>We </a:t>
            </a:r>
            <a:r>
              <a:rPr lang="en-CA" dirty="0"/>
              <a:t>will </a:t>
            </a:r>
            <a:r>
              <a:rPr lang="en-CA" dirty="0" smtClean="0"/>
              <a:t>now discuss </a:t>
            </a:r>
            <a:r>
              <a:rPr lang="en-CA" dirty="0"/>
              <a:t>what to look for in a </a:t>
            </a:r>
            <a:r>
              <a:rPr lang="en-CA" dirty="0" smtClean="0"/>
              <a:t>disinfectant.</a:t>
            </a:r>
            <a:r>
              <a:rPr lang="en-CA" baseline="0" dirty="0" smtClean="0"/>
              <a:t>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622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References</a:t>
            </a:r>
            <a:r>
              <a:rPr lang="en-CA" dirty="0" smtClean="0"/>
              <a:t>: </a:t>
            </a:r>
          </a:p>
          <a:p>
            <a:pPr marL="171450" indent="-17145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pPr marL="171450" indent="-171450">
              <a:buFont typeface="Arial" panose="020B0604020202020204" pitchFamily="34" charset="0"/>
              <a:buChar char="•"/>
            </a:pPr>
            <a:r>
              <a:rPr lang="en-CA" dirty="0" smtClean="0"/>
              <a:t>Public</a:t>
            </a:r>
            <a:r>
              <a:rPr lang="en-CA" baseline="0" dirty="0" smtClean="0"/>
              <a:t> Health Ontario. (July 30, 2021).</a:t>
            </a:r>
            <a:r>
              <a:rPr lang="en-US" baseline="0" dirty="0" smtClean="0"/>
              <a:t> Cleaning and Disinfection for Public Settings</a:t>
            </a:r>
            <a:r>
              <a:rPr lang="en-CA" baseline="0" dirty="0" smtClean="0"/>
              <a:t>. Retrieved from: </a:t>
            </a:r>
            <a:r>
              <a:rPr lang="en-CA" dirty="0" smtClean="0"/>
              <a:t>https</a:t>
            </a:r>
            <a:r>
              <a:rPr lang="en-CA" dirty="0"/>
              <a:t>://www.publichealthontario.ca/-/media/documents/ncov/factsheet-covid-19-environmental-cleaning.pdf </a:t>
            </a:r>
            <a:endParaRPr lang="en-CA" dirty="0" smtClean="0"/>
          </a:p>
          <a:p>
            <a:pPr marL="171450" indent="-171450">
              <a:buFont typeface="Arial" panose="020B0604020202020204" pitchFamily="34" charset="0"/>
              <a:buChar char="•"/>
            </a:pPr>
            <a:r>
              <a:rPr lang="en-CA" dirty="0" smtClean="0"/>
              <a:t>Public</a:t>
            </a:r>
            <a:r>
              <a:rPr lang="en-CA" baseline="0" dirty="0" smtClean="0"/>
              <a:t> Health Ontario. (July 16, 2021). </a:t>
            </a:r>
            <a:r>
              <a:rPr lang="en-US" baseline="0" dirty="0" smtClean="0"/>
              <a:t>Key Elements of Environmental Cleaning in Healthcare Settings. Retrieved from:  </a:t>
            </a:r>
            <a:r>
              <a:rPr lang="en-CA" dirty="0" smtClean="0"/>
              <a:t>https</a:t>
            </a:r>
            <a:r>
              <a:rPr lang="en-CA" dirty="0"/>
              <a:t>://www.publichealthontario.ca/-/media/documents/ncov/ipac/2020/10/factsheet-covid-19-environmental-cleaning-hcs.pdf</a:t>
            </a:r>
          </a:p>
          <a:p>
            <a:endParaRPr lang="en-CA" dirty="0"/>
          </a:p>
          <a:p>
            <a:r>
              <a:rPr lang="en-CA" dirty="0"/>
              <a:t>There are many factors to consider when choosing an appropriate disinfectant for </a:t>
            </a:r>
            <a:r>
              <a:rPr lang="en-CA" dirty="0" smtClean="0"/>
              <a:t>your facility – these include </a:t>
            </a:r>
            <a:r>
              <a:rPr lang="en-CA" dirty="0"/>
              <a:t>the </a:t>
            </a:r>
            <a:r>
              <a:rPr lang="en-CA" dirty="0" smtClean="0"/>
              <a:t>contact/kill </a:t>
            </a:r>
            <a:r>
              <a:rPr lang="en-CA" dirty="0"/>
              <a:t>time, active </a:t>
            </a:r>
            <a:r>
              <a:rPr lang="en-CA" dirty="0" smtClean="0"/>
              <a:t>ingredients, </a:t>
            </a:r>
            <a:r>
              <a:rPr lang="en-CA" baseline="0" dirty="0" smtClean="0"/>
              <a:t>or</a:t>
            </a:r>
            <a:r>
              <a:rPr lang="en-CA" dirty="0" smtClean="0"/>
              <a:t> </a:t>
            </a:r>
            <a:r>
              <a:rPr lang="en-CA" dirty="0"/>
              <a:t>if it </a:t>
            </a:r>
            <a:r>
              <a:rPr lang="en-CA" dirty="0" smtClean="0"/>
              <a:t>is ready-to-use</a:t>
            </a:r>
            <a:r>
              <a:rPr lang="en-CA" baseline="0" dirty="0" smtClean="0"/>
              <a:t> or</a:t>
            </a:r>
            <a:r>
              <a:rPr lang="en-CA" dirty="0" smtClean="0"/>
              <a:t> </a:t>
            </a:r>
            <a:r>
              <a:rPr lang="en-CA" dirty="0"/>
              <a:t>requires </a:t>
            </a:r>
            <a:r>
              <a:rPr lang="en-CA" dirty="0" smtClean="0"/>
              <a:t>dilution, to</a:t>
            </a:r>
            <a:r>
              <a:rPr lang="en-CA" baseline="0" dirty="0" smtClean="0"/>
              <a:t> name a few</a:t>
            </a:r>
            <a:r>
              <a:rPr lang="en-CA" dirty="0" smtClean="0"/>
              <a:t>.  </a:t>
            </a:r>
            <a:r>
              <a:rPr lang="en-CA" dirty="0"/>
              <a:t>If we look at this </a:t>
            </a:r>
            <a:r>
              <a:rPr lang="en-CA" dirty="0" smtClean="0"/>
              <a:t>diagram, </a:t>
            </a:r>
            <a:r>
              <a:rPr lang="en-CA" dirty="0"/>
              <a:t>we can see that this one is a ready to use disinfectant that requires no </a:t>
            </a:r>
            <a:r>
              <a:rPr lang="en-CA" dirty="0" smtClean="0"/>
              <a:t>dilution, indicated</a:t>
            </a:r>
            <a:r>
              <a:rPr lang="en-CA" baseline="0" dirty="0" smtClean="0"/>
              <a:t> by the RTU</a:t>
            </a:r>
            <a:r>
              <a:rPr lang="en-CA" dirty="0" smtClean="0"/>
              <a:t>.  </a:t>
            </a:r>
            <a:r>
              <a:rPr lang="en-CA" dirty="0"/>
              <a:t>A ready to use disinfectant is preferred over disinfectants that have to be diluted.  If diluting the disinfectant is required ensure the manufacture's instructions are followed for the correct dilution.  </a:t>
            </a:r>
            <a:r>
              <a:rPr lang="en-CA" dirty="0" smtClean="0"/>
              <a:t>With any disinfectant you are diluting with water,</a:t>
            </a:r>
            <a:r>
              <a:rPr lang="en-CA" baseline="0" dirty="0" smtClean="0"/>
              <a:t> including </a:t>
            </a:r>
            <a:r>
              <a:rPr lang="en-CA" dirty="0" smtClean="0"/>
              <a:t>bleach, </a:t>
            </a:r>
            <a:r>
              <a:rPr lang="en-CA" dirty="0"/>
              <a:t>it is important to note </a:t>
            </a:r>
            <a:r>
              <a:rPr lang="en-CA" dirty="0" smtClean="0"/>
              <a:t>how long the product is good</a:t>
            </a:r>
            <a:r>
              <a:rPr lang="en-CA" baseline="0" dirty="0" smtClean="0"/>
              <a:t> for once diluted. Bleach </a:t>
            </a:r>
            <a:r>
              <a:rPr lang="en-CA" dirty="0" smtClean="0"/>
              <a:t>loses </a:t>
            </a:r>
            <a:r>
              <a:rPr lang="en-CA" dirty="0"/>
              <a:t>potency within 24 </a:t>
            </a:r>
            <a:r>
              <a:rPr lang="en-CA" dirty="0" smtClean="0"/>
              <a:t>hours, </a:t>
            </a:r>
            <a:r>
              <a:rPr lang="en-CA" dirty="0"/>
              <a:t>so a fresh solution needs to be made just before use or as </a:t>
            </a:r>
            <a:r>
              <a:rPr lang="en-CA" dirty="0" smtClean="0"/>
              <a:t>often </a:t>
            </a:r>
            <a:r>
              <a:rPr lang="en-CA" dirty="0"/>
              <a:t>as required. It is also important not to mix different products (for example never mix bleach and ammonia).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Disinfectants </a:t>
            </a:r>
            <a:r>
              <a:rPr lang="en-CA" dirty="0"/>
              <a:t>require an 8 digit Drug Identification Number, or </a:t>
            </a:r>
            <a:r>
              <a:rPr lang="en-CA" dirty="0" smtClean="0"/>
              <a:t>DIN</a:t>
            </a:r>
            <a:r>
              <a:rPr lang="en-CA" baseline="0" dirty="0" smtClean="0"/>
              <a:t> as t</a:t>
            </a:r>
            <a:r>
              <a:rPr lang="en-CA" dirty="0" smtClean="0"/>
              <a:t>his </a:t>
            </a:r>
            <a:r>
              <a:rPr lang="en-CA" dirty="0"/>
              <a:t>means that it is approved for use by Health Canada.  The </a:t>
            </a:r>
            <a:r>
              <a:rPr lang="en-CA" dirty="0" smtClean="0"/>
              <a:t>exceptions </a:t>
            </a:r>
            <a:r>
              <a:rPr lang="en-CA" dirty="0"/>
              <a:t>to this </a:t>
            </a:r>
            <a:r>
              <a:rPr lang="en-CA" dirty="0" smtClean="0"/>
              <a:t>are </a:t>
            </a:r>
            <a:r>
              <a:rPr lang="en-US" dirty="0" smtClean="0"/>
              <a:t>sodium hypochlorite and alcohol-based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disinfectants</a:t>
            </a:r>
            <a:r>
              <a:rPr lang="en-CA" dirty="0" smtClean="0"/>
              <a:t>.   </a:t>
            </a:r>
            <a:r>
              <a:rPr lang="en-CA" dirty="0"/>
              <a:t>Disinfectants can contain different active ingredients (e.g. quaternary ammonium, sodium hypochlorite, accelerated hydrogen peroxide </a:t>
            </a:r>
            <a:r>
              <a:rPr lang="en-CA" dirty="0" err="1"/>
              <a:t>etc</a:t>
            </a:r>
            <a:r>
              <a:rPr lang="en-CA" dirty="0" smtClean="0"/>
              <a:t>). It is important</a:t>
            </a:r>
            <a:r>
              <a:rPr lang="en-CA" baseline="0" dirty="0" smtClean="0"/>
              <a:t> to </a:t>
            </a:r>
            <a:r>
              <a:rPr lang="en-CA" dirty="0" smtClean="0"/>
              <a:t>make sure that the disinfectant is effective against the microorganisms that you want killed. </a:t>
            </a:r>
            <a:r>
              <a:rPr lang="en-CA" dirty="0"/>
              <a:t>Always check </a:t>
            </a:r>
            <a:r>
              <a:rPr lang="en-CA" dirty="0" smtClean="0"/>
              <a:t>the</a:t>
            </a:r>
            <a:r>
              <a:rPr lang="en-CA" baseline="0" dirty="0" smtClean="0"/>
              <a:t> expiry date </a:t>
            </a:r>
            <a:r>
              <a:rPr lang="en-CA" dirty="0" smtClean="0"/>
              <a:t>and </a:t>
            </a:r>
            <a:r>
              <a:rPr lang="en-CA" dirty="0"/>
              <a:t>follow the manufacturer's instructions for use, which could include what PPE is required to be worn or what surfaces are compatible with the disinfectant.  Always wear the appropriate PPE that is indicated on the </a:t>
            </a:r>
            <a:r>
              <a:rPr lang="en-CA" dirty="0" smtClean="0"/>
              <a:t>manufacturer’s instructions, or by your organization’s policies.</a:t>
            </a:r>
            <a:endParaRPr lang="en-CA" dirty="0"/>
          </a:p>
          <a:p>
            <a:endParaRPr lang="en-CA" dirty="0"/>
          </a:p>
          <a:p>
            <a:r>
              <a:rPr lang="en-CA" dirty="0"/>
              <a:t>The contact time </a:t>
            </a:r>
            <a:r>
              <a:rPr lang="en-CA" dirty="0" smtClean="0"/>
              <a:t>or kill time of </a:t>
            </a:r>
            <a:r>
              <a:rPr lang="en-CA" dirty="0"/>
              <a:t>the disinfectant will also be indicated on the bottle.  It is important to follow the time required for disinfection and not sanitization as that will affect which germs are killed.  The surface must remain wet for the entire contact time and then </a:t>
            </a:r>
            <a:r>
              <a:rPr lang="en-CA" dirty="0" smtClean="0"/>
              <a:t>air </a:t>
            </a:r>
            <a:r>
              <a:rPr lang="en-CA" dirty="0"/>
              <a:t>dry.  Shorter contact times are better as longer contact times </a:t>
            </a:r>
            <a:r>
              <a:rPr lang="en-CA" dirty="0" smtClean="0"/>
              <a:t>require </a:t>
            </a:r>
            <a:r>
              <a:rPr lang="en-CA" dirty="0"/>
              <a:t>multiple re-applications so that the surface </a:t>
            </a:r>
            <a:r>
              <a:rPr lang="en-CA" dirty="0" smtClean="0"/>
              <a:t>stays </a:t>
            </a:r>
            <a:r>
              <a:rPr lang="en-CA" dirty="0"/>
              <a:t>wet followed by air </a:t>
            </a:r>
            <a:r>
              <a:rPr lang="en-CA" dirty="0" smtClean="0"/>
              <a:t>drying, never</a:t>
            </a:r>
            <a:r>
              <a:rPr lang="en-CA" baseline="0" dirty="0" smtClean="0"/>
              <a:t> dry a surface manually</a:t>
            </a:r>
            <a:r>
              <a:rPr lang="en-CA" dirty="0" smtClean="0"/>
              <a: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983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References</a:t>
            </a:r>
            <a:r>
              <a:rPr lang="en-CA" dirty="0" smtClean="0"/>
              <a:t>: </a:t>
            </a:r>
            <a:endParaRPr lang="en-CA" dirty="0">
              <a:hlinkClick r:id="" action="ppaction://noaction"/>
            </a:endParaRPr>
          </a:p>
          <a:p>
            <a:pPr marL="171450" indent="-171450">
              <a:buFont typeface="Arial" panose="020B0604020202020204" pitchFamily="34" charset="0"/>
              <a:buChar char="•"/>
            </a:pPr>
            <a:r>
              <a:rPr lang="en-CA" dirty="0" smtClean="0"/>
              <a:t>Centers for Disease</a:t>
            </a:r>
            <a:r>
              <a:rPr lang="en-CA" baseline="0" dirty="0" smtClean="0"/>
              <a:t> Control and Prevention. (September 18, 2016). Infection Control: Table 2. Properties of an ideal disinfectant. Retrieved from: https://www.cdc.gov/infectioncontrol/guidelines/disinfection/tables/table2.html </a:t>
            </a:r>
            <a:endParaRPr lang="en-CA" baseline="0" dirty="0"/>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CA" dirty="0"/>
          </a:p>
          <a:p>
            <a:r>
              <a:rPr lang="en-CA" dirty="0"/>
              <a:t>Ideally when choosing a disinfectant, </a:t>
            </a:r>
            <a:r>
              <a:rPr lang="en-CA" dirty="0" smtClean="0"/>
              <a:t>you want </a:t>
            </a:r>
            <a:r>
              <a:rPr lang="en-CA" dirty="0"/>
              <a:t>to ensure it is broad spectrum and is effective against the appropriate microorganisms in the setting where it will be used.  As previously mentioned, that short contact time is very important to ensure the surfaces are kept wet to meet the </a:t>
            </a:r>
            <a:r>
              <a:rPr lang="en-CA" dirty="0" smtClean="0"/>
              <a:t>required contact </a:t>
            </a:r>
            <a:r>
              <a:rPr lang="en-CA" dirty="0"/>
              <a:t>time.  A combined one-step cleaner and disinfectant will provide ease of use for the user.  The </a:t>
            </a:r>
            <a:r>
              <a:rPr lang="en-CA" dirty="0" smtClean="0"/>
              <a:t>manufactures instructions for use </a:t>
            </a:r>
            <a:r>
              <a:rPr lang="en-CA" dirty="0"/>
              <a:t>will indicate what surfaces the disinfectant is compatible with.  </a:t>
            </a:r>
            <a:r>
              <a:rPr lang="en-CA" dirty="0" smtClean="0"/>
              <a:t>You want </a:t>
            </a:r>
            <a:r>
              <a:rPr lang="en-CA" dirty="0"/>
              <a:t>the product to be safe for use for staff and </a:t>
            </a:r>
            <a:r>
              <a:rPr lang="en-CA" dirty="0" smtClean="0"/>
              <a:t>client </a:t>
            </a:r>
            <a:r>
              <a:rPr lang="en-CA" dirty="0"/>
              <a:t>and have an acceptable </a:t>
            </a:r>
            <a:r>
              <a:rPr lang="en-CA" dirty="0" smtClean="0"/>
              <a:t>odour</a:t>
            </a:r>
            <a:r>
              <a:rPr lang="en-CA" baseline="0" dirty="0" smtClean="0"/>
              <a:t> or be o</a:t>
            </a:r>
            <a:r>
              <a:rPr lang="en-CA" dirty="0" smtClean="0"/>
              <a:t>dourless </a:t>
            </a:r>
            <a:r>
              <a:rPr lang="en-CA" dirty="0"/>
              <a:t>to </a:t>
            </a:r>
            <a:r>
              <a:rPr lang="en-CA" dirty="0" smtClean="0"/>
              <a:t>maintain</a:t>
            </a:r>
            <a:r>
              <a:rPr lang="en-CA" baseline="0" dirty="0" smtClean="0"/>
              <a:t> comfort within the facility</a:t>
            </a:r>
            <a:r>
              <a:rPr lang="en-CA" dirty="0" smtClean="0"/>
              <a:t>.  </a:t>
            </a: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8764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r>
              <a:rPr lang="en-CA" b="0" dirty="0" smtClean="0"/>
              <a:t>:</a:t>
            </a:r>
            <a:r>
              <a:rPr lang="en-CA" b="0" baseline="0" dirty="0" smtClean="0"/>
              <a:t> </a:t>
            </a:r>
          </a:p>
          <a:p>
            <a:pPr marL="171450" indent="-171450">
              <a:buFont typeface="Arial" panose="020B0604020202020204" pitchFamily="34" charset="0"/>
              <a:buChar char="•"/>
            </a:pPr>
            <a:r>
              <a:rPr lang="en-CA" dirty="0" smtClean="0"/>
              <a:t>Ontario </a:t>
            </a:r>
            <a:r>
              <a:rPr lang="en-CA" dirty="0"/>
              <a:t>Agency for Health Protection and Promotion (Public Health Ontario).  Key Elements of Environmental Cleaning in Healthcare Settings. Toronto, ON: Queen’s Printer for Ontario; July 16, 2021. Retrieved from: </a:t>
            </a:r>
            <a:r>
              <a:rPr lang="en-CA" dirty="0" smtClean="0"/>
              <a:t>https://www.publichealthontario.ca/-/media/documents/ncov/ipac/2020/10/factsheet-covid-19-environmental-cleaning-hcs.pdf</a:t>
            </a:r>
          </a:p>
          <a:p>
            <a:pPr marL="171450" indent="-171450">
              <a:buFont typeface="Arial" panose="020B0604020202020204" pitchFamily="34" charset="0"/>
              <a:buChar char="•"/>
            </a:pPr>
            <a:r>
              <a:rPr lang="en-CA" dirty="0" smtClean="0"/>
              <a:t>Ontario </a:t>
            </a:r>
            <a:r>
              <a:rPr lang="en-CA" dirty="0"/>
              <a:t>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 </a:t>
            </a:r>
            <a:endParaRPr lang="en-CA" dirty="0" smtClean="0"/>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Images from CDC. (April, 2020). Environmental Cleaning Procedures. Retrieved from: https://www.cdc.gov/hai/prevent/resource-limited/cleaning-procedures.html  </a:t>
            </a:r>
            <a:endParaRPr lang="en-CA" dirty="0"/>
          </a:p>
          <a:p>
            <a:endParaRPr lang="en-CA" dirty="0"/>
          </a:p>
          <a:p>
            <a:r>
              <a:rPr lang="en-CA" dirty="0"/>
              <a:t>When cleaning, </a:t>
            </a:r>
            <a:r>
              <a:rPr lang="en-CA" dirty="0" smtClean="0"/>
              <a:t>you should assess </a:t>
            </a:r>
            <a:r>
              <a:rPr lang="en-CA" dirty="0"/>
              <a:t>the work area and workflow to move </a:t>
            </a:r>
            <a:r>
              <a:rPr lang="en-CA" dirty="0" smtClean="0"/>
              <a:t>from </a:t>
            </a:r>
            <a:r>
              <a:rPr lang="en-CA" dirty="0"/>
              <a:t>clean to dirty areas.  One should not go back and forth between dirty and clean </a:t>
            </a:r>
            <a:r>
              <a:rPr lang="en-CA" dirty="0" smtClean="0"/>
              <a:t>as this will</a:t>
            </a:r>
            <a:r>
              <a:rPr lang="en-CA" baseline="0" dirty="0" smtClean="0"/>
              <a:t> contaminate clean areas</a:t>
            </a:r>
            <a:r>
              <a:rPr lang="en-CA" dirty="0" smtClean="0"/>
              <a:t>. It is best</a:t>
            </a:r>
            <a:r>
              <a:rPr lang="en-CA" baseline="0" dirty="0" smtClean="0"/>
              <a:t> minimize clutter, note visibly soiled areas and generally work from high to low, and outside to inside the client’s space (2m or 6ft). The area the client spends majority of their time in will be the most highly contaminated. </a:t>
            </a:r>
            <a:r>
              <a:rPr lang="en-CA" dirty="0" smtClean="0"/>
              <a:t>Always </a:t>
            </a:r>
            <a:r>
              <a:rPr lang="en-CA" dirty="0"/>
              <a:t>do the resident bathroom at the end after cleaning the </a:t>
            </a:r>
            <a:r>
              <a:rPr lang="en-CA" dirty="0" smtClean="0"/>
              <a:t>room</a:t>
            </a:r>
            <a:r>
              <a:rPr lang="en-CA" baseline="0" dirty="0" smtClean="0"/>
              <a:t> as the bathroom is considered the most contaminated space. </a:t>
            </a:r>
          </a:p>
          <a:p>
            <a:endParaRPr lang="en-CA" dirty="0"/>
          </a:p>
          <a:p>
            <a:r>
              <a:rPr lang="en-CA" dirty="0"/>
              <a:t>If using a cloth and </a:t>
            </a:r>
            <a:r>
              <a:rPr lang="en-CA" dirty="0" smtClean="0"/>
              <a:t>bucket, </a:t>
            </a:r>
            <a:r>
              <a:rPr lang="en-CA" dirty="0"/>
              <a:t>soak the cloth in the disinfectant in the </a:t>
            </a:r>
            <a:r>
              <a:rPr lang="en-CA" dirty="0" smtClean="0"/>
              <a:t>bucket just </a:t>
            </a:r>
            <a:r>
              <a:rPr lang="en-CA" dirty="0"/>
              <a:t>prior to using.  Do not put the cloth back in the bucket after use on the surface or equipment, but instead put in a separate container for disposal or </a:t>
            </a:r>
            <a:r>
              <a:rPr lang="en-CA" dirty="0" smtClean="0"/>
              <a:t>laundry. If </a:t>
            </a:r>
            <a:r>
              <a:rPr lang="en-CA" dirty="0"/>
              <a:t>the same cloth goes back into the bucket after being used on a surface, it </a:t>
            </a:r>
            <a:r>
              <a:rPr lang="en-CA" dirty="0" smtClean="0"/>
              <a:t>may contaminate and/or dilute </a:t>
            </a:r>
            <a:r>
              <a:rPr lang="en-CA" dirty="0"/>
              <a:t>the solution.   Always </a:t>
            </a:r>
            <a:r>
              <a:rPr lang="en-CA" dirty="0" smtClean="0"/>
              <a:t>ensure </a:t>
            </a:r>
            <a:r>
              <a:rPr lang="en-CA" dirty="0"/>
              <a:t>the surface that is being disinfected stays wet for the </a:t>
            </a:r>
            <a:r>
              <a:rPr lang="en-CA" dirty="0" smtClean="0"/>
              <a:t>appropriate contact </a:t>
            </a:r>
            <a:r>
              <a:rPr lang="en-CA" dirty="0"/>
              <a:t>time</a:t>
            </a:r>
            <a:r>
              <a:rPr lang="en-CA" dirty="0" smtClean="0"/>
              <a:t>. Also consider changing your cloth if you encounter visible soiling or contamination to avoid</a:t>
            </a:r>
            <a:r>
              <a:rPr lang="en-CA" baseline="0" dirty="0" smtClean="0"/>
              <a:t> spreading it around the environment. If you are using a cloth that becomes dry, discard and use a new saturated cloth.</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096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CA" b="1" dirty="0"/>
              <a:t>Reference</a:t>
            </a:r>
            <a:r>
              <a:rPr lang="en-CA" dirty="0"/>
              <a:t>: </a:t>
            </a:r>
            <a:endParaRPr lang="en-CA" dirty="0" smtClean="0"/>
          </a:p>
          <a:p>
            <a:pPr marL="171450" indent="-171450" defTabSz="933237">
              <a:buFont typeface="Arial" panose="020B0604020202020204" pitchFamily="34" charset="0"/>
              <a:buChar char="•"/>
              <a:defRPr/>
            </a:pPr>
            <a:r>
              <a:rPr lang="en-CA" dirty="0" smtClean="0"/>
              <a:t>Ontario </a:t>
            </a:r>
            <a:r>
              <a:rPr lang="en-CA" dirty="0"/>
              <a:t>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p>
          <a:p>
            <a:endParaRPr lang="en-CA" dirty="0"/>
          </a:p>
          <a:p>
            <a:endParaRPr lang="en-CA" dirty="0"/>
          </a:p>
          <a:p>
            <a:r>
              <a:rPr lang="en-CA" dirty="0"/>
              <a:t>The frequency of cleaning depends on the surface and items.  Some surfaces and items require more frequent cleaning and </a:t>
            </a:r>
            <a:r>
              <a:rPr lang="en-CA" dirty="0" smtClean="0"/>
              <a:t>disinfection.  High-touch </a:t>
            </a:r>
            <a:r>
              <a:rPr lang="en-CA" dirty="0"/>
              <a:t>surfaces have more frequent hand contact compared to </a:t>
            </a:r>
            <a:r>
              <a:rPr lang="en-CA" dirty="0" smtClean="0"/>
              <a:t>low-touch </a:t>
            </a:r>
            <a:r>
              <a:rPr lang="en-CA" dirty="0"/>
              <a:t>areas that have minimal hand contact and are more likely to have microorganisms on them.  </a:t>
            </a:r>
            <a:r>
              <a:rPr lang="en-CA" dirty="0" smtClean="0"/>
              <a:t>High-touch surfaces</a:t>
            </a:r>
            <a:r>
              <a:rPr lang="en-CA" baseline="0" dirty="0" smtClean="0"/>
              <a:t> </a:t>
            </a:r>
            <a:r>
              <a:rPr lang="en-CA" dirty="0" smtClean="0"/>
              <a:t>are </a:t>
            </a:r>
            <a:r>
              <a:rPr lang="en-CA" dirty="0"/>
              <a:t>to be cleaned more frequently and even more so during an outbreak.  </a:t>
            </a:r>
            <a:endParaRPr lang="en-CA" dirty="0" smtClean="0"/>
          </a:p>
          <a:p>
            <a:endParaRPr lang="en-CA" dirty="0" smtClean="0"/>
          </a:p>
          <a:p>
            <a:r>
              <a:rPr lang="en-US" sz="1200" b="0" i="0" u="none" strike="noStrike" kern="1200" baseline="0" dirty="0" smtClean="0">
                <a:solidFill>
                  <a:schemeClr val="tx1"/>
                </a:solidFill>
                <a:latin typeface="+mn-lt"/>
                <a:ea typeface="+mn-ea"/>
                <a:cs typeface="+mn-cs"/>
              </a:rPr>
              <a:t>Once you understand how pathogens are transmitted, how and when and what to clean, and how to implement routine practices, it’s important to put it all together into a sensible workflow. Ensuring IPAC measures are integrated into the regular workflow of the workplace is the best way to mitigate the risk of transmitting infections.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910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Reference</a:t>
            </a:r>
            <a:r>
              <a:rPr lang="en-US" b="1"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b="1"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Additional </a:t>
            </a:r>
            <a:r>
              <a:rPr lang="en-US" dirty="0"/>
              <a:t>cleaning of </a:t>
            </a:r>
            <a:r>
              <a:rPr lang="en-US" dirty="0" smtClean="0"/>
              <a:t>client space </a:t>
            </a:r>
            <a:r>
              <a:rPr lang="en-US" dirty="0"/>
              <a:t>should be considered to decrease germs in the</a:t>
            </a:r>
            <a:r>
              <a:rPr lang="en-US" baseline="0" dirty="0"/>
              <a:t> environment </a:t>
            </a:r>
          </a:p>
          <a:p>
            <a:pPr marL="171450" indent="-171450">
              <a:buFont typeface="Arial" panose="020B0604020202020204" pitchFamily="34" charset="0"/>
              <a:buChar char="•"/>
            </a:pPr>
            <a:r>
              <a:rPr lang="en-US" dirty="0" smtClean="0"/>
              <a:t>High </a:t>
            </a:r>
            <a:r>
              <a:rPr lang="en-US" dirty="0"/>
              <a:t>touch surfaces in the patient environment should be cleaned more frequently (multiple times </a:t>
            </a:r>
            <a:r>
              <a:rPr lang="en-US" dirty="0" smtClean="0"/>
              <a:t>daily</a:t>
            </a:r>
            <a:r>
              <a:rPr lang="en-US" baseline="0" dirty="0" smtClean="0"/>
              <a:t>. Ensure the product you use has claims against the organism you are concerned about). </a:t>
            </a:r>
            <a:endParaRPr lang="en-US" baseline="0" dirty="0"/>
          </a:p>
          <a:p>
            <a:pPr marL="171450" indent="-171450">
              <a:buFont typeface="Arial" panose="020B0604020202020204" pitchFamily="34" charset="0"/>
              <a:buChar char="•"/>
            </a:pPr>
            <a:r>
              <a:rPr lang="en-US" dirty="0" smtClean="0"/>
              <a:t>Shared </a:t>
            </a:r>
            <a:r>
              <a:rPr lang="en-US" dirty="0"/>
              <a:t>equipment, items, toys must be dedicated or </a:t>
            </a:r>
            <a:r>
              <a:rPr lang="en-US" dirty="0" smtClean="0"/>
              <a:t>cleaned and disinfected between</a:t>
            </a:r>
            <a:r>
              <a:rPr lang="en-US" baseline="0" dirty="0" smtClean="0"/>
              <a:t> </a:t>
            </a:r>
            <a:r>
              <a:rPr lang="en-US" dirty="0" smtClean="0"/>
              <a:t>clients</a:t>
            </a:r>
          </a:p>
          <a:p>
            <a:pPr marL="171450" indent="-171450">
              <a:buFont typeface="Arial" panose="020B0604020202020204" pitchFamily="34" charset="0"/>
              <a:buChar char="•"/>
            </a:pPr>
            <a:endParaRPr lang="en-US" dirty="0" smtClean="0"/>
          </a:p>
          <a:p>
            <a:r>
              <a:rPr lang="en-US" dirty="0" smtClean="0"/>
              <a:t>HJ: </a:t>
            </a:r>
            <a:r>
              <a:rPr lang="en-US" sz="1200" kern="1200" dirty="0" smtClean="0">
                <a:solidFill>
                  <a:schemeClr val="tx1"/>
                </a:solidFill>
                <a:effectLst/>
                <a:latin typeface="+mn-lt"/>
                <a:ea typeface="+mn-ea"/>
                <a:cs typeface="+mn-cs"/>
              </a:rPr>
              <a:t>Need to stress cleaning and proper use of equipment is not just an issue when AP are in place….this is also an important concept of RP. · Suggest….while environmental cleaning is an important aspect of RP - special environmental cleaning may be required if AP are in place e.g. sporicidal agent if CDI is suspected or confirmed</a:t>
            </a:r>
          </a:p>
          <a:p>
            <a:r>
              <a:rPr lang="en-US" sz="1200" kern="1200" dirty="0" smtClean="0">
                <a:solidFill>
                  <a:schemeClr val="tx1"/>
                </a:solidFill>
                <a:effectLst/>
                <a:latin typeface="+mn-lt"/>
                <a:ea typeface="+mn-ea"/>
                <a:cs typeface="+mn-cs"/>
              </a:rPr>
              <a:t>· Again RP –emphasis high touch surfaces, and performed clean to dirty</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46</a:t>
            </a:fld>
            <a:endParaRPr lang="en-US"/>
          </a:p>
        </p:txBody>
      </p:sp>
    </p:spTree>
    <p:extLst>
      <p:ext uri="{BB962C8B-B14F-4D97-AF65-F5344CB8AC3E}">
        <p14:creationId xmlns:p14="http://schemas.microsoft.com/office/powerpoint/2010/main" val="2774822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baseline="0" dirty="0" smtClean="0">
                <a:solidFill>
                  <a:schemeClr val="tx1"/>
                </a:solidFill>
                <a:latin typeface="+mn-lt"/>
                <a:ea typeface="+mn-ea"/>
                <a:cs typeface="+mn-cs"/>
              </a:rPr>
              <a:t>Reference</a:t>
            </a:r>
            <a:r>
              <a:rPr lang="en-CA" sz="1200" b="0" i="0" u="none" strike="noStrike" kern="1200" baseline="0" dirty="0" smtClean="0">
                <a:solidFill>
                  <a:schemeClr val="tx1"/>
                </a:solidFill>
                <a:latin typeface="+mn-lt"/>
                <a:ea typeface="+mn-ea"/>
                <a:cs typeface="+mn-cs"/>
              </a:rPr>
              <a:t> - Ontario Agency for Health Protection and Promotion (Public Health Ontario).  Key Elements of Environmental Cleaning in Healthcare Settings. Toronto, ON: Queen’s Printer for Ontario; July 16, 2021. Retrieved from: </a:t>
            </a:r>
            <a:r>
              <a:rPr lang="en-CA" sz="1200" b="0" i="0" u="sng" strike="noStrike" kern="1200" baseline="0" dirty="0" smtClean="0">
                <a:solidFill>
                  <a:schemeClr val="tx1"/>
                </a:solidFill>
                <a:latin typeface="+mn-lt"/>
                <a:ea typeface="+mn-ea"/>
                <a:cs typeface="+mn-cs"/>
              </a:rPr>
              <a:t>Key Elements of Environmental Cleaning in Healthcare Settings (publichealthontario.ca)</a:t>
            </a:r>
            <a:r>
              <a:rPr lang="en-CA" sz="1200" b="0" i="0" u="none" strike="noStrike" kern="1200" baseline="0" dirty="0" smtClean="0">
                <a:solidFill>
                  <a:schemeClr val="tx1"/>
                </a:solidFill>
                <a:latin typeface="+mn-lt"/>
                <a:ea typeface="+mn-ea"/>
                <a:cs typeface="+mn-cs"/>
              </a:rPr>
              <a:t> </a:t>
            </a:r>
          </a:p>
          <a:p>
            <a:pPr rtl="0"/>
            <a:endParaRPr lang="en-CA" sz="1200" b="0" i="0" u="none" strike="noStrike" kern="1200" baseline="0" dirty="0" smtClean="0">
              <a:solidFill>
                <a:schemeClr val="tx1"/>
              </a:solidFill>
              <a:latin typeface="+mn-lt"/>
              <a:ea typeface="+mn-ea"/>
              <a:cs typeface="+mn-cs"/>
            </a:endParaRPr>
          </a:p>
          <a:p>
            <a:pPr rtl="0"/>
            <a:endParaRPr lang="en-CA" sz="1200" b="0" i="0" u="none" strike="noStrike" kern="1200" baseline="0" dirty="0" smtClean="0">
              <a:solidFill>
                <a:schemeClr val="tx1"/>
              </a:solidFill>
              <a:latin typeface="+mn-lt"/>
              <a:ea typeface="+mn-ea"/>
              <a:cs typeface="+mn-cs"/>
            </a:endParaRPr>
          </a:p>
          <a:p>
            <a:pPr rtl="0"/>
            <a:r>
              <a:rPr lang="en-CA" sz="1200" b="0" i="0" u="none" strike="noStrike" kern="1200" baseline="0" dirty="0" smtClean="0">
                <a:solidFill>
                  <a:schemeClr val="tx1"/>
                </a:solidFill>
                <a:latin typeface="+mn-lt"/>
                <a:ea typeface="+mn-ea"/>
                <a:cs typeface="+mn-cs"/>
              </a:rPr>
              <a:t>Staff should be aware regarding the different types of waste (sharps, general and biomedical) and how to safely handle and dispose.  Biomedical waste and sharps requires special handling and disposal but general waste such as general washroom waste or discarded PPE does not require special handling and disposal.  Sharps containers are designated, puncture-resistant, leak proof containers that are intended for the disposal of sharps.  Ensure the sharps container is only filled up to the fill line and that it is not left to overflow.  Be aware of the organizational policies surrounding the safe handling and disposal of sharps.   If a random sharp is encountered in the premises; report it to your employer to ensure safe handling and disposal.  All sharps injuries or exposure to blood or body fluid need to be reported to your employer and the appropriate medical attention sought.  </a:t>
            </a:r>
          </a:p>
          <a:p>
            <a:endParaRPr lang="en-CA" dirty="0"/>
          </a:p>
        </p:txBody>
      </p:sp>
      <p:sp>
        <p:nvSpPr>
          <p:cNvPr id="4" name="Slide Number Placeholder 3"/>
          <p:cNvSpPr>
            <a:spLocks noGrp="1"/>
          </p:cNvSpPr>
          <p:nvPr>
            <p:ph type="sldNum" sz="quarter" idx="10"/>
          </p:nvPr>
        </p:nvSpPr>
        <p:spPr/>
        <p:txBody>
          <a:bodyPr/>
          <a:lstStyle/>
          <a:p>
            <a:fld id="{54F66D9C-2569-4BC6-9746-8D54F24E4312}" type="slidenum">
              <a:rPr lang="en-US" smtClean="0"/>
              <a:t>47</a:t>
            </a:fld>
            <a:endParaRPr lang="en-US"/>
          </a:p>
        </p:txBody>
      </p:sp>
    </p:spTree>
    <p:extLst>
      <p:ext uri="{BB962C8B-B14F-4D97-AF65-F5344CB8AC3E}">
        <p14:creationId xmlns:p14="http://schemas.microsoft.com/office/powerpoint/2010/main" val="1238950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dirty="0" smtClean="0">
                <a:solidFill>
                  <a:schemeClr val="tx1"/>
                </a:solidFill>
                <a:latin typeface="+mn-lt"/>
                <a:ea typeface="+mn-ea"/>
                <a:cs typeface="+mn-cs"/>
              </a:rPr>
              <a:t>Reference: </a:t>
            </a:r>
          </a:p>
          <a:p>
            <a:pPr marL="171450" indent="-171450" rtl="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 </a:t>
            </a:r>
          </a:p>
          <a:p>
            <a:pPr rtl="0"/>
            <a:endParaRPr lang="en-US" sz="1200" b="1"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It </a:t>
            </a:r>
            <a:r>
              <a:rPr lang="en-US" sz="1200" b="0" i="0" u="none" strike="noStrike" kern="1200" baseline="0" dirty="0">
                <a:solidFill>
                  <a:schemeClr val="tx1"/>
                </a:solidFill>
                <a:latin typeface="+mn-lt"/>
                <a:ea typeface="+mn-ea"/>
                <a:cs typeface="+mn-cs"/>
              </a:rPr>
              <a:t>is rare, but possible for outbreaks of bacteria and fungus to occur with improper </a:t>
            </a:r>
            <a:r>
              <a:rPr lang="en-US" sz="1200" b="0" i="0" u="none" strike="noStrike" kern="1200" baseline="0" dirty="0" smtClean="0">
                <a:solidFill>
                  <a:schemeClr val="tx1"/>
                </a:solidFill>
                <a:latin typeface="+mn-lt"/>
                <a:ea typeface="+mn-ea"/>
                <a:cs typeface="+mn-cs"/>
              </a:rPr>
              <a:t>washing, drying, </a:t>
            </a:r>
            <a:r>
              <a:rPr lang="en-US" sz="1200" b="0" i="0" u="none" strike="noStrike" kern="1200" baseline="0" dirty="0">
                <a:solidFill>
                  <a:schemeClr val="tx1"/>
                </a:solidFill>
                <a:latin typeface="+mn-lt"/>
                <a:ea typeface="+mn-ea"/>
                <a:cs typeface="+mn-cs"/>
              </a:rPr>
              <a:t>post-cleaning transportation, and improper storage of clean </a:t>
            </a:r>
            <a:r>
              <a:rPr lang="en-US" sz="1200" b="0" i="0" u="none" strike="noStrike" kern="1200" baseline="0" dirty="0" smtClean="0">
                <a:solidFill>
                  <a:schemeClr val="tx1"/>
                </a:solidFill>
                <a:latin typeface="+mn-lt"/>
                <a:ea typeface="+mn-ea"/>
                <a:cs typeface="+mn-cs"/>
              </a:rPr>
              <a:t>items.</a:t>
            </a:r>
          </a:p>
          <a:p>
            <a:pPr rtl="0"/>
            <a:r>
              <a:rPr lang="en-US" sz="1200" b="0" i="0" u="none" strike="noStrike" kern="1200" baseline="0" dirty="0" smtClean="0">
                <a:solidFill>
                  <a:schemeClr val="tx1"/>
                </a:solidFill>
                <a:latin typeface="+mn-lt"/>
                <a:ea typeface="+mn-ea"/>
                <a:cs typeface="+mn-cs"/>
              </a:rPr>
              <a:t>Staff </a:t>
            </a:r>
            <a:r>
              <a:rPr lang="en-US" sz="1200" b="0" i="0" u="none" strike="noStrike" kern="1200" baseline="0" dirty="0">
                <a:solidFill>
                  <a:schemeClr val="tx1"/>
                </a:solidFill>
                <a:latin typeface="+mn-lt"/>
                <a:ea typeface="+mn-ea"/>
                <a:cs typeface="+mn-cs"/>
              </a:rPr>
              <a:t>have </a:t>
            </a:r>
            <a:r>
              <a:rPr lang="en-US" sz="1200" b="0" i="0" u="none" strike="noStrike" kern="1200" baseline="0" dirty="0" smtClean="0">
                <a:solidFill>
                  <a:schemeClr val="tx1"/>
                </a:solidFill>
                <a:latin typeface="+mn-lt"/>
                <a:ea typeface="+mn-ea"/>
                <a:cs typeface="+mn-cs"/>
              </a:rPr>
              <a:t>been </a:t>
            </a:r>
            <a:r>
              <a:rPr lang="en-US" sz="1200" b="0" i="0" u="none" strike="noStrike" kern="1200" baseline="0" dirty="0">
                <a:solidFill>
                  <a:schemeClr val="tx1"/>
                </a:solidFill>
                <a:latin typeface="+mn-lt"/>
                <a:ea typeface="+mn-ea"/>
                <a:cs typeface="+mn-cs"/>
              </a:rPr>
              <a:t>exposed to harmful organisms that have been aerosolized by </a:t>
            </a:r>
            <a:r>
              <a:rPr lang="en-US" sz="1200" b="0" i="0" u="none" strike="noStrike" kern="1200" baseline="0" dirty="0" smtClean="0">
                <a:solidFill>
                  <a:schemeClr val="tx1"/>
                </a:solidFill>
                <a:latin typeface="+mn-lt"/>
                <a:ea typeface="+mn-ea"/>
                <a:cs typeface="+mn-cs"/>
              </a:rPr>
              <a:t>shaking or mishandling laundry, not following routine practices, </a:t>
            </a:r>
            <a:r>
              <a:rPr lang="en-US" sz="1200" b="0" i="0" u="none" strike="noStrike" kern="1200" baseline="0" dirty="0">
                <a:solidFill>
                  <a:schemeClr val="tx1"/>
                </a:solidFill>
                <a:latin typeface="+mn-lt"/>
                <a:ea typeface="+mn-ea"/>
                <a:cs typeface="+mn-cs"/>
              </a:rPr>
              <a:t>and </a:t>
            </a:r>
          </a:p>
          <a:p>
            <a:pPr rtl="0"/>
            <a:r>
              <a:rPr lang="en-US" sz="1200" b="0" i="0" u="none" strike="noStrike" kern="1200" baseline="0" dirty="0" smtClean="0">
                <a:solidFill>
                  <a:schemeClr val="tx1"/>
                </a:solidFill>
                <a:latin typeface="+mn-lt"/>
                <a:ea typeface="+mn-ea"/>
                <a:cs typeface="+mn-cs"/>
              </a:rPr>
              <a:t>Improperly sorting, transporting and storage of laundry items. </a:t>
            </a:r>
          </a:p>
          <a:p>
            <a:pPr rtl="0"/>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Notes: </a:t>
            </a:r>
            <a:r>
              <a:rPr lang="en-US" sz="1200" b="0" i="0" u="sng" strike="noStrike" kern="1200" baseline="0" dirty="0">
                <a:solidFill>
                  <a:schemeClr val="tx1"/>
                </a:solidFill>
                <a:latin typeface="+mn-lt"/>
                <a:ea typeface="+mn-ea"/>
                <a:cs typeface="+mn-cs"/>
                <a:hlinkClick r:id="rId3"/>
              </a:rPr>
              <a:t>https://www.publichealthontario.ca/-/media/documents/b/2018/bp-environmental-cleaning.pdf?sc_lang=en</a:t>
            </a:r>
            <a:endParaRPr lang="en-US" sz="1200" b="0" i="0" u="none" strike="noStrike" kern="1200" baseline="0" dirty="0">
              <a:solidFill>
                <a:schemeClr val="tx1"/>
              </a:solidFill>
              <a:latin typeface="+mn-lt"/>
              <a:ea typeface="+mn-ea"/>
              <a:cs typeface="+mn-cs"/>
              <a:hlinkClick r:id="rId3"/>
            </a:endParaRPr>
          </a:p>
          <a:p>
            <a:pPr rtl="0"/>
            <a:endParaRPr lang="en-US" sz="1200" b="0" i="0" u="none" strike="noStrike" kern="1200" baseline="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48</a:t>
            </a:fld>
            <a:endParaRPr lang="en-US"/>
          </a:p>
        </p:txBody>
      </p:sp>
    </p:spTree>
    <p:extLst>
      <p:ext uri="{BB962C8B-B14F-4D97-AF65-F5344CB8AC3E}">
        <p14:creationId xmlns:p14="http://schemas.microsoft.com/office/powerpoint/2010/main" val="3758402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r>
              <a:rPr lang="en-CA" b="1" baseline="0" dirty="0" smtClean="0"/>
              <a:t> </a:t>
            </a:r>
          </a:p>
          <a:p>
            <a:pPr marL="171450" indent="-17145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endParaRPr lang="en-CA" b="1" dirty="0"/>
          </a:p>
        </p:txBody>
      </p:sp>
      <p:sp>
        <p:nvSpPr>
          <p:cNvPr id="4" name="Slide Number Placeholder 3"/>
          <p:cNvSpPr>
            <a:spLocks noGrp="1"/>
          </p:cNvSpPr>
          <p:nvPr>
            <p:ph type="sldNum" sz="quarter" idx="10"/>
          </p:nvPr>
        </p:nvSpPr>
        <p:spPr/>
        <p:txBody>
          <a:bodyPr/>
          <a:lstStyle/>
          <a:p>
            <a:fld id="{83BD544C-1A1F-4461-B82F-245C6269E151}" type="slidenum">
              <a:rPr lang="en-US" smtClean="0"/>
              <a:t>49</a:t>
            </a:fld>
            <a:endParaRPr lang="en-US"/>
          </a:p>
        </p:txBody>
      </p:sp>
    </p:spTree>
    <p:extLst>
      <p:ext uri="{BB962C8B-B14F-4D97-AF65-F5344CB8AC3E}">
        <p14:creationId xmlns:p14="http://schemas.microsoft.com/office/powerpoint/2010/main" val="925883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0"/>
            <a:endParaRPr lang="en-US" sz="1200" b="1"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launder </a:t>
            </a:r>
            <a:r>
              <a:rPr lang="en-US" sz="1200" b="0" i="0" u="none" strike="noStrike" kern="1200" baseline="0" dirty="0">
                <a:solidFill>
                  <a:schemeClr val="tx1"/>
                </a:solidFill>
                <a:latin typeface="+mn-lt"/>
                <a:ea typeface="+mn-ea"/>
                <a:cs typeface="+mn-cs"/>
              </a:rPr>
              <a:t>according to manufacturers direction for detergent and the machine (temperature, length of cycle, how much laundry goes in the machine, etc</a:t>
            </a:r>
            <a:r>
              <a:rPr lang="en-US" sz="1200" b="0" i="0" u="none" strike="noStrike" kern="1200" baseline="0" dirty="0" smtClean="0">
                <a:solidFill>
                  <a:schemeClr val="tx1"/>
                </a:solidFill>
                <a:latin typeface="+mn-lt"/>
                <a:ea typeface="+mn-ea"/>
                <a:cs typeface="+mn-cs"/>
              </a:rPr>
              <a:t>.) – Generally hot water is preferred. </a:t>
            </a:r>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Do NOT shake dirty laundry into the machine</a:t>
            </a:r>
          </a:p>
          <a:p>
            <a:pPr rtl="0"/>
            <a:r>
              <a:rPr lang="en-US" sz="1200" b="0" i="0" u="none" strike="noStrike" kern="1200" baseline="0" dirty="0">
                <a:solidFill>
                  <a:schemeClr val="tx1"/>
                </a:solidFill>
                <a:latin typeface="+mn-lt"/>
                <a:ea typeface="+mn-ea"/>
                <a:cs typeface="+mn-cs"/>
              </a:rPr>
              <a:t>Watch for sharps (they should not be in laundry, but be cautious and have a sharps container in the laundry area in case a mistake is made. Report any sharps found in laundry)</a:t>
            </a:r>
          </a:p>
          <a:p>
            <a:endParaRPr lang="en-CA" dirty="0" smtClean="0"/>
          </a:p>
          <a:p>
            <a:r>
              <a:rPr lang="en-CA" dirty="0" smtClean="0"/>
              <a:t>Use</a:t>
            </a:r>
            <a:r>
              <a:rPr lang="en-CA" baseline="0" dirty="0" smtClean="0"/>
              <a:t> dedicated carts/bins for laundry transport- only transport clean laundry on clean carts/bins. Make sure clean laundry is stored in a way that limits the risk of contamination and transmission of organisms. (e.g. do not store clean laundry in the bathroom, or in high traffic areas)</a:t>
            </a:r>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50</a:t>
            </a:fld>
            <a:endParaRPr lang="en-US"/>
          </a:p>
        </p:txBody>
      </p:sp>
    </p:spTree>
    <p:extLst>
      <p:ext uri="{BB962C8B-B14F-4D97-AF65-F5344CB8AC3E}">
        <p14:creationId xmlns:p14="http://schemas.microsoft.com/office/powerpoint/2010/main" val="340293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References</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Public Health Ontario: </a:t>
            </a:r>
            <a:r>
              <a:rPr lang="en-US" sz="1200" b="0" i="0" u="none" strike="noStrike" kern="1200" baseline="0" dirty="0">
                <a:solidFill>
                  <a:schemeClr val="tx1"/>
                </a:solidFill>
                <a:latin typeface="+mn-lt"/>
                <a:ea typeface="+mn-ea"/>
                <a:cs typeface="+mn-cs"/>
              </a:rPr>
              <a:t>https://www.publichealthontario.ca/en/education-and-events/online-learning/ipac-courses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goal of IPAC is to prevent the spread of </a:t>
            </a:r>
            <a:r>
              <a:rPr lang="en-US" sz="1200" b="0" i="0" u="none" strike="noStrike" kern="1200" baseline="0" dirty="0" smtClean="0">
                <a:solidFill>
                  <a:schemeClr val="tx1"/>
                </a:solidFill>
                <a:latin typeface="+mn-lt"/>
                <a:ea typeface="+mn-ea"/>
                <a:cs typeface="+mn-cs"/>
              </a:rPr>
              <a:t>germs between everyone living, working or visiting in </a:t>
            </a:r>
            <a:r>
              <a:rPr lang="en-US" sz="1200" b="0" i="0" u="none" strike="noStrike" kern="1200" baseline="0" dirty="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facility. </a:t>
            </a:r>
            <a:r>
              <a:rPr lang="en-US" sz="1200" b="0" i="0" u="none" strike="noStrike" kern="1200" baseline="0" dirty="0">
                <a:solidFill>
                  <a:schemeClr val="tx1"/>
                </a:solidFill>
                <a:latin typeface="+mn-lt"/>
                <a:ea typeface="+mn-ea"/>
                <a:cs typeface="+mn-cs"/>
              </a:rPr>
              <a:t>This helps to protect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from </a:t>
            </a:r>
            <a:r>
              <a:rPr lang="en-US" sz="1200" b="0" i="0" u="none" strike="noStrike" kern="1200" baseline="0" dirty="0" smtClean="0">
                <a:solidFill>
                  <a:schemeClr val="tx1"/>
                </a:solidFill>
                <a:latin typeface="+mn-lt"/>
                <a:ea typeface="+mn-ea"/>
                <a:cs typeface="+mn-cs"/>
              </a:rPr>
              <a:t>developing infections</a:t>
            </a:r>
            <a:r>
              <a:rPr lang="en-US" sz="1200" b="0" i="0" u="none" strike="noStrike" kern="1200" baseline="0" dirty="0">
                <a:solidFill>
                  <a:schemeClr val="tx1"/>
                </a:solidFill>
                <a:latin typeface="+mn-lt"/>
                <a:ea typeface="+mn-ea"/>
                <a:cs typeface="+mn-cs"/>
              </a:rPr>
              <a:t>, resulting in improved survival rates, reduced </a:t>
            </a:r>
            <a:r>
              <a:rPr lang="en-US" sz="1200" b="0" i="0" u="none" strike="noStrike" kern="1200" baseline="0" dirty="0" smtClean="0">
                <a:solidFill>
                  <a:schemeClr val="tx1"/>
                </a:solidFill>
                <a:latin typeface="+mn-lt"/>
                <a:ea typeface="+mn-ea"/>
                <a:cs typeface="+mn-cs"/>
              </a:rPr>
              <a:t>disease </a:t>
            </a:r>
            <a:r>
              <a:rPr lang="en-US" sz="1200" b="0" i="0" u="none" strike="noStrike" kern="1200" baseline="0" dirty="0">
                <a:solidFill>
                  <a:schemeClr val="tx1"/>
                </a:solidFill>
                <a:latin typeface="+mn-lt"/>
                <a:ea typeface="+mn-ea"/>
                <a:cs typeface="+mn-cs"/>
              </a:rPr>
              <a:t>associated with infections, increased quality of </a:t>
            </a:r>
            <a:r>
              <a:rPr lang="en-US" sz="1200" b="0" i="0" u="none" strike="noStrike" kern="1200" baseline="0" dirty="0" smtClean="0">
                <a:solidFill>
                  <a:schemeClr val="tx1"/>
                </a:solidFill>
                <a:latin typeface="+mn-lt"/>
                <a:ea typeface="+mn-ea"/>
                <a:cs typeface="+mn-cs"/>
              </a:rPr>
              <a:t>care and </a:t>
            </a:r>
            <a:r>
              <a:rPr lang="en-US" sz="1200" b="0" i="0" u="none" strike="noStrike" kern="1200" baseline="0" dirty="0">
                <a:solidFill>
                  <a:schemeClr val="tx1"/>
                </a:solidFill>
                <a:latin typeface="+mn-lt"/>
                <a:ea typeface="+mn-ea"/>
                <a:cs typeface="+mn-cs"/>
              </a:rPr>
              <a:t>improved quality of life. Infection Prevention &amp; </a:t>
            </a:r>
            <a:r>
              <a:rPr lang="en-US" sz="1200" b="0" i="0" u="none" strike="noStrike" kern="1200" baseline="0" dirty="0" smtClean="0">
                <a:solidFill>
                  <a:schemeClr val="tx1"/>
                </a:solidFill>
                <a:latin typeface="+mn-lt"/>
                <a:ea typeface="+mn-ea"/>
                <a:cs typeface="+mn-cs"/>
              </a:rPr>
              <a:t>Control </a:t>
            </a:r>
            <a:r>
              <a:rPr lang="en-US" sz="1200" b="0" i="0" u="none" strike="noStrike" kern="1200" baseline="0" dirty="0">
                <a:solidFill>
                  <a:schemeClr val="tx1"/>
                </a:solidFill>
                <a:latin typeface="+mn-lt"/>
                <a:ea typeface="+mn-ea"/>
                <a:cs typeface="+mn-cs"/>
              </a:rPr>
              <a:t>strategies are ultimately aimed at breaking at least one link in the Chain of Transmission.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are going to get a refresher in IPAC education that will demonstrate the importance YOU play in IPAC in creating a healthy, safe </a:t>
            </a:r>
            <a:r>
              <a:rPr lang="en-US" baseline="0" dirty="0" smtClean="0"/>
              <a:t>space for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a:t>
            </a:fld>
            <a:endParaRPr lang="en-US"/>
          </a:p>
        </p:txBody>
      </p:sp>
    </p:spTree>
    <p:extLst>
      <p:ext uri="{BB962C8B-B14F-4D97-AF65-F5344CB8AC3E}">
        <p14:creationId xmlns:p14="http://schemas.microsoft.com/office/powerpoint/2010/main" val="525517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indent="-171450">
              <a:buFont typeface="Arial" panose="020B0604020202020204" pitchFamily="34" charset="0"/>
              <a:buChar char="•"/>
            </a:pPr>
            <a:r>
              <a:rPr lang="en-CA" dirty="0" smtClean="0"/>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https://www.publichealthontario.ca/-/media/documents/b/2018/bp-environmental-cleaning.pdf</a:t>
            </a:r>
            <a:endParaRPr lang="en-US" b="1" dirty="0" smtClean="0"/>
          </a:p>
          <a:p>
            <a:endParaRPr lang="en-US" dirty="0" smtClean="0"/>
          </a:p>
          <a:p>
            <a:endParaRPr lang="en-US" dirty="0" smtClean="0"/>
          </a:p>
          <a:p>
            <a:r>
              <a:rPr lang="en-US" dirty="0" smtClean="0"/>
              <a:t>All linen that is soiled with blood, body fluids, secretions or excretions should be handled using the same precautions, regardless of source or health care setting.</a:t>
            </a:r>
          </a:p>
          <a:p>
            <a:endParaRPr lang="en-US" dirty="0" smtClean="0"/>
          </a:p>
          <a:p>
            <a:r>
              <a:rPr lang="en-US" dirty="0" smtClean="0"/>
              <a:t>Routine practices for handling and laundering are sufficient, regardless of the source of the linen. Special laundry handling for clients on Additional Precautions is not routinely required.</a:t>
            </a:r>
          </a:p>
          <a:p>
            <a:endParaRPr lang="en-US" dirty="0" smtClean="0"/>
          </a:p>
          <a:p>
            <a:r>
              <a:rPr lang="en-US" dirty="0" smtClean="0"/>
              <a:t>This is because routine</a:t>
            </a:r>
            <a:r>
              <a:rPr lang="en-US" baseline="0" dirty="0" smtClean="0"/>
              <a:t> practices address the risk to the worker and provide them with protection against these risks</a:t>
            </a:r>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51</a:t>
            </a:fld>
            <a:endParaRPr lang="en-US"/>
          </a:p>
        </p:txBody>
      </p:sp>
    </p:spTree>
    <p:extLst>
      <p:ext uri="{BB962C8B-B14F-4D97-AF65-F5344CB8AC3E}">
        <p14:creationId xmlns:p14="http://schemas.microsoft.com/office/powerpoint/2010/main" val="870141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Provincial Infectious Diseases Advisory Committee. Best practices for environmental cleaning for prevention and control of infections in all health care settings. 3rd ed. Toronto, ON: Queen’s Printer for Ontario; 2018. Retrieved from: </a:t>
            </a:r>
            <a:r>
              <a:rPr lang="en-CA" sz="1200" u="sng" kern="1200" dirty="0" smtClean="0">
                <a:solidFill>
                  <a:schemeClr val="tx1"/>
                </a:solidFill>
                <a:effectLst/>
                <a:latin typeface="+mn-lt"/>
                <a:ea typeface="+mn-ea"/>
                <a:cs typeface="+mn-cs"/>
                <a:hlinkClick r:id="rId3"/>
              </a:rPr>
              <a:t>https://www.publichealthontario.ca/-/media/documents/b/2018/bp-environmental-cleaning.pdf</a:t>
            </a:r>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1" dirty="0" smtClean="0"/>
          </a:p>
          <a:p>
            <a:r>
              <a:rPr lang="en-US" dirty="0" smtClean="0"/>
              <a:t>Pack, transport, store, and sort in a manner that prevents unnecessary touching and contamination </a:t>
            </a:r>
          </a:p>
          <a:p>
            <a:r>
              <a:rPr lang="en-US" dirty="0" smtClean="0"/>
              <a:t>Each facility should have a designated area (e.g., dedicated closet, clean supply room) for sorting and storing clean linen. </a:t>
            </a:r>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52</a:t>
            </a:fld>
            <a:endParaRPr lang="en-US"/>
          </a:p>
        </p:txBody>
      </p:sp>
    </p:spTree>
    <p:extLst>
      <p:ext uri="{BB962C8B-B14F-4D97-AF65-F5344CB8AC3E}">
        <p14:creationId xmlns:p14="http://schemas.microsoft.com/office/powerpoint/2010/main" val="3397568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Administrative Controls </a:t>
            </a:r>
            <a:r>
              <a:rPr lang="en-US" sz="1200" b="0" i="0" u="none" strike="noStrike" kern="1200" baseline="0" dirty="0" smtClean="0">
                <a:solidFill>
                  <a:schemeClr val="tx1"/>
                </a:solidFill>
                <a:latin typeface="+mn-lt"/>
                <a:ea typeface="+mn-ea"/>
                <a:cs typeface="+mn-cs"/>
              </a:rPr>
              <a:t>are measures to reduce the risk of transmission through the implementation of policies, procedures, training and education. Examples of administrative controls, active and passive screening signage, restricted visitor policies, hand hygiene, cleaning and immunization policies. In addition, administrative controls include policies regarding restricting entrances, </a:t>
            </a:r>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of staff and patients and designated </a:t>
            </a:r>
            <a:r>
              <a:rPr lang="en-US" sz="1200" b="0" i="0" u="none" strike="noStrike" kern="1200" baseline="0" dirty="0" err="1" smtClean="0">
                <a:solidFill>
                  <a:schemeClr val="tx1"/>
                </a:solidFill>
                <a:latin typeface="+mn-lt"/>
                <a:ea typeface="+mn-ea"/>
                <a:cs typeface="+mn-cs"/>
              </a:rPr>
              <a:t>centres</a:t>
            </a:r>
            <a:r>
              <a:rPr lang="en-US" sz="1200" b="0" i="0" u="none" strike="noStrike" kern="1200" baseline="0" dirty="0" smtClean="0">
                <a:solidFill>
                  <a:schemeClr val="tx1"/>
                </a:solidFill>
                <a:latin typeface="+mn-lt"/>
                <a:ea typeface="+mn-ea"/>
                <a:cs typeface="+mn-cs"/>
              </a:rPr>
              <a:t> for screening or treating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is important that all staff are aware of the policies and procedures related to their type of work, and that they have all the required training and education related to their job. </a:t>
            </a:r>
          </a:p>
          <a:p>
            <a:endParaRPr lang="en-US" b="1" dirty="0"/>
          </a:p>
        </p:txBody>
      </p:sp>
      <p:sp>
        <p:nvSpPr>
          <p:cNvPr id="4" name="Slide Number Placeholder 3"/>
          <p:cNvSpPr>
            <a:spLocks noGrp="1"/>
          </p:cNvSpPr>
          <p:nvPr>
            <p:ph type="sldNum" sz="quarter" idx="10"/>
          </p:nvPr>
        </p:nvSpPr>
        <p:spPr/>
        <p:txBody>
          <a:bodyPr/>
          <a:lstStyle/>
          <a:p>
            <a:fld id="{54F66D9C-2569-4BC6-9746-8D54F24E4312}" type="slidenum">
              <a:rPr lang="en-US" smtClean="0"/>
              <a:t>53</a:t>
            </a:fld>
            <a:endParaRPr lang="en-US"/>
          </a:p>
        </p:txBody>
      </p:sp>
    </p:spTree>
    <p:extLst>
      <p:ext uri="{BB962C8B-B14F-4D97-AF65-F5344CB8AC3E}">
        <p14:creationId xmlns:p14="http://schemas.microsoft.com/office/powerpoint/2010/main" val="1667971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sz="1200" b="1"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Video link: </a:t>
            </a:r>
            <a:r>
              <a:rPr lang="en-US" dirty="0" smtClean="0">
                <a:hlinkClick r:id="rId4"/>
              </a:rPr>
              <a:t>https://youtu.be/KSxFLSz1Bu8</a:t>
            </a:r>
            <a:endParaRPr lang="en-US" sz="1200" b="0" i="0" u="none" strike="noStrike" kern="1200" baseline="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t>
            </a:r>
            <a:r>
              <a:rPr lang="en-US" sz="1200" b="0" i="0" u="none" strike="noStrike" kern="1200" baseline="0" dirty="0">
                <a:solidFill>
                  <a:schemeClr val="tx1"/>
                </a:solidFill>
                <a:latin typeface="+mn-lt"/>
                <a:ea typeface="+mn-ea"/>
                <a:cs typeface="+mn-cs"/>
              </a:rPr>
              <a:t>addition to Routine Practices, Additional Precautions are necessary for known or suspected pathogens or clinical presentations. Additional precautions will be determined by the physician, nurse or most responsible person. These precautions are based on how the pathogen or germ is </a:t>
            </a:r>
            <a:r>
              <a:rPr lang="en-US" sz="1200" b="0" i="0" u="none" strike="noStrike" kern="1200" baseline="0" dirty="0" smtClean="0">
                <a:solidFill>
                  <a:schemeClr val="tx1"/>
                </a:solidFill>
                <a:latin typeface="+mn-lt"/>
                <a:ea typeface="+mn-ea"/>
                <a:cs typeface="+mn-cs"/>
              </a:rPr>
              <a:t>spread, and </a:t>
            </a:r>
            <a:r>
              <a:rPr lang="en-US" sz="1200" b="0" i="0" u="none" strike="noStrike" kern="1200" baseline="0" dirty="0">
                <a:solidFill>
                  <a:schemeClr val="tx1"/>
                </a:solidFill>
                <a:latin typeface="+mn-lt"/>
                <a:ea typeface="+mn-ea"/>
                <a:cs typeface="+mn-cs"/>
              </a:rPr>
              <a:t>are broken into a few categories: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CONTACT</a:t>
            </a:r>
            <a:r>
              <a:rPr lang="en-US" sz="1200" b="0" i="0" u="none" strike="noStrike" kern="1200" baseline="0" dirty="0">
                <a:solidFill>
                  <a:schemeClr val="tx1"/>
                </a:solidFill>
                <a:latin typeface="+mn-lt"/>
                <a:ea typeface="+mn-ea"/>
                <a:cs typeface="+mn-cs"/>
              </a:rPr>
              <a:t>: Direct contact from person to person (i.e., by hands or bodily fluids) or by indirect contact through an inanimate </a:t>
            </a:r>
            <a:r>
              <a:rPr lang="en-US" sz="1200" b="0" i="0" u="none" strike="noStrike" kern="1200" baseline="0" dirty="0" smtClean="0">
                <a:solidFill>
                  <a:schemeClr val="tx1"/>
                </a:solidFill>
                <a:latin typeface="+mn-lt"/>
                <a:ea typeface="+mn-ea"/>
                <a:cs typeface="+mn-cs"/>
              </a:rPr>
              <a:t>object </a:t>
            </a:r>
            <a:r>
              <a:rPr lang="en-US" sz="1200" b="0" i="0" u="none" strike="noStrike" kern="1200" baseline="0" dirty="0">
                <a:solidFill>
                  <a:schemeClr val="tx1"/>
                </a:solidFill>
                <a:latin typeface="+mn-lt"/>
                <a:ea typeface="+mn-ea"/>
                <a:cs typeface="+mn-cs"/>
              </a:rPr>
              <a:t>or </a:t>
            </a:r>
            <a:r>
              <a:rPr lang="en-US" sz="1200" b="0" i="0" u="none" strike="noStrike" kern="1200" baseline="0" dirty="0" smtClean="0">
                <a:solidFill>
                  <a:schemeClr val="tx1"/>
                </a:solidFill>
                <a:latin typeface="+mn-lt"/>
                <a:ea typeface="+mn-ea"/>
                <a:cs typeface="+mn-cs"/>
              </a:rPr>
              <a:t>the environment </a:t>
            </a:r>
            <a:r>
              <a:rPr lang="en-US" sz="1200" b="0" i="0" u="none" strike="noStrike" kern="1200" baseline="0" dirty="0">
                <a:solidFill>
                  <a:schemeClr val="tx1"/>
                </a:solidFill>
                <a:latin typeface="+mn-lt"/>
                <a:ea typeface="+mn-ea"/>
                <a:cs typeface="+mn-cs"/>
              </a:rPr>
              <a:t>(i.e., a stethoscope, pulse oximeter, ultra-sound probe, or gel). </a:t>
            </a:r>
            <a:r>
              <a:rPr lang="en-US" sz="1200" b="0" i="0" u="none" strike="noStrike" kern="1200" baseline="0" dirty="0" smtClean="0">
                <a:solidFill>
                  <a:schemeClr val="tx1"/>
                </a:solidFill>
                <a:latin typeface="+mn-lt"/>
                <a:ea typeface="+mn-ea"/>
                <a:cs typeface="+mn-cs"/>
              </a:rPr>
              <a:t>Examples </a:t>
            </a:r>
            <a:r>
              <a:rPr lang="en-US" sz="1200" b="0" i="0" u="none" strike="noStrike" kern="1200" baseline="0" dirty="0">
                <a:solidFill>
                  <a:schemeClr val="tx1"/>
                </a:solidFill>
                <a:latin typeface="+mn-lt"/>
                <a:ea typeface="+mn-ea"/>
                <a:cs typeface="+mn-cs"/>
              </a:rPr>
              <a:t>of contact-spread disease include antibiotic-resistant organisms such as Methicillin-resistant Staphylococcus aureus (MRSA), scabies, lice, and shingles.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DROPLET</a:t>
            </a:r>
            <a:r>
              <a:rPr lang="en-US" sz="1200" b="0" i="0" u="none" strike="noStrike" kern="1200" baseline="0" dirty="0">
                <a:solidFill>
                  <a:schemeClr val="tx1"/>
                </a:solidFill>
                <a:latin typeface="+mn-lt"/>
                <a:ea typeface="+mn-ea"/>
                <a:cs typeface="+mn-cs"/>
              </a:rPr>
              <a:t>: Via large droplets, generally respiratory secretions (&gt; 5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that can travel 2m and enter another person’s respiratory tract or mucous membranes, or land in the environment and </a:t>
            </a:r>
            <a:r>
              <a:rPr lang="en-US" sz="1200" b="0" i="0" u="none" strike="noStrike" kern="1200" baseline="0" dirty="0" smtClean="0">
                <a:solidFill>
                  <a:schemeClr val="tx1"/>
                </a:solidFill>
                <a:latin typeface="+mn-lt"/>
                <a:ea typeface="+mn-ea"/>
                <a:cs typeface="+mn-cs"/>
              </a:rPr>
              <a:t>could be transmitted </a:t>
            </a:r>
            <a:r>
              <a:rPr lang="en-US" sz="1200" b="0" i="0" u="none" strike="noStrike" kern="1200" baseline="0" dirty="0">
                <a:solidFill>
                  <a:schemeClr val="tx1"/>
                </a:solidFill>
                <a:latin typeface="+mn-lt"/>
                <a:ea typeface="+mn-ea"/>
                <a:cs typeface="+mn-cs"/>
              </a:rPr>
              <a:t>at a later time. </a:t>
            </a:r>
            <a:r>
              <a:rPr lang="en-US" sz="1200" b="0" i="0" u="none" strike="noStrike" kern="1200" baseline="0" dirty="0" smtClean="0">
                <a:solidFill>
                  <a:schemeClr val="tx1"/>
                </a:solidFill>
                <a:latin typeface="+mn-lt"/>
                <a:ea typeface="+mn-ea"/>
                <a:cs typeface="+mn-cs"/>
              </a:rPr>
              <a:t>Examples </a:t>
            </a:r>
            <a:r>
              <a:rPr lang="en-US" sz="1200" b="0" i="0" u="none" strike="noStrike" kern="1200" baseline="0" dirty="0">
                <a:solidFill>
                  <a:schemeClr val="tx1"/>
                </a:solidFill>
                <a:latin typeface="+mn-lt"/>
                <a:ea typeface="+mn-ea"/>
                <a:cs typeface="+mn-cs"/>
              </a:rPr>
              <a:t>of infections spread by the droplet route include influenza and pertussis.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AIRBORNE</a:t>
            </a:r>
            <a:r>
              <a:rPr lang="en-US" sz="1200" b="0" i="0" u="none" strike="noStrike" kern="1200" baseline="0" dirty="0">
                <a:solidFill>
                  <a:schemeClr val="tx1"/>
                </a:solidFill>
                <a:latin typeface="+mn-lt"/>
                <a:ea typeface="+mn-ea"/>
                <a:cs typeface="+mn-cs"/>
              </a:rPr>
              <a:t>: Via small respirable particles (≤ 5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that can remain suspended in the air for a period of time. Examples of airborne diseases include pulmonary tuberculosis, measles, </a:t>
            </a:r>
            <a:r>
              <a:rPr lang="en-US" sz="1200" b="0" i="0" u="none" strike="noStrike" kern="1200" baseline="0" dirty="0" smtClean="0">
                <a:solidFill>
                  <a:schemeClr val="tx1"/>
                </a:solidFill>
                <a:latin typeface="+mn-lt"/>
                <a:ea typeface="+mn-ea"/>
                <a:cs typeface="+mn-cs"/>
              </a:rPr>
              <a:t>and chickenpox</a:t>
            </a:r>
            <a:r>
              <a:rPr lang="en-US" sz="1200" b="0" i="0" u="none" strike="noStrike" kern="1200" baseline="0" dirty="0">
                <a:solidFill>
                  <a:schemeClr val="tx1"/>
                </a:solidFill>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These additional precautions can be combined </a:t>
            </a:r>
            <a:r>
              <a:rPr lang="en-US" sz="1200" b="0" i="0" u="none" strike="noStrike" kern="1200" baseline="0" dirty="0">
                <a:solidFill>
                  <a:schemeClr val="tx1"/>
                </a:solidFill>
                <a:latin typeface="+mn-lt"/>
                <a:ea typeface="+mn-ea"/>
                <a:cs typeface="+mn-cs"/>
              </a:rPr>
              <a:t>e.g. Contact/Droplet or </a:t>
            </a:r>
            <a:r>
              <a:rPr lang="en-US" sz="1200" b="0" i="0" u="none" strike="noStrike" kern="1200" baseline="0" dirty="0" smtClean="0">
                <a:solidFill>
                  <a:schemeClr val="tx1"/>
                </a:solidFill>
                <a:latin typeface="+mn-lt"/>
                <a:ea typeface="+mn-ea"/>
                <a:cs typeface="+mn-cs"/>
              </a:rPr>
              <a:t>Contact/Airborne. </a:t>
            </a:r>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54</a:t>
            </a:fld>
            <a:endParaRPr lang="en-US"/>
          </a:p>
        </p:txBody>
      </p:sp>
    </p:spTree>
    <p:extLst>
      <p:ext uri="{BB962C8B-B14F-4D97-AF65-F5344CB8AC3E}">
        <p14:creationId xmlns:p14="http://schemas.microsoft.com/office/powerpoint/2010/main" val="24215495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endParaRPr lang="en-US" b="1" dirty="0" smtClean="0"/>
          </a:p>
          <a:p>
            <a:r>
              <a:rPr lang="en-US" dirty="0" smtClean="0"/>
              <a:t>The </a:t>
            </a:r>
            <a:r>
              <a:rPr lang="en-US" dirty="0"/>
              <a:t>additional</a:t>
            </a:r>
            <a:r>
              <a:rPr lang="en-US" baseline="0" dirty="0"/>
              <a:t> precautions indicated are now the minimum requirement, in addition to routine </a:t>
            </a:r>
            <a:r>
              <a:rPr lang="en-US" baseline="0" dirty="0" smtClean="0"/>
              <a:t>practices, for </a:t>
            </a:r>
            <a:r>
              <a:rPr lang="en-US" baseline="0" dirty="0"/>
              <a:t>entering the </a:t>
            </a:r>
            <a:r>
              <a:rPr lang="en-US" baseline="0" dirty="0" smtClean="0"/>
              <a:t>client’s </a:t>
            </a:r>
            <a:r>
              <a:rPr lang="en-US" baseline="0" dirty="0"/>
              <a:t>bed space or room. You must remember to continue to use your PCRA as you may still require additional PPE + additional precautions (e.g., </a:t>
            </a:r>
            <a:r>
              <a:rPr lang="en-US" baseline="0" dirty="0" smtClean="0"/>
              <a:t>client </a:t>
            </a:r>
            <a:r>
              <a:rPr lang="en-US" baseline="0" dirty="0"/>
              <a:t>on contact precautions, you are about to enter the room and hear the individual coughing – based on your PCRA you determine a risk of splash/spray and add a mask/eye protection for that interaction in addition to the required contact precautions).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232C5B-8839-4C76-881C-0C4FF92901CE}" type="slidenum">
              <a:rPr lang="en-US" smtClean="0"/>
              <a:t>55</a:t>
            </a:fld>
            <a:endParaRPr lang="en-US"/>
          </a:p>
        </p:txBody>
      </p:sp>
    </p:spTree>
    <p:extLst>
      <p:ext uri="{BB962C8B-B14F-4D97-AF65-F5344CB8AC3E}">
        <p14:creationId xmlns:p14="http://schemas.microsoft.com/office/powerpoint/2010/main" val="665845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References:</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Public</a:t>
            </a:r>
            <a:r>
              <a:rPr lang="en-US" sz="1200" kern="1200" baseline="0" dirty="0" smtClean="0">
                <a:solidFill>
                  <a:schemeClr val="tx1"/>
                </a:solidFill>
                <a:effectLst/>
                <a:latin typeface="+mn-lt"/>
                <a:ea typeface="+mn-ea"/>
                <a:cs typeface="+mn-cs"/>
              </a:rPr>
              <a:t> Health Ontario Additional Precautions Signage and Lanyard Cards. Retrieved from: https://www.publichealthontario.ca/en/health-topics/infection-prevention-control/routine-practices-additional-precautions/additional-precautions-signage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a:t>sign that lists the required precautions should be posted at the entrance to room or bed space</a:t>
            </a:r>
            <a:r>
              <a:rPr lang="en-US" baseline="0" dirty="0"/>
              <a:t> to alert anyone entering the room about what </a:t>
            </a:r>
            <a:r>
              <a:rPr lang="en-US" baseline="0" dirty="0" smtClean="0"/>
              <a:t>minimum precautions </a:t>
            </a:r>
            <a:r>
              <a:rPr lang="en-US" baseline="0" dirty="0"/>
              <a:t>are required. If you are unsure of the additional precautions, questioning why the sign was there yesterday and not today - you MUST ask the most responsible person BEFORE you enter to make sure you are working safely and not putting yourself or others at risk. When you work with uncertainty in IPAC you put everyone at risk. </a:t>
            </a:r>
            <a:endParaRPr lang="en-US" dirty="0"/>
          </a:p>
          <a:p>
            <a:endParaRPr lang="en-US" dirty="0" smtClean="0"/>
          </a:p>
        </p:txBody>
      </p:sp>
      <p:sp>
        <p:nvSpPr>
          <p:cNvPr id="4" name="Slide Number Placeholder 3"/>
          <p:cNvSpPr>
            <a:spLocks noGrp="1"/>
          </p:cNvSpPr>
          <p:nvPr>
            <p:ph type="sldNum" sz="quarter" idx="5"/>
          </p:nvPr>
        </p:nvSpPr>
        <p:spPr/>
        <p:txBody>
          <a:bodyPr/>
          <a:lstStyle/>
          <a:p>
            <a:fld id="{6F232C5B-8839-4C76-881C-0C4FF92901CE}" type="slidenum">
              <a:rPr lang="en-US" smtClean="0"/>
              <a:t>56</a:t>
            </a:fld>
            <a:endParaRPr lang="en-US"/>
          </a:p>
        </p:txBody>
      </p:sp>
    </p:spTree>
    <p:extLst>
      <p:ext uri="{BB962C8B-B14F-4D97-AF65-F5344CB8AC3E}">
        <p14:creationId xmlns:p14="http://schemas.microsoft.com/office/powerpoint/2010/main" val="2222113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Ontario Agency for Health Protection and Promotion (Public Health Ontario). Focus on: </a:t>
            </a:r>
            <a:r>
              <a:rPr lang="en-CA" sz="1200" kern="1200" dirty="0" err="1" smtClean="0">
                <a:solidFill>
                  <a:schemeClr val="tx1"/>
                </a:solidFill>
                <a:effectLst/>
                <a:latin typeface="+mn-lt"/>
                <a:ea typeface="+mn-ea"/>
                <a:cs typeface="+mn-cs"/>
              </a:rPr>
              <a:t>cohorting</a:t>
            </a:r>
            <a:r>
              <a:rPr lang="en-CA" sz="1200" kern="1200" dirty="0" smtClean="0">
                <a:solidFill>
                  <a:schemeClr val="tx1"/>
                </a:solidFill>
                <a:effectLst/>
                <a:latin typeface="+mn-lt"/>
                <a:ea typeface="+mn-ea"/>
                <a:cs typeface="+mn-cs"/>
              </a:rPr>
              <a:t> in outbreaks in congregate living settings. Toronto, ON: Queen’s Printer for Ontario; 2020. Retrieved from </a:t>
            </a:r>
            <a:r>
              <a:rPr lang="en-CA" sz="1200" u="sng" kern="1200" dirty="0" smtClean="0">
                <a:solidFill>
                  <a:schemeClr val="tx1"/>
                </a:solidFill>
                <a:effectLst/>
                <a:latin typeface="+mn-lt"/>
                <a:ea typeface="+mn-ea"/>
                <a:cs typeface="+mn-cs"/>
                <a:hlinkClick r:id="rId3"/>
              </a:rPr>
              <a:t>https://www.publichealthontario.ca/-/media/documents/ncov/cong/2020/06/focus-on-cohorting-outbreaks-congregate-living-settings.pdf?sc_lang=en</a:t>
            </a:r>
            <a:r>
              <a:rPr lang="en-CA"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4"/>
              </a:rPr>
              <a:t>https://www.publichealthontario.ca/-/media/documents/B/2012/bp-rpap-healthcare-settings.pdf</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r>
              <a:rPr lang="en-US" sz="1200" b="0" i="0" u="none" strike="noStrike" kern="1200" baseline="0" dirty="0" err="1" smtClean="0">
                <a:solidFill>
                  <a:schemeClr val="tx1"/>
                </a:solidFill>
                <a:latin typeface="+mn-lt"/>
                <a:ea typeface="+mn-ea"/>
                <a:cs typeface="+mn-cs"/>
              </a:rPr>
              <a:t>Cohorting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can be used when single rooms are not available or during outbreak situations if multiple </a:t>
            </a:r>
            <a:r>
              <a:rPr lang="en-US" sz="1200" b="0" i="0" u="none" strike="noStrike" kern="1200" baseline="0" dirty="0" smtClean="0">
                <a:solidFill>
                  <a:schemeClr val="tx1"/>
                </a:solidFill>
                <a:latin typeface="+mn-lt"/>
                <a:ea typeface="+mn-ea"/>
                <a:cs typeface="+mn-cs"/>
              </a:rPr>
              <a:t>client </a:t>
            </a:r>
            <a:r>
              <a:rPr lang="en-US" sz="1200" b="0" i="0" u="none" strike="noStrike" kern="1200" baseline="0" dirty="0">
                <a:solidFill>
                  <a:schemeClr val="tx1"/>
                </a:solidFill>
                <a:latin typeface="+mn-lt"/>
                <a:ea typeface="+mn-ea"/>
                <a:cs typeface="+mn-cs"/>
              </a:rPr>
              <a:t>become affected.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should never compromise infection control practices and Additional Precautions must be applied individually for each client/patient/resident within the cohort – even if they have the same </a:t>
            </a:r>
            <a:r>
              <a:rPr lang="en-US" sz="1200" b="0" i="0" u="none" strike="noStrike" kern="1200" baseline="0" dirty="0" smtClean="0">
                <a:solidFill>
                  <a:schemeClr val="tx1"/>
                </a:solidFill>
                <a:latin typeface="+mn-lt"/>
                <a:ea typeface="+mn-ea"/>
                <a:cs typeface="+mn-cs"/>
              </a:rPr>
              <a:t>organism in the same room. </a:t>
            </a:r>
            <a:r>
              <a:rPr lang="en-US" sz="1200" b="0" i="0" u="none" strike="noStrike" kern="1200" baseline="0" dirty="0">
                <a:solidFill>
                  <a:schemeClr val="tx1"/>
                </a:solidFill>
                <a:latin typeface="+mn-lt"/>
                <a:ea typeface="+mn-ea"/>
                <a:cs typeface="+mn-cs"/>
              </a:rPr>
              <a:t>(e.g., a double room, each bed space is treated as its own single room – PPE changed before going to the other </a:t>
            </a:r>
            <a:r>
              <a:rPr lang="en-US" sz="1200" b="0" i="0" u="none" strike="noStrike" kern="1200" baseline="0" dirty="0" smtClean="0">
                <a:solidFill>
                  <a:schemeClr val="tx1"/>
                </a:solidFill>
                <a:latin typeface="+mn-lt"/>
                <a:ea typeface="+mn-ea"/>
                <a:cs typeface="+mn-cs"/>
              </a:rPr>
              <a:t>individual – currently with the exception of masks and eye protection).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Resident/Client/Patient: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resident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does not imply that a resident is moved out of his/her room. Rather, those who already share a room or who share a bathroom and who are infected or colonized with the same microorganism may be treated as a cohort. </a:t>
            </a:r>
          </a:p>
          <a:p>
            <a:pPr marL="457200" indent="-457200">
              <a:buFont typeface="Arial" panose="020B0604020202020204" pitchFamily="34" charset="0"/>
              <a:buChar char="•"/>
            </a:pPr>
            <a:r>
              <a:rPr lang="en-US" dirty="0"/>
              <a:t>Placing those who have been exposed together to limit risk of further transmission </a:t>
            </a:r>
          </a:p>
          <a:p>
            <a:pPr marL="457200" indent="-457200">
              <a:buFont typeface="Arial" panose="020B0604020202020204" pitchFamily="34" charset="0"/>
              <a:buChar char="•"/>
            </a:pPr>
            <a:r>
              <a:rPr lang="en-US" dirty="0"/>
              <a:t>Equipment should be dedicated or cleaned between use. </a:t>
            </a:r>
          </a:p>
          <a:p>
            <a:pPr marL="457200" indent="-457200">
              <a:buFont typeface="Arial" panose="020B0604020202020204" pitchFamily="34" charset="0"/>
              <a:buChar char="•"/>
            </a:pPr>
            <a:r>
              <a:rPr lang="en-US" dirty="0"/>
              <a:t>Fresh gown/gloves should be worn between each individual.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Geographical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refers to restricting patients who are infected or colonized with the same microorganism to several rooms along a corridor or an entire clinical unit. Use of this practice can limit transmission by segregating those who are infected or colonized to a specified area away from those who are not</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Staff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a:t>
            </a:r>
          </a:p>
          <a:p>
            <a:pPr marL="457200" indent="-457200">
              <a:buFont typeface="Arial" panose="020B0604020202020204" pitchFamily="34" charset="0"/>
              <a:buChar char="•"/>
            </a:pPr>
            <a:r>
              <a:rPr lang="en-US" dirty="0"/>
              <a:t>Dedicated staff to care only for colonized/infected </a:t>
            </a:r>
            <a:r>
              <a:rPr lang="en-US" dirty="0" smtClean="0"/>
              <a:t>client; </a:t>
            </a:r>
            <a:r>
              <a:rPr lang="en-US" dirty="0"/>
              <a:t>OR, </a:t>
            </a:r>
          </a:p>
          <a:p>
            <a:pPr marL="457200" indent="-457200">
              <a:buFont typeface="Arial" panose="020B0604020202020204" pitchFamily="34" charset="0"/>
              <a:buChar char="•"/>
            </a:pPr>
            <a:r>
              <a:rPr lang="en-US" dirty="0"/>
              <a:t>Care for those who are not colonized or infected. (not going between infected/sick</a:t>
            </a:r>
            <a:r>
              <a:rPr lang="en-US" baseline="0" dirty="0"/>
              <a:t> and well)</a:t>
            </a:r>
            <a:endParaRPr lang="en-US" dirty="0"/>
          </a:p>
          <a:p>
            <a:pPr marL="457200" indent="-457200">
              <a:buFont typeface="Arial" panose="020B0604020202020204" pitchFamily="34" charset="0"/>
              <a:buChar char="•"/>
            </a:pPr>
            <a:r>
              <a:rPr lang="en-US" dirty="0"/>
              <a:t>Used in addition to resident/client/patient </a:t>
            </a:r>
            <a:r>
              <a:rPr lang="en-US" dirty="0" err="1"/>
              <a:t>cohorting</a:t>
            </a:r>
            <a:endParaRPr lang="en-US" dirty="0"/>
          </a:p>
          <a:p>
            <a:pPr marL="457200" indent="-457200">
              <a:buFont typeface="Arial" panose="020B0604020202020204" pitchFamily="34" charset="0"/>
              <a:buChar char="•"/>
            </a:pPr>
            <a:r>
              <a:rPr lang="en-US" dirty="0"/>
              <a:t>Limits risk of cross-infection and </a:t>
            </a:r>
            <a:r>
              <a:rPr lang="en-US" dirty="0" smtClean="0"/>
              <a:t>exposures</a:t>
            </a:r>
          </a:p>
          <a:p>
            <a:pPr marL="457200" indent="-457200">
              <a:buFont typeface="Arial" panose="020B0604020202020204"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57</a:t>
            </a:fld>
            <a:endParaRPr lang="en-US"/>
          </a:p>
        </p:txBody>
      </p:sp>
    </p:spTree>
    <p:extLst>
      <p:ext uri="{BB962C8B-B14F-4D97-AF65-F5344CB8AC3E}">
        <p14:creationId xmlns:p14="http://schemas.microsoft.com/office/powerpoint/2010/main" val="2626304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a:t>
            </a:r>
            <a:r>
              <a:rPr lang="en-US" baseline="0" dirty="0"/>
              <a:t> aware of the risk that is present to you through your point of care risk assessment is extremely important; </a:t>
            </a:r>
            <a:r>
              <a:rPr lang="en-US" baseline="0" dirty="0" smtClean="0"/>
              <a:t>in addition to this, </a:t>
            </a:r>
            <a:r>
              <a:rPr lang="en-US" baseline="0" dirty="0"/>
              <a:t>we also need to be aware of the risk of transmission we create through our everyday work. In general it is best to work from areas of low risk to high risk. The following are some examples: </a:t>
            </a:r>
          </a:p>
          <a:p>
            <a:pPr marL="171450" indent="-171450">
              <a:buFont typeface="Arial" panose="020B0604020202020204" pitchFamily="34" charset="0"/>
              <a:buChar char="•"/>
            </a:pPr>
            <a:r>
              <a:rPr lang="en-US" baseline="0" dirty="0"/>
              <a:t>Complete tasks in </a:t>
            </a:r>
            <a:r>
              <a:rPr lang="en-US" baseline="0" dirty="0" smtClean="0"/>
              <a:t>client rooms </a:t>
            </a:r>
            <a:r>
              <a:rPr lang="en-US" baseline="0" dirty="0"/>
              <a:t>who are not on additional precautions first, then move to other areas. </a:t>
            </a:r>
          </a:p>
          <a:p>
            <a:pPr marL="171450" indent="-171450">
              <a:buFont typeface="Arial" panose="020B0604020202020204" pitchFamily="34" charset="0"/>
              <a:buChar char="•"/>
            </a:pPr>
            <a:r>
              <a:rPr lang="en-US" baseline="0" dirty="0"/>
              <a:t>If a </a:t>
            </a:r>
            <a:r>
              <a:rPr lang="en-US" baseline="0" dirty="0" smtClean="0"/>
              <a:t>client is </a:t>
            </a:r>
            <a:r>
              <a:rPr lang="en-US" baseline="0" dirty="0"/>
              <a:t>unwell, complete tasks in the well </a:t>
            </a:r>
            <a:r>
              <a:rPr lang="en-US" baseline="0" dirty="0" smtClean="0"/>
              <a:t>client </a:t>
            </a:r>
            <a:r>
              <a:rPr lang="en-US" baseline="0" dirty="0"/>
              <a:t>areas first then move to those who are unwell. </a:t>
            </a:r>
          </a:p>
          <a:p>
            <a:pPr marL="171450" indent="-171450">
              <a:buFont typeface="Arial" panose="020B0604020202020204" pitchFamily="34" charset="0"/>
              <a:buChar char="•"/>
            </a:pPr>
            <a:r>
              <a:rPr lang="en-US" baseline="0" dirty="0" smtClean="0"/>
              <a:t>Wipe </a:t>
            </a:r>
            <a:r>
              <a:rPr lang="en-US" baseline="0" dirty="0"/>
              <a:t>equipment from clean to dirty, not dirty to clean </a:t>
            </a:r>
            <a:r>
              <a:rPr lang="en-US" baseline="0" dirty="0" smtClean="0"/>
              <a:t>or use multiple wipes/cloths for heavily soiled items</a:t>
            </a:r>
            <a:endParaRPr lang="en-US" baseline="0" dirty="0"/>
          </a:p>
          <a:p>
            <a:pPr marL="171450" indent="-171450">
              <a:buFont typeface="Arial" panose="020B0604020202020204" pitchFamily="34" charset="0"/>
              <a:buChar char="•"/>
            </a:pPr>
            <a:r>
              <a:rPr lang="en-US" baseline="0" dirty="0"/>
              <a:t>When cleaning a room, clean the bathroom last</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Can you think of any other ways to limit risk to others by changing the order of tasks?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83BD544C-1A1F-4461-B82F-245C6269E151}" type="slidenum">
              <a:rPr lang="en-US" smtClean="0"/>
              <a:t>58</a:t>
            </a:fld>
            <a:endParaRPr lang="en-US"/>
          </a:p>
        </p:txBody>
      </p:sp>
    </p:spTree>
    <p:extLst>
      <p:ext uri="{BB962C8B-B14F-4D97-AF65-F5344CB8AC3E}">
        <p14:creationId xmlns:p14="http://schemas.microsoft.com/office/powerpoint/2010/main" val="1029511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Reference</a:t>
            </a:r>
            <a:r>
              <a:rPr lang="en-US" sz="1200" b="1" kern="1200" baseline="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Infection Prevention and Control Canada (IPAC Canada). (2017). Surveillance Definitions of Infections in Canadian Long Term Care Facilities. Retrieved from: https://www.patientsafetyinstitute.ca/en/About/PatientSafetyForwardWith4/Documents/Canadian%20LTC%20Surveillance%20Definitions.pdf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Ontario Agency for Health Protection and Promotion (Public Health Ontario), Provincial Infectious Diseases Advisory Committee. Best practices for surveillance of health care-associated infections in patient and resident populations. 3 </a:t>
            </a:r>
            <a:r>
              <a:rPr lang="en-CA" sz="1200" b="0" i="0" u="none" strike="noStrike" kern="1200" baseline="0" dirty="0" err="1" smtClean="0">
                <a:solidFill>
                  <a:schemeClr val="tx1"/>
                </a:solidFill>
                <a:latin typeface="+mn-lt"/>
                <a:ea typeface="+mn-ea"/>
                <a:cs typeface="+mn-cs"/>
              </a:rPr>
              <a:t>rd</a:t>
            </a:r>
            <a:r>
              <a:rPr lang="en-CA" sz="1200" b="0" i="0" u="none" strike="noStrike" kern="1200" baseline="0" dirty="0" smtClean="0">
                <a:solidFill>
                  <a:schemeClr val="tx1"/>
                </a:solidFill>
                <a:latin typeface="+mn-lt"/>
                <a:ea typeface="+mn-ea"/>
                <a:cs typeface="+mn-cs"/>
              </a:rPr>
              <a:t> ed. Toronto, ON: Queen’s Printer for Ontario; 2014. Retrieved from: https://www.publichealthontario.ca/-/media/documents/b/2014/bp-hai-surveillance.pdf?sc_lang=en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smtClean="0">
                <a:solidFill>
                  <a:schemeClr val="tx1"/>
                </a:solidFill>
                <a:latin typeface="+mn-lt"/>
                <a:ea typeface="+mn-ea"/>
                <a:cs typeface="+mn-cs"/>
              </a:rPr>
              <a:t>Observation is a key component of surveillance, observations must be recorded and then analyzed for trends in illness. </a:t>
            </a:r>
            <a:r>
              <a:rPr lang="en-CA" dirty="0" smtClean="0"/>
              <a:t>All staff, even non-clinical staff, may have direct exposure to client; your familiarity with them and their baseline can be the starting point for surveillance.</a:t>
            </a:r>
          </a:p>
          <a:p>
            <a:endParaRPr lang="en-US" dirty="0" smtClean="0"/>
          </a:p>
          <a:p>
            <a:endParaRPr lang="en-CA" dirty="0" smtClean="0"/>
          </a:p>
        </p:txBody>
      </p:sp>
      <p:sp>
        <p:nvSpPr>
          <p:cNvPr id="4" name="Slide Number Placeholder 3"/>
          <p:cNvSpPr>
            <a:spLocks noGrp="1"/>
          </p:cNvSpPr>
          <p:nvPr>
            <p:ph type="sldNum" sz="quarter" idx="10"/>
          </p:nvPr>
        </p:nvSpPr>
        <p:spPr/>
        <p:txBody>
          <a:bodyPr/>
          <a:lstStyle/>
          <a:p>
            <a:fld id="{83BD544C-1A1F-4461-B82F-245C6269E151}" type="slidenum">
              <a:rPr lang="en-US" smtClean="0"/>
              <a:t>59</a:t>
            </a:fld>
            <a:endParaRPr lang="en-US"/>
          </a:p>
        </p:txBody>
      </p:sp>
    </p:spTree>
    <p:extLst>
      <p:ext uri="{BB962C8B-B14F-4D97-AF65-F5344CB8AC3E}">
        <p14:creationId xmlns:p14="http://schemas.microsoft.com/office/powerpoint/2010/main" val="4069699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baseline="0" dirty="0" smtClean="0">
                <a:solidFill>
                  <a:schemeClr val="tx1"/>
                </a:solidFill>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Henning, Kelly. (September, 2004). Overview of Syndromic Surveillance: What is Syndromic Surveillance? </a:t>
            </a:r>
            <a:r>
              <a:rPr lang="en-US" sz="1200" kern="1200" dirty="0" err="1" smtClean="0">
                <a:solidFill>
                  <a:schemeClr val="tx1"/>
                </a:solidFill>
                <a:effectLst/>
                <a:latin typeface="+mn-lt"/>
                <a:ea typeface="+mn-ea"/>
                <a:cs typeface="+mn-cs"/>
              </a:rPr>
              <a:t>Retreived</a:t>
            </a:r>
            <a:r>
              <a:rPr lang="en-US" sz="1200" kern="1200" dirty="0" smtClean="0">
                <a:solidFill>
                  <a:schemeClr val="tx1"/>
                </a:solidFill>
                <a:effectLst/>
                <a:latin typeface="+mn-lt"/>
                <a:ea typeface="+mn-ea"/>
                <a:cs typeface="+mn-cs"/>
              </a:rPr>
              <a:t> from: </a:t>
            </a:r>
            <a:r>
              <a:rPr lang="en-US" sz="1200" u="sng" kern="1200" dirty="0" smtClean="0">
                <a:solidFill>
                  <a:schemeClr val="tx1"/>
                </a:solidFill>
                <a:effectLst/>
                <a:latin typeface="+mn-lt"/>
                <a:ea typeface="+mn-ea"/>
                <a:cs typeface="+mn-cs"/>
                <a:hlinkClick r:id="rId3"/>
              </a:rPr>
              <a:t>https://www.cdc.gov/mmwr/preview/mmwrhtml/su5301a3.htm</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Ontario Agency for Health Protection and Promotion (Public Health Ontario), Provincial Infectious Diseases Advisory Committee. Best practices for surveillance of health care-associated infections in patient and resident populations. 3 </a:t>
            </a:r>
            <a:r>
              <a:rPr lang="en-CA" sz="1200" b="0" i="0" u="none" strike="noStrike" kern="1200" baseline="0" dirty="0" err="1" smtClean="0">
                <a:solidFill>
                  <a:schemeClr val="tx1"/>
                </a:solidFill>
                <a:latin typeface="+mn-lt"/>
                <a:ea typeface="+mn-ea"/>
                <a:cs typeface="+mn-cs"/>
              </a:rPr>
              <a:t>rd</a:t>
            </a:r>
            <a:r>
              <a:rPr lang="en-CA" sz="1200" b="0" i="0" u="none" strike="noStrike" kern="1200" baseline="0" dirty="0" smtClean="0">
                <a:solidFill>
                  <a:schemeClr val="tx1"/>
                </a:solidFill>
                <a:latin typeface="+mn-lt"/>
                <a:ea typeface="+mn-ea"/>
                <a:cs typeface="+mn-cs"/>
              </a:rPr>
              <a:t> ed. Toronto, ON: Queen’s Printer for Ontario; 2014. Retrieved from: https://www.publichealthontario.ca/-/media/documents/b/2014/bp-hai-surveillance.pdf?sc_lang=en </a:t>
            </a:r>
          </a:p>
          <a:p>
            <a:pPr rtl="0"/>
            <a:r>
              <a:rPr lang="en-CA" sz="1200" b="0" i="0" u="none" strike="noStrike" kern="1200" baseline="0" dirty="0">
                <a:solidFill>
                  <a:schemeClr val="tx1"/>
                </a:solidFill>
                <a:latin typeface="+mn-lt"/>
                <a:ea typeface="+mn-ea"/>
                <a:cs typeface="+mn-cs"/>
              </a:rPr>
              <a:t/>
            </a:r>
            <a:br>
              <a:rPr lang="en-CA" sz="1200" b="0" i="0" u="none" strike="noStrike" kern="1200" baseline="0" dirty="0">
                <a:solidFill>
                  <a:schemeClr val="tx1"/>
                </a:solidFill>
                <a:latin typeface="+mn-lt"/>
                <a:ea typeface="+mn-ea"/>
                <a:cs typeface="+mn-cs"/>
              </a:rPr>
            </a:br>
            <a:r>
              <a:rPr lang="en-CA" sz="1200" b="0" i="0" u="none" strike="noStrike" kern="1200" baseline="0" dirty="0">
                <a:solidFill>
                  <a:schemeClr val="tx1"/>
                </a:solidFill>
                <a:latin typeface="+mn-lt"/>
                <a:ea typeface="+mn-ea"/>
                <a:cs typeface="+mn-cs"/>
              </a:rPr>
              <a:t>In your setting you may have direct exposure the patients/residents and know what their baseline is. If you work in dietary and notice a resident has started eating less, or complaining of a sore stomach, or if you are environmental cleaning and you notice a resident is experiencing a cough, </a:t>
            </a:r>
          </a:p>
          <a:p>
            <a:pPr rtl="0"/>
            <a:r>
              <a:rPr lang="en-CA" sz="1200" b="0" i="0" u="none" strike="noStrike" kern="1200" baseline="0" dirty="0">
                <a:solidFill>
                  <a:schemeClr val="tx1"/>
                </a:solidFill>
                <a:latin typeface="+mn-lt"/>
                <a:ea typeface="+mn-ea"/>
                <a:cs typeface="+mn-cs"/>
              </a:rPr>
              <a:t>Who should you tell in your organization?</a:t>
            </a:r>
          </a:p>
          <a:p>
            <a:endParaRPr lang="en-CA" dirty="0"/>
          </a:p>
        </p:txBody>
      </p:sp>
      <p:sp>
        <p:nvSpPr>
          <p:cNvPr id="4" name="Slide Number Placeholder 3"/>
          <p:cNvSpPr>
            <a:spLocks noGrp="1"/>
          </p:cNvSpPr>
          <p:nvPr>
            <p:ph type="sldNum" sz="quarter" idx="10"/>
          </p:nvPr>
        </p:nvSpPr>
        <p:spPr/>
        <p:txBody>
          <a:bodyPr/>
          <a:lstStyle/>
          <a:p>
            <a:fld id="{83BD544C-1A1F-4461-B82F-245C6269E151}" type="slidenum">
              <a:rPr lang="en-US" smtClean="0"/>
              <a:t>60</a:t>
            </a:fld>
            <a:endParaRPr lang="en-US"/>
          </a:p>
        </p:txBody>
      </p:sp>
    </p:spTree>
    <p:extLst>
      <p:ext uri="{BB962C8B-B14F-4D97-AF65-F5344CB8AC3E}">
        <p14:creationId xmlns:p14="http://schemas.microsoft.com/office/powerpoint/2010/main" val="385986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Reference</a:t>
            </a:r>
            <a:r>
              <a:rPr lang="en-US" sz="1200" b="0" i="0" u="none" strike="noStrike" kern="1200" baseline="0" dirty="0" smtClean="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Infection</a:t>
            </a:r>
            <a:r>
              <a:rPr lang="en-US" sz="1200" b="0" i="1" u="none" strike="noStrike" kern="1200" baseline="0" dirty="0">
                <a:solidFill>
                  <a:schemeClr val="tx1"/>
                </a:solidFill>
                <a:latin typeface="+mn-lt"/>
                <a:ea typeface="+mn-ea"/>
                <a:cs typeface="+mn-cs"/>
              </a:rPr>
              <a:t> prevention </a:t>
            </a:r>
            <a:r>
              <a:rPr lang="en-US" sz="1200" b="0" i="0" u="none" strike="noStrike" kern="1200" baseline="0" dirty="0">
                <a:solidFill>
                  <a:schemeClr val="tx1"/>
                </a:solidFill>
                <a:latin typeface="+mn-lt"/>
                <a:ea typeface="+mn-ea"/>
                <a:cs typeface="+mn-cs"/>
              </a:rPr>
              <a:t>measures limit the need to </a:t>
            </a:r>
            <a:r>
              <a:rPr lang="en-US" sz="1200" b="0" i="1" u="none" strike="noStrike" kern="1200" baseline="0" dirty="0">
                <a:solidFill>
                  <a:schemeClr val="tx1"/>
                </a:solidFill>
                <a:latin typeface="+mn-lt"/>
                <a:ea typeface="+mn-ea"/>
                <a:cs typeface="+mn-cs"/>
              </a:rPr>
              <a:t>control</a:t>
            </a:r>
            <a:r>
              <a:rPr lang="en-US" sz="1200" b="0" i="0" u="none" strike="noStrike" kern="1200" baseline="0" dirty="0">
                <a:solidFill>
                  <a:schemeClr val="tx1"/>
                </a:solidFill>
                <a:latin typeface="+mn-lt"/>
                <a:ea typeface="+mn-ea"/>
                <a:cs typeface="+mn-cs"/>
              </a:rPr>
              <a:t> infections or manage outbreaks of </a:t>
            </a:r>
            <a:r>
              <a:rPr lang="en-US" sz="1200" b="0" i="0" u="none" strike="noStrike" kern="1200" baseline="0" dirty="0" smtClean="0">
                <a:solidFill>
                  <a:schemeClr val="tx1"/>
                </a:solidFill>
                <a:latin typeface="+mn-lt"/>
                <a:ea typeface="+mn-ea"/>
                <a:cs typeface="+mn-cs"/>
              </a:rPr>
              <a:t>organisms. </a:t>
            </a:r>
            <a:r>
              <a:rPr lang="en-US" sz="1200" b="0" i="0" u="none" strike="noStrike" kern="1200" baseline="0" dirty="0">
                <a:solidFill>
                  <a:schemeClr val="tx1"/>
                </a:solidFill>
                <a:latin typeface="+mn-lt"/>
                <a:ea typeface="+mn-ea"/>
                <a:cs typeface="+mn-cs"/>
              </a:rPr>
              <a:t>IPAC protects you and those around you from preventable infections, disease and promotes general wellness through implementing these practices in your daily routine both at work and at home.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Breaks, short cuts </a:t>
            </a:r>
            <a:r>
              <a:rPr lang="en-US" sz="1200" b="0" i="0" u="none" strike="noStrike" kern="1200" baseline="0" dirty="0" smtClean="0">
                <a:solidFill>
                  <a:schemeClr val="tx1"/>
                </a:solidFill>
                <a:latin typeface="+mn-lt"/>
                <a:ea typeface="+mn-ea"/>
                <a:cs typeface="+mn-cs"/>
              </a:rPr>
              <a:t>and lapses </a:t>
            </a:r>
            <a:r>
              <a:rPr lang="en-US" sz="1200" b="0" i="0" u="none" strike="noStrike" kern="1200" baseline="0" dirty="0">
                <a:solidFill>
                  <a:schemeClr val="tx1"/>
                </a:solidFill>
                <a:latin typeface="+mn-lt"/>
                <a:ea typeface="+mn-ea"/>
                <a:cs typeface="+mn-cs"/>
              </a:rPr>
              <a:t>in IPAC will increase health and safety risks through exposures to pathogens and potential transmission or spread of germs not only to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but also to you, your colleagues, and all those you come in contact with – even outside of the workplace.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Germ transmission </a:t>
            </a:r>
            <a:r>
              <a:rPr lang="en-US" sz="1200" b="0" i="0" u="none" strike="noStrike" kern="1200" baseline="0" dirty="0">
                <a:solidFill>
                  <a:schemeClr val="tx1"/>
                </a:solidFill>
                <a:latin typeface="+mn-lt"/>
                <a:ea typeface="+mn-ea"/>
                <a:cs typeface="+mn-cs"/>
              </a:rPr>
              <a:t>in healthcare is known as healthcare-associated infection (HAIs) and are defined as infections that occur as a result of health care interventions in any health care setting where care is delivered (e.g. congregate care settings, hospital, clinic, home and community care, etc.). Many HAI are </a:t>
            </a:r>
            <a:r>
              <a:rPr lang="en-US" sz="1200" b="0" i="0" u="none" strike="noStrike" kern="1200" baseline="0" dirty="0" smtClean="0">
                <a:solidFill>
                  <a:schemeClr val="tx1"/>
                </a:solidFill>
                <a:latin typeface="+mn-lt"/>
                <a:ea typeface="+mn-ea"/>
                <a:cs typeface="+mn-cs"/>
              </a:rPr>
              <a:t>resistant to antibiotics and </a:t>
            </a:r>
            <a:r>
              <a:rPr lang="en-US" sz="1200" b="0" i="0" u="none" strike="noStrike" kern="1200" baseline="0" dirty="0">
                <a:solidFill>
                  <a:schemeClr val="tx1"/>
                </a:solidFill>
                <a:latin typeface="+mn-lt"/>
                <a:ea typeface="+mn-ea"/>
                <a:cs typeface="+mn-cs"/>
              </a:rPr>
              <a:t>like any infection can </a:t>
            </a:r>
            <a:r>
              <a:rPr lang="en-US" sz="1200" b="0" i="0" u="none" strike="noStrike" kern="1200" baseline="0" dirty="0" smtClean="0">
                <a:solidFill>
                  <a:schemeClr val="tx1"/>
                </a:solidFill>
                <a:latin typeface="+mn-lt"/>
                <a:ea typeface="+mn-ea"/>
                <a:cs typeface="+mn-cs"/>
              </a:rPr>
              <a:t>cause people to be very sick or </a:t>
            </a:r>
            <a:r>
              <a:rPr lang="en-US" sz="1200" b="0" i="0" u="none" strike="noStrike" kern="1200" baseline="0" dirty="0">
                <a:solidFill>
                  <a:schemeClr val="tx1"/>
                </a:solidFill>
                <a:latin typeface="+mn-lt"/>
                <a:ea typeface="+mn-ea"/>
                <a:cs typeface="+mn-cs"/>
              </a:rPr>
              <a:t>even </a:t>
            </a:r>
            <a:r>
              <a:rPr lang="en-US" sz="1200" b="0" i="0" u="none" strike="noStrike" kern="1200" baseline="0" dirty="0" smtClean="0">
                <a:solidFill>
                  <a:schemeClr val="tx1"/>
                </a:solidFill>
                <a:latin typeface="+mn-lt"/>
                <a:ea typeface="+mn-ea"/>
                <a:cs typeface="+mn-cs"/>
              </a:rPr>
              <a:t>die. </a:t>
            </a:r>
            <a:r>
              <a:rPr lang="en-US" sz="1200" b="0" i="0" u="none" strike="noStrike" kern="1200" baseline="0" dirty="0">
                <a:solidFill>
                  <a:schemeClr val="tx1"/>
                </a:solidFill>
                <a:latin typeface="+mn-lt"/>
                <a:ea typeface="+mn-ea"/>
                <a:cs typeface="+mn-cs"/>
              </a:rPr>
              <a:t>As the needs of </a:t>
            </a:r>
            <a:r>
              <a:rPr lang="en-US" sz="1200" b="0" i="0" u="none" strike="noStrike" kern="1200" baseline="0" dirty="0" smtClean="0">
                <a:solidFill>
                  <a:schemeClr val="tx1"/>
                </a:solidFill>
                <a:latin typeface="+mn-lt"/>
                <a:ea typeface="+mn-ea"/>
                <a:cs typeface="+mn-cs"/>
              </a:rPr>
              <a:t>clients </a:t>
            </a:r>
            <a:r>
              <a:rPr lang="en-US" sz="1200" b="0" i="0" u="none" strike="noStrike" kern="1200" baseline="0" dirty="0">
                <a:solidFill>
                  <a:schemeClr val="tx1"/>
                </a:solidFill>
                <a:latin typeface="+mn-lt"/>
                <a:ea typeface="+mn-ea"/>
                <a:cs typeface="+mn-cs"/>
              </a:rPr>
              <a:t>increases so does the level of complex treatments outside of acute hospital care (e.g., oxygen, CPAP, </a:t>
            </a:r>
            <a:r>
              <a:rPr lang="en-US" sz="1200" b="0" i="0" u="none" strike="noStrike" kern="1200" baseline="0" dirty="0" err="1">
                <a:solidFill>
                  <a:schemeClr val="tx1"/>
                </a:solidFill>
                <a:latin typeface="+mn-lt"/>
                <a:ea typeface="+mn-ea"/>
                <a:cs typeface="+mn-cs"/>
              </a:rPr>
              <a:t>BiPAP</a:t>
            </a:r>
            <a:r>
              <a:rPr lang="en-US" sz="1200" b="0" i="0" u="none" strike="noStrike" kern="1200" baseline="0" dirty="0">
                <a:solidFill>
                  <a:schemeClr val="tx1"/>
                </a:solidFill>
                <a:latin typeface="+mn-lt"/>
                <a:ea typeface="+mn-ea"/>
                <a:cs typeface="+mn-cs"/>
              </a:rPr>
              <a:t>, ventilation, catheters, wound care, etc.). As a result the risk of </a:t>
            </a:r>
            <a:r>
              <a:rPr lang="en-US" sz="1200" b="0" i="0" u="none" strike="noStrike" kern="1200" baseline="0" dirty="0" smtClean="0">
                <a:solidFill>
                  <a:schemeClr val="tx1"/>
                </a:solidFill>
                <a:latin typeface="+mn-lt"/>
                <a:ea typeface="+mn-ea"/>
                <a:cs typeface="+mn-cs"/>
              </a:rPr>
              <a:t>transmission </a:t>
            </a:r>
            <a:r>
              <a:rPr lang="en-US" sz="1200" b="0" i="0" u="none" strike="noStrike" kern="1200" baseline="0" dirty="0">
                <a:solidFill>
                  <a:schemeClr val="tx1"/>
                </a:solidFill>
                <a:latin typeface="+mn-lt"/>
                <a:ea typeface="+mn-ea"/>
                <a:cs typeface="+mn-cs"/>
              </a:rPr>
              <a:t>and </a:t>
            </a:r>
            <a:r>
              <a:rPr lang="en-US" sz="1200" b="0" i="0" u="none" strike="noStrike" kern="1200" baseline="0" dirty="0" smtClean="0">
                <a:solidFill>
                  <a:schemeClr val="tx1"/>
                </a:solidFill>
                <a:latin typeface="+mn-lt"/>
                <a:ea typeface="+mn-ea"/>
                <a:cs typeface="+mn-cs"/>
              </a:rPr>
              <a:t>infection </a:t>
            </a:r>
            <a:r>
              <a:rPr lang="en-US" sz="1200" b="0" i="0" u="none" strike="noStrike" kern="1200" baseline="0" dirty="0">
                <a:solidFill>
                  <a:schemeClr val="tx1"/>
                </a:solidFill>
                <a:latin typeface="+mn-lt"/>
                <a:ea typeface="+mn-ea"/>
                <a:cs typeface="+mn-cs"/>
              </a:rPr>
              <a:t>spans across all </a:t>
            </a:r>
            <a:r>
              <a:rPr lang="en-US" sz="1200" b="0" i="0" u="none" strike="noStrike" kern="1200" baseline="0" dirty="0" smtClean="0">
                <a:solidFill>
                  <a:schemeClr val="tx1"/>
                </a:solidFill>
                <a:latin typeface="+mn-lt"/>
                <a:ea typeface="+mn-ea"/>
                <a:cs typeface="+mn-cs"/>
              </a:rPr>
              <a:t>settings </a:t>
            </a:r>
            <a:r>
              <a:rPr lang="en-US" sz="1200" b="0" i="0" u="none" strike="noStrike" kern="1200" baseline="0" dirty="0">
                <a:solidFill>
                  <a:schemeClr val="tx1"/>
                </a:solidFill>
                <a:latin typeface="+mn-lt"/>
                <a:ea typeface="+mn-ea"/>
                <a:cs typeface="+mn-cs"/>
              </a:rPr>
              <a:t>weather in the hospital, home, shelter, temporary housing, </a:t>
            </a:r>
            <a:r>
              <a:rPr lang="en-US" sz="1200" b="0" i="0" u="none" strike="noStrike" kern="1200" baseline="0" dirty="0" smtClean="0">
                <a:solidFill>
                  <a:schemeClr val="tx1"/>
                </a:solidFill>
                <a:latin typeface="+mn-lt"/>
                <a:ea typeface="+mn-ea"/>
                <a:cs typeface="+mn-cs"/>
              </a:rPr>
              <a:t>LTCH, RH or other workplace.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BD544C-1A1F-4461-B82F-245C6269E151}" type="slidenum">
              <a:rPr lang="en-US" smtClean="0"/>
              <a:t>7</a:t>
            </a:fld>
            <a:endParaRPr lang="en-US"/>
          </a:p>
        </p:txBody>
      </p:sp>
    </p:spTree>
    <p:extLst>
      <p:ext uri="{BB962C8B-B14F-4D97-AF65-F5344CB8AC3E}">
        <p14:creationId xmlns:p14="http://schemas.microsoft.com/office/powerpoint/2010/main" val="595554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Reference - https://www.cdc.gov/csels/dsepd/ss1978/lesson1/section11.html </a:t>
            </a:r>
          </a:p>
          <a:p>
            <a:endParaRPr lang="en-CA" dirty="0" smtClean="0"/>
          </a:p>
          <a:p>
            <a:r>
              <a:rPr lang="en-CA" dirty="0" smtClean="0"/>
              <a:t>Diseases</a:t>
            </a:r>
            <a:r>
              <a:rPr lang="en-CA" baseline="0" dirty="0" smtClean="0"/>
              <a:t> can be present in populations in varying amounts.  Many diseases are endemic in a population, meaning it always stays at a particular level in certain geographical areas (e.g., chickenpox).  If the number increases above what is normally expected then we would refer to that as an epidemic.  Outbreaks can also occur but those are usually to a limited geographic area; for example there could be an influenza outbreak in a care facility or an outbreak of a sexually transmitted infection in a city.  A pandemic is when the disease is above normal expected levels has spread over several countries or continents.  </a:t>
            </a:r>
          </a:p>
          <a:p>
            <a:endParaRPr lang="en-CA" baseline="0" dirty="0" smtClean="0"/>
          </a:p>
          <a:p>
            <a:r>
              <a:rPr lang="en-CA" baseline="0" dirty="0" smtClean="0"/>
              <a:t>When any disease is above the expected rates or is a significant threat to public health there could be extra precaution measures that may be required to control and/or contain the spread of these germs. During an outbreak of a sexually transmitted infection (STI)  public health notices, testing, and sexual health education would be increased. During the COVID-19 pandemic there were extra public health measures which included: universal masking, physical distancing, gathering size restrictions and more, which were all put in place to help control the spread of COVID-19, as well as other respiratory germs.  </a:t>
            </a:r>
            <a:endParaRPr lang="en-CA" dirty="0"/>
          </a:p>
        </p:txBody>
      </p:sp>
      <p:sp>
        <p:nvSpPr>
          <p:cNvPr id="4" name="Slide Number Placeholder 3"/>
          <p:cNvSpPr>
            <a:spLocks noGrp="1"/>
          </p:cNvSpPr>
          <p:nvPr>
            <p:ph type="sldNum" sz="quarter" idx="10"/>
          </p:nvPr>
        </p:nvSpPr>
        <p:spPr/>
        <p:txBody>
          <a:bodyPr/>
          <a:lstStyle/>
          <a:p>
            <a:fld id="{54F66D9C-2569-4BC6-9746-8D54F24E4312}" type="slidenum">
              <a:rPr lang="en-US" smtClean="0"/>
              <a:t>61</a:t>
            </a:fld>
            <a:endParaRPr lang="en-US"/>
          </a:p>
        </p:txBody>
      </p:sp>
    </p:spTree>
    <p:extLst>
      <p:ext uri="{BB962C8B-B14F-4D97-AF65-F5344CB8AC3E}">
        <p14:creationId xmlns:p14="http://schemas.microsoft.com/office/powerpoint/2010/main" val="3640102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r>
              <a:rPr lang="en-US" b="1"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Ontario 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kern="1200" dirty="0" smtClean="0">
                <a:solidFill>
                  <a:schemeClr val="tx1"/>
                </a:solidFill>
                <a:effectLst/>
                <a:latin typeface="+mn-lt"/>
                <a:ea typeface="+mn-ea"/>
                <a:cs typeface="+mn-cs"/>
                <a:hlinkClick r:id="rId3"/>
              </a:rPr>
              <a:t>https://www.publichealthontario.ca/-/media/documents/B/2012/bp-rpap-healthcare-settings.pdf</a:t>
            </a:r>
            <a:r>
              <a:rPr lang="en-US" sz="120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Canadian Patient Safety Institute. (August, 2017). The Case for Investing in Patient Safety in Canada. Retrieved from:  </a:t>
            </a:r>
            <a:r>
              <a:rPr lang="en-US" sz="1200" u="sng" kern="1200" dirty="0" smtClean="0">
                <a:solidFill>
                  <a:schemeClr val="tx1"/>
                </a:solidFill>
                <a:effectLst/>
                <a:latin typeface="+mn-lt"/>
                <a:ea typeface="+mn-ea"/>
                <a:cs typeface="+mn-cs"/>
                <a:hlinkClick r:id="rId4"/>
              </a:rPr>
              <a:t>http://www.patientsafetyinstitute.ca/en/About/Documents/The%20Case%20for%20Investing%20in%20Patient%20Safety.pdf</a:t>
            </a:r>
            <a:r>
              <a:rPr lang="en-US"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 </a:t>
            </a:r>
            <a:endParaRPr lang="en-US" dirty="0" smtClean="0"/>
          </a:p>
          <a:p>
            <a:r>
              <a:rPr lang="en-US" dirty="0" smtClean="0"/>
              <a:t>To help us understand how all of the </a:t>
            </a:r>
            <a:r>
              <a:rPr lang="en-US" dirty="0"/>
              <a:t>elements of routine practices</a:t>
            </a:r>
            <a:r>
              <a:rPr lang="en-US" baseline="0" dirty="0"/>
              <a:t> </a:t>
            </a:r>
            <a:r>
              <a:rPr lang="en-US" baseline="0" dirty="0" smtClean="0"/>
              <a:t>work </a:t>
            </a:r>
            <a:r>
              <a:rPr lang="en-US" baseline="0" dirty="0"/>
              <a:t>to help limit </a:t>
            </a:r>
            <a:r>
              <a:rPr lang="en-US" baseline="0" dirty="0" smtClean="0"/>
              <a:t>the spread of germs </a:t>
            </a:r>
            <a:r>
              <a:rPr lang="en-US" baseline="0" dirty="0"/>
              <a:t>we </a:t>
            </a:r>
            <a:r>
              <a:rPr lang="en-US" baseline="0" dirty="0" smtClean="0"/>
              <a:t>will use </a:t>
            </a:r>
            <a:r>
              <a:rPr lang="en-US" baseline="0" dirty="0"/>
              <a:t>the ‘Swiss cheese model</a:t>
            </a:r>
            <a:r>
              <a:rPr lang="en-US" baseline="0" dirty="0" smtClean="0"/>
              <a:t>’. Each slice </a:t>
            </a:r>
            <a:r>
              <a:rPr lang="en-US" baseline="0" dirty="0"/>
              <a:t>of cheese represents an </a:t>
            </a:r>
            <a:r>
              <a:rPr lang="en-US" baseline="0" dirty="0" smtClean="0"/>
              <a:t>intervention or control </a:t>
            </a:r>
            <a:r>
              <a:rPr lang="en-US" baseline="0" dirty="0"/>
              <a:t>measure </a:t>
            </a:r>
            <a:r>
              <a:rPr lang="en-US" baseline="0" dirty="0" smtClean="0"/>
              <a:t>meant to </a:t>
            </a:r>
            <a:r>
              <a:rPr lang="en-US" baseline="0" dirty="0"/>
              <a:t>prevent or limit </a:t>
            </a:r>
            <a:r>
              <a:rPr lang="en-US" baseline="0" dirty="0" smtClean="0"/>
              <a:t>the spread of germs. </a:t>
            </a:r>
            <a:r>
              <a:rPr lang="en-US" baseline="0" dirty="0"/>
              <a:t>The holes are weaknesses in </a:t>
            </a:r>
            <a:r>
              <a:rPr lang="en-US" baseline="0" dirty="0" smtClean="0"/>
              <a:t>these control measures. </a:t>
            </a:r>
            <a:r>
              <a:rPr lang="en-US" baseline="0" dirty="0"/>
              <a:t>The hazards (germs, pathogens, infectious organisms) can’t </a:t>
            </a:r>
            <a:r>
              <a:rPr lang="en-US" baseline="0" dirty="0" smtClean="0"/>
              <a:t>transmit or spread </a:t>
            </a:r>
            <a:r>
              <a:rPr lang="en-US" baseline="0" dirty="0"/>
              <a:t>if the control measures are in place are working; however, if the holes line up or there are enough </a:t>
            </a:r>
            <a:r>
              <a:rPr lang="en-US" baseline="0" dirty="0" smtClean="0"/>
              <a:t>holes, transmission of germs can </a:t>
            </a:r>
            <a:r>
              <a:rPr lang="en-US" baseline="0" dirty="0"/>
              <a:t>occur. </a:t>
            </a:r>
            <a:r>
              <a:rPr lang="en-US" baseline="0" dirty="0" smtClean="0"/>
              <a:t>The image clearly shows some personal and organizational responsibilities that both play parts in limited the spread of germs. </a:t>
            </a:r>
            <a:endParaRPr lang="en-US" baseline="0" dirty="0"/>
          </a:p>
          <a:p>
            <a:endParaRPr lang="en-US" baseline="0" dirty="0"/>
          </a:p>
          <a:p>
            <a:r>
              <a:rPr lang="en-US" b="1" baseline="0" dirty="0"/>
              <a:t>Personal </a:t>
            </a:r>
            <a:r>
              <a:rPr lang="en-US" b="1" baseline="0" dirty="0" smtClean="0"/>
              <a:t>responsibilities include control measures on the right: </a:t>
            </a:r>
            <a:endParaRPr lang="en-US" b="1" baseline="0" dirty="0"/>
          </a:p>
          <a:p>
            <a:pPr marL="228600" indent="-228600">
              <a:buFont typeface="+mj-lt"/>
              <a:buAutoNum type="arabicPeriod"/>
            </a:pPr>
            <a:r>
              <a:rPr lang="en-US" baseline="0" dirty="0"/>
              <a:t>Proper use of PPE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Point of care Risk Assessment and awareness </a:t>
            </a:r>
            <a:r>
              <a:rPr lang="en-US" baseline="0" dirty="0" smtClean="0"/>
              <a:t>of how </a:t>
            </a:r>
            <a:r>
              <a:rPr lang="en-US" baseline="0" dirty="0"/>
              <a:t>to prevent infection at the individual level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HH, respiratory etiquette, avoid touching your face, cleaning shared equipment and </a:t>
            </a:r>
            <a:r>
              <a:rPr lang="en-US" baseline="0" dirty="0" smtClean="0"/>
              <a:t>the environment</a:t>
            </a:r>
            <a:endParaRPr lang="en-US" baseline="0" dirty="0"/>
          </a:p>
          <a:p>
            <a:pPr marL="228600" indent="-228600">
              <a:buFont typeface="+mj-lt"/>
              <a:buAutoNum type="arabicPeriod"/>
            </a:pPr>
            <a:r>
              <a:rPr lang="en-US" baseline="0" dirty="0"/>
              <a:t>S&amp;S of common </a:t>
            </a:r>
            <a:r>
              <a:rPr lang="en-US" baseline="0" dirty="0" smtClean="0"/>
              <a:t>illnesses  </a:t>
            </a:r>
            <a:endParaRPr lang="en-US" baseline="0" dirty="0"/>
          </a:p>
          <a:p>
            <a:pPr marL="228600" indent="-228600">
              <a:buFont typeface="+mj-lt"/>
              <a:buAutoNum type="arabicPeriod"/>
            </a:pPr>
            <a:r>
              <a:rPr lang="en-US" baseline="0" dirty="0" smtClean="0"/>
              <a:t>Staying </a:t>
            </a:r>
            <a:r>
              <a:rPr lang="en-US" baseline="0" dirty="0"/>
              <a:t>home if you are </a:t>
            </a:r>
            <a:r>
              <a:rPr lang="en-US" baseline="0" dirty="0" smtClean="0"/>
              <a:t>sick</a:t>
            </a:r>
          </a:p>
          <a:p>
            <a:pPr marL="228600" indent="-228600">
              <a:buFont typeface="+mj-lt"/>
              <a:buAutoNum type="arabicPeriod"/>
            </a:pPr>
            <a:r>
              <a:rPr lang="en-US" baseline="0" dirty="0" smtClean="0"/>
              <a:t>Being </a:t>
            </a:r>
            <a:r>
              <a:rPr lang="en-US" baseline="0" dirty="0"/>
              <a:t>aware </a:t>
            </a:r>
            <a:r>
              <a:rPr lang="en-US" baseline="0" dirty="0" smtClean="0"/>
              <a:t>of and following </a:t>
            </a:r>
            <a:r>
              <a:rPr lang="en-US" baseline="0" dirty="0"/>
              <a:t>organization policy, procedures (administrative controls) </a:t>
            </a:r>
          </a:p>
          <a:p>
            <a:pPr marL="228600" indent="-228600">
              <a:buFont typeface="+mj-lt"/>
              <a:buAutoNum type="arabicPeriod"/>
            </a:pPr>
            <a:endParaRPr lang="en-US" baseline="0" dirty="0"/>
          </a:p>
          <a:p>
            <a:pPr marL="0" indent="0">
              <a:buFont typeface="+mj-lt"/>
              <a:buNone/>
            </a:pPr>
            <a:r>
              <a:rPr lang="en-US" b="1" baseline="0" dirty="0"/>
              <a:t>Organization responsibilities </a:t>
            </a:r>
            <a:r>
              <a:rPr lang="en-US" b="1" baseline="0" dirty="0" smtClean="0"/>
              <a:t>include control measures on the left: </a:t>
            </a:r>
            <a:endParaRPr lang="en-US" b="1" baseline="0" dirty="0"/>
          </a:p>
          <a:p>
            <a:pPr marL="228600" indent="-228600">
              <a:buFont typeface="+mj-lt"/>
              <a:buAutoNum type="arabicPeriod"/>
            </a:pPr>
            <a:r>
              <a:rPr lang="en-US" baseline="0" dirty="0"/>
              <a:t>Auditing, gathering feedback, reviewing </a:t>
            </a:r>
            <a:r>
              <a:rPr lang="en-US" baseline="0" dirty="0" smtClean="0"/>
              <a:t>compliance </a:t>
            </a:r>
          </a:p>
          <a:p>
            <a:pPr marL="228600" indent="-228600">
              <a:buFont typeface="+mj-lt"/>
              <a:buAutoNum type="arabicPeriod"/>
            </a:pPr>
            <a:r>
              <a:rPr lang="en-US" baseline="0" dirty="0" smtClean="0"/>
              <a:t>IPAC </a:t>
            </a:r>
            <a:r>
              <a:rPr lang="en-US" baseline="0" dirty="0"/>
              <a:t>awareness, training and education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Developing &amp; reviewing policies, procedures, processes for clinical management and response (administrative controls)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Implementing barriers</a:t>
            </a:r>
            <a:r>
              <a:rPr lang="en-US" baseline="0" dirty="0"/>
              <a:t>, point of care ABHR, sharps containers, PPE supplies, </a:t>
            </a:r>
            <a:r>
              <a:rPr lang="en-US" baseline="0" dirty="0" smtClean="0"/>
              <a:t>managing HVAC </a:t>
            </a:r>
            <a:r>
              <a:rPr lang="en-US" baseline="0" dirty="0"/>
              <a:t>(engineering controls)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Elimination &amp; substitution by i</a:t>
            </a:r>
            <a:r>
              <a:rPr lang="en-US" sz="1200" b="0" i="0" u="none" strike="noStrike" kern="1200" baseline="0" dirty="0">
                <a:solidFill>
                  <a:schemeClr val="tx1"/>
                </a:solidFill>
                <a:latin typeface="+mn-lt"/>
                <a:ea typeface="+mn-ea"/>
                <a:cs typeface="+mn-cs"/>
              </a:rPr>
              <a:t>solation and </a:t>
            </a:r>
            <a:r>
              <a:rPr lang="en-US" sz="1200" b="0" i="0" u="none" strike="noStrike" kern="1200" baseline="0" dirty="0" err="1">
                <a:solidFill>
                  <a:schemeClr val="tx1"/>
                </a:solidFill>
                <a:latin typeface="+mn-lt"/>
                <a:ea typeface="+mn-ea"/>
                <a:cs typeface="+mn-cs"/>
              </a:rPr>
              <a:t>cohorting</a:t>
            </a:r>
            <a:r>
              <a:rPr lang="en-US" sz="1200" b="0" i="0" u="none" strike="noStrike" kern="1200" baseline="0" dirty="0">
                <a:solidFill>
                  <a:schemeClr val="tx1"/>
                </a:solidFill>
                <a:latin typeface="+mn-lt"/>
                <a:ea typeface="+mn-ea"/>
                <a:cs typeface="+mn-cs"/>
              </a:rPr>
              <a:t> protocols, </a:t>
            </a:r>
            <a:endParaRPr lang="en-US" baseline="0" dirty="0"/>
          </a:p>
          <a:p>
            <a:pPr marL="0" indent="0">
              <a:buFont typeface="+mj-lt"/>
              <a:buNone/>
            </a:pPr>
            <a:endParaRPr lang="en-US" baseline="0" dirty="0"/>
          </a:p>
          <a:p>
            <a:pPr marL="0" indent="0">
              <a:buFont typeface="+mj-lt"/>
              <a:buNone/>
            </a:pPr>
            <a:r>
              <a:rPr lang="en-US" baseline="0" dirty="0"/>
              <a:t>Every workplace should strive to create a culture of safety to protect </a:t>
            </a:r>
            <a:r>
              <a:rPr lang="en-US" baseline="0" dirty="0" smtClean="0"/>
              <a:t>staff and clients. </a:t>
            </a:r>
            <a:r>
              <a:rPr lang="en-US" baseline="0" dirty="0"/>
              <a:t>IPAC is embedded at all levels, in all areas of </a:t>
            </a:r>
            <a:r>
              <a:rPr lang="en-US" baseline="0" dirty="0" smtClean="0"/>
              <a:t>work and everyone has a responsibility. </a:t>
            </a:r>
            <a:r>
              <a:rPr lang="en-US" baseline="0" dirty="0"/>
              <a:t>IPAC is everyone’s job and we need to keep our team accountable and </a:t>
            </a:r>
            <a:r>
              <a:rPr lang="en-US" baseline="0" dirty="0" smtClean="0"/>
              <a:t>make our intention, infection prevention. </a:t>
            </a:r>
            <a:endParaRPr lang="en-US" baseline="0" dirty="0"/>
          </a:p>
          <a:p>
            <a:pPr marL="0" indent="0">
              <a:buFont typeface="+mj-lt"/>
              <a:buNone/>
            </a:pPr>
            <a:endParaRPr lang="en-US" baseline="0" dirty="0"/>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62</a:t>
            </a:fld>
            <a:endParaRPr lang="en-US"/>
          </a:p>
        </p:txBody>
      </p:sp>
    </p:spTree>
    <p:extLst>
      <p:ext uri="{BB962C8B-B14F-4D97-AF65-F5344CB8AC3E}">
        <p14:creationId xmlns:p14="http://schemas.microsoft.com/office/powerpoint/2010/main" val="1462196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32C5B-8839-4C76-881C-0C4FF92901CE}" type="slidenum">
              <a:rPr lang="en-US" smtClean="0"/>
              <a:t>64</a:t>
            </a:fld>
            <a:endParaRPr lang="en-US"/>
          </a:p>
        </p:txBody>
      </p:sp>
    </p:spTree>
    <p:extLst>
      <p:ext uri="{BB962C8B-B14F-4D97-AF65-F5344CB8AC3E}">
        <p14:creationId xmlns:p14="http://schemas.microsoft.com/office/powerpoint/2010/main" val="3122678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65</a:t>
            </a:fld>
            <a:endParaRPr lang="en-US"/>
          </a:p>
        </p:txBody>
      </p:sp>
    </p:spTree>
    <p:extLst>
      <p:ext uri="{BB962C8B-B14F-4D97-AF65-F5344CB8AC3E}">
        <p14:creationId xmlns:p14="http://schemas.microsoft.com/office/powerpoint/2010/main" val="6037304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D544C-1A1F-4461-B82F-245C6269E151}" type="slidenum">
              <a:rPr lang="en-US" smtClean="0"/>
              <a:t>66</a:t>
            </a:fld>
            <a:endParaRPr lang="en-US"/>
          </a:p>
        </p:txBody>
      </p:sp>
    </p:spTree>
    <p:extLst>
      <p:ext uri="{BB962C8B-B14F-4D97-AF65-F5344CB8AC3E}">
        <p14:creationId xmlns:p14="http://schemas.microsoft.com/office/powerpoint/2010/main" val="141547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49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CA" b="1" dirty="0" smtClean="0"/>
              <a:t>Reference</a:t>
            </a:r>
            <a:r>
              <a:rPr lang="en-CA" b="0" dirty="0"/>
              <a:t>:</a:t>
            </a:r>
            <a:endParaRPr lang="en-CA" dirty="0" smtClean="0"/>
          </a:p>
          <a:p>
            <a:pPr marL="171450" indent="-171450" defTabSz="933237">
              <a:buFont typeface="Arial" panose="020B0604020202020204" pitchFamily="34" charset="0"/>
              <a:buChar char="•"/>
            </a:pPr>
            <a:r>
              <a:rPr lang="en-CA" dirty="0" smtClean="0"/>
              <a:t>Ontario </a:t>
            </a:r>
            <a:r>
              <a:rPr lang="en-CA" dirty="0"/>
              <a:t>Agency for Health Protection and Promotion, Provincial Infectious Diseases Advisory Committee. Routine Practices and Additional Precautions in All Health Care Settings. 3rd edition. Toronto, ON: Queen’s Printer for Ontario; November 2012.  Retrieved from: https://www.publichealthontario.ca/-/media/documents/B/2012/bp-rpap-healthcare-settings.pdf</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chain of transmission is illustrated here as we use it as a model to explain how </a:t>
            </a:r>
            <a:r>
              <a:rPr lang="en-CA" dirty="0" smtClean="0"/>
              <a:t>germs</a:t>
            </a:r>
            <a:r>
              <a:rPr lang="en-CA" baseline="0" dirty="0" smtClean="0"/>
              <a:t> </a:t>
            </a:r>
            <a:r>
              <a:rPr lang="en-CA" dirty="0" smtClean="0"/>
              <a:t>can </a:t>
            </a:r>
            <a:r>
              <a:rPr lang="en-CA" dirty="0"/>
              <a:t>be spread, </a:t>
            </a:r>
            <a:r>
              <a:rPr lang="en-CA" dirty="0" smtClean="0"/>
              <a:t>and also </a:t>
            </a:r>
            <a:r>
              <a:rPr lang="en-CA" dirty="0"/>
              <a:t>how </a:t>
            </a:r>
            <a:r>
              <a:rPr lang="en-CA" dirty="0" smtClean="0"/>
              <a:t>their spread</a:t>
            </a:r>
            <a:r>
              <a:rPr lang="en-CA" baseline="0" dirty="0" smtClean="0"/>
              <a:t> </a:t>
            </a:r>
            <a:r>
              <a:rPr lang="en-CA" dirty="0" smtClean="0"/>
              <a:t>can </a:t>
            </a:r>
            <a:r>
              <a:rPr lang="en-CA" dirty="0"/>
              <a:t>be prevented. </a:t>
            </a:r>
            <a:r>
              <a:rPr lang="en-CA" dirty="0" smtClean="0"/>
              <a:t>Each </a:t>
            </a:r>
            <a:r>
              <a:rPr lang="en-CA" dirty="0"/>
              <a:t>link in the chain, must be present for </a:t>
            </a:r>
            <a:r>
              <a:rPr lang="en-CA" dirty="0" smtClean="0"/>
              <a:t>these germs to spread and</a:t>
            </a:r>
            <a:r>
              <a:rPr lang="en-CA" baseline="0" dirty="0" smtClean="0"/>
              <a:t> for</a:t>
            </a:r>
            <a:r>
              <a:rPr lang="en-CA" dirty="0" smtClean="0"/>
              <a:t> infection </a:t>
            </a:r>
            <a:r>
              <a:rPr lang="en-CA" dirty="0"/>
              <a:t>to </a:t>
            </a:r>
            <a:r>
              <a:rPr lang="en-CA" dirty="0" smtClean="0"/>
              <a:t>occur.</a:t>
            </a:r>
            <a:r>
              <a:rPr lang="en-CA" baseline="0" dirty="0" smtClean="0"/>
              <a:t> </a:t>
            </a:r>
            <a:r>
              <a:rPr lang="en-CA" b="0" dirty="0" smtClean="0"/>
              <a:t>An </a:t>
            </a:r>
            <a:r>
              <a:rPr lang="en-CA" b="1" dirty="0"/>
              <a:t>infectious agent </a:t>
            </a:r>
            <a:r>
              <a:rPr lang="en-CA" b="0" dirty="0"/>
              <a:t>is a </a:t>
            </a:r>
            <a:r>
              <a:rPr lang="en-CA" b="0" dirty="0" smtClean="0"/>
              <a:t>microorganism or germ </a:t>
            </a:r>
            <a:r>
              <a:rPr lang="en-CA" b="0" dirty="0"/>
              <a:t>that is able to invade body tissue and </a:t>
            </a:r>
            <a:r>
              <a:rPr lang="en-CA" b="0" dirty="0" smtClean="0"/>
              <a:t>multiply.</a:t>
            </a:r>
            <a:r>
              <a:rPr lang="en-CA" b="0" baseline="0" dirty="0" smtClean="0"/>
              <a:t> </a:t>
            </a:r>
            <a:r>
              <a:rPr lang="en-CA" b="0" dirty="0" smtClean="0"/>
              <a:t>There are many different types of </a:t>
            </a:r>
            <a:r>
              <a:rPr lang="en-CA" b="1" dirty="0" smtClean="0"/>
              <a:t>reservoirs </a:t>
            </a:r>
            <a:r>
              <a:rPr lang="en-CA" b="0" dirty="0" smtClean="0"/>
              <a:t>where germs can survive and multiply until there is an opportunity to exit the reservoir (e.g. germs leave the body through blood, bodily fluids, secretions and excretions that exit the respiratory tract, GI tract or broken skin).</a:t>
            </a:r>
            <a:r>
              <a:rPr lang="en-CA" b="0" baseline="0" dirty="0" smtClean="0"/>
              <a:t> </a:t>
            </a:r>
            <a:r>
              <a:rPr lang="en-CA" b="0" dirty="0" smtClean="0"/>
              <a:t>There are also different </a:t>
            </a:r>
            <a:r>
              <a:rPr lang="en-CA" b="1" dirty="0" smtClean="0"/>
              <a:t>modes of transmission</a:t>
            </a:r>
            <a:r>
              <a:rPr lang="en-CA" b="0" dirty="0" smtClean="0"/>
              <a:t> or spread of a germ</a:t>
            </a:r>
            <a:r>
              <a:rPr lang="en-CA" b="0" baseline="0" dirty="0" smtClean="0"/>
              <a:t>, </a:t>
            </a:r>
            <a:r>
              <a:rPr lang="en-CA" b="0" dirty="0" smtClean="0"/>
              <a:t>which we will discuss later.  These modes of transmission allow the germs to spread from one person to another and if there is a portal of entry then that is where the germ will enter the body.  Germs will enter any person who is susceptible to infection which could be caused by a variety of factors including age, immunocompromised or being unvaccinated.</a:t>
            </a:r>
            <a:r>
              <a:rPr lang="en-CA" b="0" baseline="0" dirty="0" smtClean="0"/>
              <a:t> </a:t>
            </a:r>
            <a:endParaRPr lang="en-CA" b="0" dirty="0" smtClean="0"/>
          </a:p>
          <a:p>
            <a:r>
              <a:rPr lang="en-CA" dirty="0" smtClean="0"/>
              <a:t>All parts</a:t>
            </a:r>
            <a:r>
              <a:rPr lang="en-CA" baseline="0" dirty="0" smtClean="0"/>
              <a:t> of the chain must be present for germs to spread, if one link is broken in</a:t>
            </a:r>
            <a:r>
              <a:rPr lang="en-CA" dirty="0" smtClean="0"/>
              <a:t> </a:t>
            </a:r>
            <a:r>
              <a:rPr lang="en-CA" dirty="0"/>
              <a:t>the chain then transmission will not </a:t>
            </a:r>
            <a:r>
              <a:rPr lang="en-CA" dirty="0" smtClean="0"/>
              <a:t>occur. We </a:t>
            </a:r>
            <a:r>
              <a:rPr lang="en-CA" dirty="0"/>
              <a:t>have to think about how we can break the chain </a:t>
            </a:r>
            <a:r>
              <a:rPr lang="en-CA" dirty="0" smtClean="0"/>
              <a:t>and stop the spread</a:t>
            </a:r>
            <a:r>
              <a:rPr lang="en-CA" baseline="0" dirty="0" smtClean="0"/>
              <a:t> of germs. </a:t>
            </a:r>
            <a:endParaRPr lang="en-CA" dirty="0" smtClean="0"/>
          </a:p>
          <a:p>
            <a:endParaRPr lang="en-CA" dirty="0" smtClean="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D544C-1A1F-4461-B82F-245C6269E1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25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Reference</a:t>
            </a:r>
            <a:r>
              <a:rPr lang="en-CA" b="0" dirty="0"/>
              <a:t>:</a:t>
            </a:r>
            <a:endParaRPr lang="en-CA" dirty="0" smtClean="0"/>
          </a:p>
          <a:p>
            <a:pPr marL="171450" indent="-171450">
              <a:buFont typeface="Arial" panose="020B0604020202020204" pitchFamily="34" charset="0"/>
              <a:buChar char="•"/>
            </a:pPr>
            <a:r>
              <a:rPr lang="en-CA" dirty="0" smtClean="0"/>
              <a:t>Ontario </a:t>
            </a:r>
            <a:r>
              <a:rPr lang="en-CA" dirty="0"/>
              <a:t>Agency for Health Protection and Promotion, Provincial Infectious Diseases Advisory Committee. Routine Practices and Additional Precautions in All Health Care Settings. 3rd edition. Toronto, ON: Queen’s Printer for Ontario; November 2012.  Retrieved from: https://www.publichealthontario.ca/-/media/documents/B/2012/bp-rpap-healthcare-settings.pdf</a:t>
            </a:r>
          </a:p>
          <a:p>
            <a:endParaRPr lang="en-CA" dirty="0"/>
          </a:p>
          <a:p>
            <a:r>
              <a:rPr lang="en-CA" dirty="0"/>
              <a:t>To stop </a:t>
            </a:r>
            <a:r>
              <a:rPr lang="en-CA" dirty="0" smtClean="0"/>
              <a:t>germs from spreading</a:t>
            </a:r>
            <a:r>
              <a:rPr lang="en-CA" baseline="0" dirty="0" smtClean="0"/>
              <a:t> </a:t>
            </a:r>
            <a:r>
              <a:rPr lang="en-CA" dirty="0" smtClean="0"/>
              <a:t>just </a:t>
            </a:r>
            <a:r>
              <a:rPr lang="en-CA" dirty="0"/>
              <a:t>one </a:t>
            </a:r>
            <a:r>
              <a:rPr lang="en-CA" dirty="0" smtClean="0"/>
              <a:t>link in the chain </a:t>
            </a:r>
            <a:r>
              <a:rPr lang="en-CA" dirty="0"/>
              <a:t>needs to be broken to prevent </a:t>
            </a:r>
            <a:r>
              <a:rPr lang="en-CA" dirty="0" smtClean="0"/>
              <a:t>transmission.  </a:t>
            </a:r>
            <a:r>
              <a:rPr lang="en-CA" dirty="0"/>
              <a:t>There are many ways to </a:t>
            </a:r>
            <a:r>
              <a:rPr lang="en-CA" dirty="0" smtClean="0"/>
              <a:t>stop the spread of germs</a:t>
            </a:r>
            <a:r>
              <a:rPr lang="en-CA" baseline="0" dirty="0" smtClean="0"/>
              <a:t> </a:t>
            </a:r>
            <a:r>
              <a:rPr lang="en-CA" dirty="0" smtClean="0"/>
              <a:t>including </a:t>
            </a:r>
            <a:r>
              <a:rPr lang="en-CA" dirty="0"/>
              <a:t>proper hand hygiene, wearing the appropriate </a:t>
            </a:r>
            <a:r>
              <a:rPr lang="en-CA" dirty="0" smtClean="0"/>
              <a:t>personal</a:t>
            </a:r>
            <a:r>
              <a:rPr lang="en-CA" baseline="0" dirty="0" smtClean="0"/>
              <a:t> protective equipment</a:t>
            </a:r>
            <a:r>
              <a:rPr lang="en-CA" dirty="0" smtClean="0"/>
              <a:t> and</a:t>
            </a:r>
            <a:r>
              <a:rPr lang="en-CA" baseline="0" dirty="0" smtClean="0"/>
              <a:t> </a:t>
            </a:r>
            <a:r>
              <a:rPr lang="en-CA" dirty="0" smtClean="0"/>
              <a:t>cleaning </a:t>
            </a:r>
            <a:r>
              <a:rPr lang="en-CA" dirty="0"/>
              <a:t>and disinfection to name a few. </a:t>
            </a:r>
            <a:r>
              <a:rPr lang="en-CA" dirty="0" smtClean="0"/>
              <a:t>Hand hygiene is an example that can </a:t>
            </a:r>
            <a:r>
              <a:rPr lang="en-CA" dirty="0"/>
              <a:t>break many of the items in the chain to prevent </a:t>
            </a:r>
            <a:r>
              <a:rPr lang="en-CA" dirty="0" smtClean="0"/>
              <a:t>transmission.</a:t>
            </a:r>
          </a:p>
          <a:p>
            <a:endParaRPr lang="en-CA" dirty="0" smtClean="0"/>
          </a:p>
          <a:p>
            <a:r>
              <a:rPr lang="en-CA" dirty="0" smtClean="0"/>
              <a:t>Lets watch a video</a:t>
            </a:r>
            <a:r>
              <a:rPr lang="en-CA" baseline="0" dirty="0" smtClean="0"/>
              <a:t> to help explain </a:t>
            </a:r>
            <a:r>
              <a:rPr lang="en-US" dirty="0" smtClean="0">
                <a:hlinkClick r:id="rId3"/>
              </a:rPr>
              <a:t>Breaking the Chain of Transmission - Stop the Spread of Germs – YouTube</a:t>
            </a:r>
            <a:r>
              <a:rPr lang="en-US" dirty="0" smtClean="0"/>
              <a:t> </a:t>
            </a:r>
            <a:endParaRPr lang="en-CA" dirty="0" smtClean="0"/>
          </a:p>
          <a:p>
            <a:endParaRPr lang="en-CA" dirty="0" smtClean="0"/>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32C5B-8839-4C76-881C-0C4FF92901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785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30480" y="3559191"/>
            <a:ext cx="12222480" cy="2459444"/>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16218" y="3684880"/>
            <a:ext cx="10115203" cy="1405972"/>
          </a:xfrm>
        </p:spPr>
        <p:txBody>
          <a:bodyPr anchor="b" anchorCtr="0">
            <a:normAutofit/>
          </a:bodyPr>
          <a:lstStyle>
            <a:lvl1pPr algn="ctr">
              <a:lnSpc>
                <a:spcPct val="85000"/>
              </a:lnSpc>
              <a:defRPr sz="6000" b="0" i="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1116217" y="5186826"/>
            <a:ext cx="10115203" cy="680574"/>
          </a:xfrm>
        </p:spPr>
        <p:txBody>
          <a:bodyPr lIns="91440" rIns="91440" anchor="t" anchorCtr="0">
            <a:normAutofit/>
          </a:bodyPr>
          <a:lstStyle>
            <a:lvl1pPr marL="0" indent="0" algn="ctr">
              <a:buNone/>
              <a:defRPr sz="2400" cap="all" spc="20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8D1015-B72D-45F3-BB92-21D8DB3D26E4}" type="datetime4">
              <a:rPr lang="en-US" smtClean="0"/>
              <a:t>November 15,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p:nvCxnSpPr>
        <p:spPr>
          <a:xfrm>
            <a:off x="1156667" y="5065452"/>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6534" b="6534"/>
          <a:stretch/>
        </p:blipFill>
        <p:spPr>
          <a:xfrm>
            <a:off x="3474088" y="435603"/>
            <a:ext cx="5213344" cy="2932506"/>
          </a:xfrm>
          <a:prstGeom prst="rect">
            <a:avLst/>
          </a:prstGeom>
        </p:spPr>
      </p:pic>
    </p:spTree>
    <p:extLst>
      <p:ext uri="{BB962C8B-B14F-4D97-AF65-F5344CB8AC3E}">
        <p14:creationId xmlns:p14="http://schemas.microsoft.com/office/powerpoint/2010/main" val="26449943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30480" y="3559191"/>
            <a:ext cx="12222480" cy="2459444"/>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16218" y="3684880"/>
            <a:ext cx="10115203" cy="1405972"/>
          </a:xfrm>
        </p:spPr>
        <p:txBody>
          <a:bodyPr anchor="b" anchorCtr="0">
            <a:normAutofit/>
          </a:bodyPr>
          <a:lstStyle>
            <a:lvl1pPr algn="ctr">
              <a:lnSpc>
                <a:spcPct val="85000"/>
              </a:lnSpc>
              <a:defRPr sz="6000" b="0" i="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1116217" y="5186826"/>
            <a:ext cx="10115203" cy="680574"/>
          </a:xfrm>
        </p:spPr>
        <p:txBody>
          <a:bodyPr lIns="91440" rIns="91440" anchor="t" anchorCtr="0">
            <a:normAutofit/>
          </a:bodyPr>
          <a:lstStyle>
            <a:lvl1pPr marL="0" indent="0" algn="ctr">
              <a:buNone/>
              <a:defRPr sz="2400" cap="all" spc="20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8D1015-B72D-45F3-BB92-21D8DB3D26E4}" type="datetime4">
              <a:rPr lang="en-US" smtClean="0"/>
              <a:t>November 15,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p:nvCxnSpPr>
        <p:spPr>
          <a:xfrm>
            <a:off x="1156667" y="5065452"/>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6534" b="6534"/>
          <a:stretch/>
        </p:blipFill>
        <p:spPr>
          <a:xfrm>
            <a:off x="3295645" y="435603"/>
            <a:ext cx="5213344" cy="2932506"/>
          </a:xfrm>
          <a:prstGeom prst="rect">
            <a:avLst/>
          </a:prstGeom>
        </p:spPr>
      </p:pic>
    </p:spTree>
    <p:extLst>
      <p:ext uri="{BB962C8B-B14F-4D97-AF65-F5344CB8AC3E}">
        <p14:creationId xmlns:p14="http://schemas.microsoft.com/office/powerpoint/2010/main" val="10132933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15,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spTree>
    <p:extLst>
      <p:ext uri="{BB962C8B-B14F-4D97-AF65-F5344CB8AC3E}">
        <p14:creationId xmlns:p14="http://schemas.microsoft.com/office/powerpoint/2010/main" val="40533911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5713" y="260718"/>
            <a:ext cx="10429965" cy="859638"/>
          </a:xfrm>
        </p:spPr>
        <p:txBody>
          <a:bodyPr/>
          <a:lstStyle>
            <a:lvl1pPr marL="0" algn="ctr">
              <a:defRPr/>
            </a:lvl1pPr>
          </a:lstStyle>
          <a:p>
            <a:r>
              <a:rPr lang="en-US" dirty="0"/>
              <a:t>Click to edit Master title style</a:t>
            </a:r>
          </a:p>
        </p:txBody>
      </p:sp>
      <p:sp>
        <p:nvSpPr>
          <p:cNvPr id="3" name="Content Placeholder 2"/>
          <p:cNvSpPr>
            <a:spLocks noGrp="1"/>
          </p:cNvSpPr>
          <p:nvPr>
            <p:ph idx="1"/>
          </p:nvPr>
        </p:nvSpPr>
        <p:spPr>
          <a:xfrm>
            <a:off x="747483" y="1208695"/>
            <a:ext cx="10386423" cy="4323045"/>
          </a:xfrm>
        </p:spPr>
        <p:txBody>
          <a:bodyPr/>
          <a:lstStyle>
            <a:lvl3pPr>
              <a:defRPr sz="2400"/>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864311-B84B-4F7D-9585-0DA86FB8DC1B}" type="datetime4">
              <a:rPr lang="en-US" smtClean="0"/>
              <a:t>November 15,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7" name="Straight Connector 6"/>
          <p:cNvCxnSpPr/>
          <p:nvPr userDrawn="1"/>
        </p:nvCxnSpPr>
        <p:spPr>
          <a:xfrm>
            <a:off x="725713" y="1135646"/>
            <a:ext cx="10429967" cy="879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221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25713" y="300075"/>
            <a:ext cx="10501283" cy="859639"/>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725713" y="1293204"/>
            <a:ext cx="4486367"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Content Placeholder 3"/>
          <p:cNvSpPr>
            <a:spLocks noGrp="1"/>
          </p:cNvSpPr>
          <p:nvPr>
            <p:ph sz="half" idx="2"/>
          </p:nvPr>
        </p:nvSpPr>
        <p:spPr>
          <a:xfrm>
            <a:off x="6289236" y="1293204"/>
            <a:ext cx="4937760"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0381408-C126-45E0-A713-BB24BE318342}" type="datetime4">
              <a:rPr lang="en-US" smtClean="0"/>
              <a:t>November 15,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userDrawn="1"/>
        </p:nvCxnSpPr>
        <p:spPr>
          <a:xfrm>
            <a:off x="725713" y="1184356"/>
            <a:ext cx="105012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84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50261"/>
          </a:xfrm>
        </p:spPr>
        <p:txBody>
          <a:bodyPr/>
          <a:lstStyle/>
          <a:p>
            <a:r>
              <a:rPr lang="en-US" dirty="0"/>
              <a:t>Click to edit Master title style</a:t>
            </a:r>
          </a:p>
        </p:txBody>
      </p:sp>
      <p:sp>
        <p:nvSpPr>
          <p:cNvPr id="3" name="Text Placeholder 2"/>
          <p:cNvSpPr>
            <a:spLocks noGrp="1"/>
          </p:cNvSpPr>
          <p:nvPr>
            <p:ph type="body" idx="1"/>
          </p:nvPr>
        </p:nvSpPr>
        <p:spPr>
          <a:xfrm>
            <a:off x="1094874" y="110977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4874" y="1846052"/>
            <a:ext cx="4937760" cy="3378200"/>
          </a:xfrm>
        </p:spPr>
        <p:txBody>
          <a:bodyPr/>
          <a:lstStyle>
            <a:lvl1pPr>
              <a:defRPr>
                <a:solidFill>
                  <a:schemeClr val="tx1"/>
                </a:solidFill>
              </a:defRPr>
            </a:lvl1pPr>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Text Placeholder 4"/>
          <p:cNvSpPr>
            <a:spLocks noGrp="1"/>
          </p:cNvSpPr>
          <p:nvPr>
            <p:ph type="body" sz="quarter" idx="3"/>
          </p:nvPr>
        </p:nvSpPr>
        <p:spPr>
          <a:xfrm>
            <a:off x="6217920" y="110977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1846052"/>
            <a:ext cx="4937760" cy="3378200"/>
          </a:xfrm>
        </p:spPr>
        <p:txBody>
          <a:bodyPr/>
          <a:lstStyle>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27CE0FB-A8DC-49CA-9F35-420AADA16CFB}" type="datetime4">
              <a:rPr lang="en-US" smtClean="0"/>
              <a:t>November 15,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cxnSp>
        <p:nvCxnSpPr>
          <p:cNvPr id="11" name="Straight Connector 10"/>
          <p:cNvCxnSpPr/>
          <p:nvPr userDrawn="1"/>
        </p:nvCxnSpPr>
        <p:spPr>
          <a:xfrm>
            <a:off x="1094874" y="1036864"/>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087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319770"/>
            <a:ext cx="10058400" cy="802364"/>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77ADF6A8-39E0-4C13-9D98-92896C7970BE}" type="datetime4">
              <a:rPr lang="en-US" smtClean="0"/>
              <a:t>November 15,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11245C-2D94-4ED6-9A9E-3271FD8DC81F}" type="slidenum">
              <a:rPr lang="en-US" smtClean="0"/>
              <a:t>‹#›</a:t>
            </a:fld>
            <a:endParaRPr lang="en-US"/>
          </a:p>
        </p:txBody>
      </p:sp>
      <p:cxnSp>
        <p:nvCxnSpPr>
          <p:cNvPr id="6" name="Straight Connector 5"/>
          <p:cNvCxnSpPr/>
          <p:nvPr userDrawn="1"/>
        </p:nvCxnSpPr>
        <p:spPr>
          <a:xfrm>
            <a:off x="1092468" y="1122134"/>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2969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1C416B-C914-454D-AD11-CCFF64EC8058}" type="datetime4">
              <a:rPr lang="en-US" smtClean="0"/>
              <a:t>November 15, 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spTree>
    <p:extLst>
      <p:ext uri="{BB962C8B-B14F-4D97-AF65-F5344CB8AC3E}">
        <p14:creationId xmlns:p14="http://schemas.microsoft.com/office/powerpoint/2010/main" val="1449634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15,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spTree>
    <p:extLst>
      <p:ext uri="{BB962C8B-B14F-4D97-AF65-F5344CB8AC3E}">
        <p14:creationId xmlns:p14="http://schemas.microsoft.com/office/powerpoint/2010/main" val="40707273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15,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spTree>
    <p:extLst>
      <p:ext uri="{BB962C8B-B14F-4D97-AF65-F5344CB8AC3E}">
        <p14:creationId xmlns:p14="http://schemas.microsoft.com/office/powerpoint/2010/main" val="16200527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5713" y="260718"/>
            <a:ext cx="10429965" cy="859638"/>
          </a:xfrm>
        </p:spPr>
        <p:txBody>
          <a:bodyPr/>
          <a:lstStyle>
            <a:lvl1pPr marL="0" algn="ctr">
              <a:defRPr/>
            </a:lvl1pPr>
          </a:lstStyle>
          <a:p>
            <a:r>
              <a:rPr lang="en-US" dirty="0"/>
              <a:t>Click to edit Master title style</a:t>
            </a:r>
          </a:p>
        </p:txBody>
      </p:sp>
      <p:sp>
        <p:nvSpPr>
          <p:cNvPr id="3" name="Content Placeholder 2"/>
          <p:cNvSpPr>
            <a:spLocks noGrp="1"/>
          </p:cNvSpPr>
          <p:nvPr>
            <p:ph idx="1"/>
          </p:nvPr>
        </p:nvSpPr>
        <p:spPr>
          <a:xfrm>
            <a:off x="725713" y="1350818"/>
            <a:ext cx="10429965" cy="4323045"/>
          </a:xfrm>
        </p:spPr>
        <p:txBody>
          <a:bodyPr/>
          <a:lstStyle>
            <a:lvl3pPr>
              <a:defRPr sz="2400"/>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864311-B84B-4F7D-9585-0DA86FB8DC1B}" type="datetime4">
              <a:rPr lang="en-US" smtClean="0"/>
              <a:t>November 15,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1245C-2D94-4ED6-9A9E-3271FD8DC81F}" type="slidenum">
              <a:rPr lang="en-US" smtClean="0"/>
              <a:t>‹#›</a:t>
            </a:fld>
            <a:endParaRPr lang="en-US"/>
          </a:p>
        </p:txBody>
      </p:sp>
      <p:cxnSp>
        <p:nvCxnSpPr>
          <p:cNvPr id="7" name="Straight Connector 6"/>
          <p:cNvCxnSpPr/>
          <p:nvPr userDrawn="1"/>
        </p:nvCxnSpPr>
        <p:spPr>
          <a:xfrm>
            <a:off x="725713" y="1120356"/>
            <a:ext cx="10429967" cy="879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025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25713" y="300075"/>
            <a:ext cx="10501283" cy="859639"/>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725713" y="1383011"/>
            <a:ext cx="4486367"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Content Placeholder 3"/>
          <p:cNvSpPr>
            <a:spLocks noGrp="1"/>
          </p:cNvSpPr>
          <p:nvPr>
            <p:ph sz="half" idx="2"/>
          </p:nvPr>
        </p:nvSpPr>
        <p:spPr>
          <a:xfrm>
            <a:off x="6289236" y="1383011"/>
            <a:ext cx="4937760" cy="4023360"/>
          </a:xfrm>
        </p:spPr>
        <p:txBody>
          <a:bodyPr/>
          <a:lstStyle>
            <a:lvl2pPr marL="544068" indent="-342900">
              <a:buFont typeface="Arial" panose="020B0604020202020204" pitchFamily="34" charset="0"/>
              <a:buChar char="•"/>
              <a:defRPr/>
            </a:lvl2pPr>
            <a:lvl3pPr marL="726948" indent="-342900">
              <a:buFont typeface="Arial" panose="020B0604020202020204" pitchFamily="34" charset="0"/>
              <a:buChar char="•"/>
              <a:defRPr>
                <a:solidFill>
                  <a:schemeClr val="tx1"/>
                </a:solidFill>
              </a:defRPr>
            </a:lvl3pPr>
            <a:lvl4pPr marL="852678" indent="-285750">
              <a:buFont typeface="Arial" panose="020B0604020202020204" pitchFamily="34" charset="0"/>
              <a:buChar char="•"/>
              <a:defRPr>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0381408-C126-45E0-A713-BB24BE318342}" type="datetime4">
              <a:rPr lang="en-US" smtClean="0"/>
              <a:t>November 15,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1245C-2D94-4ED6-9A9E-3271FD8DC81F}" type="slidenum">
              <a:rPr lang="en-US" smtClean="0"/>
              <a:t>‹#›</a:t>
            </a:fld>
            <a:endParaRPr lang="en-US"/>
          </a:p>
        </p:txBody>
      </p:sp>
      <p:cxnSp>
        <p:nvCxnSpPr>
          <p:cNvPr id="9" name="Straight Connector 8"/>
          <p:cNvCxnSpPr/>
          <p:nvPr userDrawn="1"/>
        </p:nvCxnSpPr>
        <p:spPr>
          <a:xfrm>
            <a:off x="725713" y="1176191"/>
            <a:ext cx="105012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3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807411"/>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1092468" y="132315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2468" y="2107697"/>
            <a:ext cx="4937760" cy="3378200"/>
          </a:xfrm>
        </p:spPr>
        <p:txBody>
          <a:bodyPr/>
          <a:lstStyle>
            <a:lvl1pPr>
              <a:defRPr>
                <a:solidFill>
                  <a:schemeClr val="tx1"/>
                </a:solidFill>
              </a:defRPr>
            </a:lvl1pPr>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5" name="Text Placeholder 4"/>
          <p:cNvSpPr>
            <a:spLocks noGrp="1"/>
          </p:cNvSpPr>
          <p:nvPr>
            <p:ph type="body" sz="quarter" idx="3"/>
          </p:nvPr>
        </p:nvSpPr>
        <p:spPr>
          <a:xfrm>
            <a:off x="6217920" y="1323150"/>
            <a:ext cx="4937760" cy="736282"/>
          </a:xfrm>
        </p:spPr>
        <p:txBody>
          <a:bodyPr lIns="91440" rIns="91440" anchor="ctr">
            <a:normAutofit/>
          </a:bodyPr>
          <a:lstStyle>
            <a:lvl1pPr marL="0" indent="0">
              <a:buNone/>
              <a:defRPr sz="2000" b="0" cap="all" baseline="0">
                <a:solidFill>
                  <a:srgbClr val="294C6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125603"/>
            <a:ext cx="4937760" cy="3378200"/>
          </a:xfrm>
        </p:spPr>
        <p:txBody>
          <a:bodyPr/>
          <a:lstStyle>
            <a:lvl2pPr>
              <a:defRPr>
                <a:solidFill>
                  <a:schemeClr val="tx1"/>
                </a:solidFill>
              </a:defRPr>
            </a:lvl2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27CE0FB-A8DC-49CA-9F35-420AADA16CFB}" type="datetime4">
              <a:rPr lang="en-US" smtClean="0"/>
              <a:t>November 15,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cxnSp>
        <p:nvCxnSpPr>
          <p:cNvPr id="11" name="Straight Connector 10"/>
          <p:cNvCxnSpPr/>
          <p:nvPr userDrawn="1"/>
        </p:nvCxnSpPr>
        <p:spPr>
          <a:xfrm>
            <a:off x="1092468" y="1108710"/>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14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9256" y="409577"/>
            <a:ext cx="10317843" cy="802364"/>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77ADF6A8-39E0-4C13-9D98-92896C7970BE}" type="datetime4">
              <a:rPr lang="en-US" smtClean="0"/>
              <a:t>November 15,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11245C-2D94-4ED6-9A9E-3271FD8DC81F}" type="slidenum">
              <a:rPr lang="en-US" smtClean="0"/>
              <a:t>‹#›</a:t>
            </a:fld>
            <a:endParaRPr lang="en-US"/>
          </a:p>
        </p:txBody>
      </p:sp>
      <p:cxnSp>
        <p:nvCxnSpPr>
          <p:cNvPr id="6" name="Straight Connector 5"/>
          <p:cNvCxnSpPr/>
          <p:nvPr userDrawn="1"/>
        </p:nvCxnSpPr>
        <p:spPr>
          <a:xfrm>
            <a:off x="827859" y="1211941"/>
            <a:ext cx="1006321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962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1C416B-C914-454D-AD11-CCFF64EC8058}" type="datetime4">
              <a:rPr lang="en-US" smtClean="0"/>
              <a:t>November 15, 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811245C-2D94-4ED6-9A9E-3271FD8DC81F}" type="slidenum">
              <a:rPr lang="en-US" smtClean="0"/>
              <a:t>‹#›</a:t>
            </a:fld>
            <a:endParaRPr lang="en-US"/>
          </a:p>
        </p:txBody>
      </p:sp>
    </p:spTree>
    <p:extLst>
      <p:ext uri="{BB962C8B-B14F-4D97-AF65-F5344CB8AC3E}">
        <p14:creationId xmlns:p14="http://schemas.microsoft.com/office/powerpoint/2010/main" val="13836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C4E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lvl1pPr>
              <a:defRPr>
                <a:solidFill>
                  <a:schemeClr val="tx1"/>
                </a:solidFill>
              </a:defRPr>
            </a:lvl1pPr>
            <a:lvl2pPr marL="544068" indent="-342900">
              <a:buFont typeface="Arial" panose="020B0604020202020204" pitchFamily="34" charset="0"/>
              <a:buChar char="•"/>
              <a:defRPr>
                <a:solidFill>
                  <a:schemeClr val="tx1"/>
                </a:solidFill>
              </a:defRPr>
            </a:lvl2pPr>
            <a:lvl3pPr marL="726948" indent="-342900">
              <a:buFont typeface="Arial" panose="020B0604020202020204" pitchFamily="34" charset="0"/>
              <a:buChar char="•"/>
              <a:defRPr/>
            </a:lvl3pPr>
            <a:lvl4pPr marL="852678" indent="-285750">
              <a:buFont typeface="Arial" panose="020B0604020202020204" pitchFamily="34" charset="0"/>
              <a:buChar char="•"/>
              <a:defRPr sz="2400">
                <a:solidFill>
                  <a:schemeClr val="tx1"/>
                </a:solidFill>
              </a:defRPr>
            </a:lvl4pPr>
            <a:lvl5pPr marL="1035558" indent="-28575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CD2C2B6-914E-4189-B6F0-9069CFADD1C7}" type="datetime4">
              <a:rPr lang="en-US" smtClean="0"/>
              <a:t>November 15, 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11245C-2D94-4ED6-9A9E-3271FD8DC81F}" type="slidenum">
              <a:rPr lang="en-US" smtClean="0"/>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4050" y="4735254"/>
            <a:ext cx="2425700" cy="1569570"/>
          </a:xfrm>
          <a:prstGeom prst="rect">
            <a:avLst/>
          </a:prstGeom>
        </p:spPr>
      </p:pic>
    </p:spTree>
    <p:extLst>
      <p:ext uri="{BB962C8B-B14F-4D97-AF65-F5344CB8AC3E}">
        <p14:creationId xmlns:p14="http://schemas.microsoft.com/office/powerpoint/2010/main" val="1738300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294C6D"/>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fld id="{80332D10-6244-4156-8B84-69F8A7F1E658}" type="datetime4">
              <a:rPr lang="en-US" smtClean="0"/>
              <a:t>November 15, 2021</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811245C-2D94-4ED6-9A9E-3271FD8DC81F}" type="slidenum">
              <a:rPr lang="en-US" smtClean="0"/>
              <a:t>‹#›</a:t>
            </a:fld>
            <a:endParaRPr lang="en-US"/>
          </a:p>
        </p:txBody>
      </p:sp>
      <p:sp>
        <p:nvSpPr>
          <p:cNvPr id="13" name="Title 12"/>
          <p:cNvSpPr>
            <a:spLocks noGrp="1"/>
          </p:cNvSpPr>
          <p:nvPr>
            <p:ph type="title"/>
          </p:nvPr>
        </p:nvSpPr>
        <p:spPr>
          <a:xfrm>
            <a:off x="1065227" y="2095499"/>
            <a:ext cx="10058400" cy="2247901"/>
          </a:xfrm>
        </p:spPr>
        <p:txBody>
          <a:bodyPr/>
          <a:lstStyle/>
          <a:p>
            <a:r>
              <a:rPr lang="en-US"/>
              <a:t>Click to edit Master title style</a:t>
            </a:r>
            <a:endParaRPr lang="en-US" dirty="0"/>
          </a:p>
        </p:txBody>
      </p:sp>
      <p:pic>
        <p:nvPicPr>
          <p:cNvPr id="8" name="Picture 7"/>
          <p:cNvPicPr>
            <a:picLocks noChangeAspect="1"/>
          </p:cNvPicPr>
          <p:nvPr userDrawn="1"/>
        </p:nvPicPr>
        <p:blipFill rotWithShape="1">
          <a:blip r:embed="rId2"/>
          <a:srcRect l="8862" t="16007" r="7925" b="-1169"/>
          <a:stretch/>
        </p:blipFill>
        <p:spPr>
          <a:xfrm>
            <a:off x="9582188" y="4886175"/>
            <a:ext cx="2490938" cy="1402104"/>
          </a:xfrm>
          <a:prstGeom prst="rect">
            <a:avLst/>
          </a:prstGeom>
        </p:spPr>
      </p:pic>
    </p:spTree>
    <p:extLst>
      <p:ext uri="{BB962C8B-B14F-4D97-AF65-F5344CB8AC3E}">
        <p14:creationId xmlns:p14="http://schemas.microsoft.com/office/powerpoint/2010/main" val="53619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70147"/>
          </a:xfrm>
          <a:prstGeom prst="rect">
            <a:avLst/>
          </a:prstGeom>
          <a:solidFill>
            <a:srgbClr val="294C6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69257" y="409577"/>
            <a:ext cx="10058400" cy="8023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69257" y="1563867"/>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9150300" y="6460213"/>
            <a:ext cx="1633814" cy="365125"/>
          </a:xfrm>
          <a:prstGeom prst="rect">
            <a:avLst/>
          </a:prstGeom>
        </p:spPr>
        <p:txBody>
          <a:bodyPr vert="horz" lIns="91440" tIns="45720" rIns="91440" bIns="45720" rtlCol="0" anchor="ctr"/>
          <a:lstStyle>
            <a:lvl1pPr algn="r">
              <a:defRPr sz="900">
                <a:solidFill>
                  <a:srgbClr val="FFFFFF"/>
                </a:solidFill>
              </a:defRPr>
            </a:lvl1pPr>
          </a:lstStyle>
          <a:p>
            <a:fld id="{846F0911-4E4A-405F-8F25-2B01D88456E8}" type="datetime4">
              <a:rPr lang="en-US" smtClean="0"/>
              <a:t>November 15, 2021</a:t>
            </a:fld>
            <a:endParaRPr lang="en-US" dirty="0"/>
          </a:p>
        </p:txBody>
      </p:sp>
      <p:sp>
        <p:nvSpPr>
          <p:cNvPr id="5" name="Footer Placeholder 4"/>
          <p:cNvSpPr>
            <a:spLocks noGrp="1"/>
          </p:cNvSpPr>
          <p:nvPr>
            <p:ph type="ftr" sz="quarter" idx="3"/>
          </p:nvPr>
        </p:nvSpPr>
        <p:spPr>
          <a:xfrm>
            <a:off x="246743" y="6459785"/>
            <a:ext cx="886001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827657" y="6459785"/>
            <a:ext cx="399340" cy="365125"/>
          </a:xfrm>
          <a:prstGeom prst="rect">
            <a:avLst/>
          </a:prstGeom>
        </p:spPr>
        <p:txBody>
          <a:bodyPr vert="horz" lIns="91440" tIns="45720" rIns="91440" bIns="45720" rtlCol="0" anchor="ctr"/>
          <a:lstStyle>
            <a:lvl1pPr algn="r">
              <a:defRPr sz="1050">
                <a:solidFill>
                  <a:srgbClr val="FFFFFF"/>
                </a:solidFill>
              </a:defRPr>
            </a:lvl1pPr>
          </a:lstStyle>
          <a:p>
            <a:fld id="{C811245C-2D94-4ED6-9A9E-3271FD8DC81F}" type="slidenum">
              <a:rPr lang="en-US" smtClean="0"/>
              <a:t>‹#›</a:t>
            </a:fld>
            <a:endParaRPr lang="en-US" dirty="0"/>
          </a:p>
        </p:txBody>
      </p:sp>
      <p:pic>
        <p:nvPicPr>
          <p:cNvPr id="10" name="Picture 9"/>
          <p:cNvPicPr>
            <a:picLocks noChangeAspect="1"/>
          </p:cNvPicPr>
          <p:nvPr userDrawn="1"/>
        </p:nvPicPr>
        <p:blipFill rotWithShape="1">
          <a:blip r:embed="rId11"/>
          <a:srcRect l="8862" t="16007" r="7925" b="-1169"/>
          <a:stretch/>
        </p:blipFill>
        <p:spPr>
          <a:xfrm>
            <a:off x="9582188" y="4886175"/>
            <a:ext cx="2490938" cy="1402104"/>
          </a:xfrm>
          <a:prstGeom prst="rect">
            <a:avLst/>
          </a:prstGeom>
        </p:spPr>
      </p:pic>
    </p:spTree>
    <p:extLst>
      <p:ext uri="{BB962C8B-B14F-4D97-AF65-F5344CB8AC3E}">
        <p14:creationId xmlns:p14="http://schemas.microsoft.com/office/powerpoint/2010/main" val="903617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4" r:id="rId9"/>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1"/>
        </a:buClr>
        <a:buSzPct val="100000"/>
        <a:buFont typeface="Calibri" panose="020F0502020204030204" pitchFamily="34" charset="0"/>
        <a:buNone/>
        <a:defRPr sz="2800" kern="1200">
          <a:solidFill>
            <a:schemeClr val="tx1"/>
          </a:solidFill>
          <a:latin typeface="+mn-lt"/>
          <a:ea typeface="+mn-ea"/>
          <a:cs typeface="+mn-cs"/>
        </a:defRPr>
      </a:lvl1pPr>
      <a:lvl2pPr marL="544068" indent="-3429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85267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4pPr>
      <a:lvl5pPr marL="103555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70147"/>
          </a:xfrm>
          <a:prstGeom prst="rect">
            <a:avLst/>
          </a:prstGeom>
          <a:solidFill>
            <a:srgbClr val="294C6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2B9AB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69257" y="409577"/>
            <a:ext cx="10058400" cy="8023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69257" y="1646228"/>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9150300" y="6460213"/>
            <a:ext cx="1633814" cy="365125"/>
          </a:xfrm>
          <a:prstGeom prst="rect">
            <a:avLst/>
          </a:prstGeom>
        </p:spPr>
        <p:txBody>
          <a:bodyPr vert="horz" lIns="91440" tIns="45720" rIns="91440" bIns="45720" rtlCol="0" anchor="ctr"/>
          <a:lstStyle>
            <a:lvl1pPr algn="r">
              <a:defRPr sz="900">
                <a:solidFill>
                  <a:srgbClr val="FFFFFF"/>
                </a:solidFill>
              </a:defRPr>
            </a:lvl1pPr>
          </a:lstStyle>
          <a:p>
            <a:fld id="{846F0911-4E4A-405F-8F25-2B01D88456E8}" type="datetime4">
              <a:rPr lang="en-US" smtClean="0"/>
              <a:t>November 15, 2021</a:t>
            </a:fld>
            <a:endParaRPr lang="en-US" dirty="0"/>
          </a:p>
        </p:txBody>
      </p:sp>
      <p:sp>
        <p:nvSpPr>
          <p:cNvPr id="5" name="Footer Placeholder 4"/>
          <p:cNvSpPr>
            <a:spLocks noGrp="1"/>
          </p:cNvSpPr>
          <p:nvPr>
            <p:ph type="ftr" sz="quarter" idx="3"/>
          </p:nvPr>
        </p:nvSpPr>
        <p:spPr>
          <a:xfrm>
            <a:off x="246743" y="6459785"/>
            <a:ext cx="886001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827657" y="6459785"/>
            <a:ext cx="399340" cy="365125"/>
          </a:xfrm>
          <a:prstGeom prst="rect">
            <a:avLst/>
          </a:prstGeom>
        </p:spPr>
        <p:txBody>
          <a:bodyPr vert="horz" lIns="91440" tIns="45720" rIns="91440" bIns="45720" rtlCol="0" anchor="ctr"/>
          <a:lstStyle>
            <a:lvl1pPr algn="r">
              <a:defRPr sz="1050">
                <a:solidFill>
                  <a:srgbClr val="FFFFFF"/>
                </a:solidFill>
              </a:defRPr>
            </a:lvl1pPr>
          </a:lstStyle>
          <a:p>
            <a:fld id="{C811245C-2D94-4ED6-9A9E-3271FD8DC81F}" type="slidenum">
              <a:rPr lang="en-US" smtClean="0"/>
              <a:t>‹#›</a:t>
            </a:fld>
            <a:endParaRPr lang="en-US" dirty="0"/>
          </a:p>
        </p:txBody>
      </p:sp>
    </p:spTree>
    <p:extLst>
      <p:ext uri="{BB962C8B-B14F-4D97-AF65-F5344CB8AC3E}">
        <p14:creationId xmlns:p14="http://schemas.microsoft.com/office/powerpoint/2010/main" val="1820614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7" r:id="rId8"/>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1"/>
        </a:buClr>
        <a:buSzPct val="100000"/>
        <a:buFont typeface="Calibri" panose="020F0502020204030204" pitchFamily="34" charset="0"/>
        <a:buNone/>
        <a:defRPr sz="2800" kern="1200">
          <a:solidFill>
            <a:schemeClr val="tx1"/>
          </a:solidFill>
          <a:latin typeface="+mn-lt"/>
          <a:ea typeface="+mn-ea"/>
          <a:cs typeface="+mn-cs"/>
        </a:defRPr>
      </a:lvl1pPr>
      <a:lvl2pPr marL="544068" indent="-3429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85267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4pPr>
      <a:lvl5pPr marL="1035558" indent="-28575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99tpGKEsHFk"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eQQYv0pGF5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19.jpeg"/><Relationship Id="rId12"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0.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customXml" Target="../ink/ink4.xml"/><Relationship Id="rId4" Type="http://schemas.openxmlformats.org/officeDocument/2006/relationships/image" Target="../media/image160.emf"/><Relationship Id="rId9"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o9hjmqes72I"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DUJ4CAYhpA"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24.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xqFcawImn-8"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18.png"/><Relationship Id="rId4" Type="http://schemas.openxmlformats.org/officeDocument/2006/relationships/image" Target="../media/image27.jpeg"/><Relationship Id="rId9" Type="http://schemas.openxmlformats.org/officeDocument/2006/relationships/image" Target="../media/image17.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publichealthontario.ca/-/media/documents/ncov/ipac/2021/03/covid-19-infographic-cleaning-eye-protection.pdf?sc_lang=en"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hyperlink" Target="https://www.publichealthontario.ca/en/videos/ipac-fullppe-on" TargetMode="External"/><Relationship Id="rId7" Type="http://schemas.openxmlformats.org/officeDocument/2006/relationships/hyperlink" Target="https://www.youtube.com/watch?v=s2z1uM1fXN8" TargetMode="External"/><Relationship Id="rId12"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hyperlink" Target="https://www.publichealthontario.ca/en/videos/ipac-fullppe-off" TargetMode="Externa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https://www.youtube.com/watch?v=crGlUX3_4D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com/playlist?list=PLSb2wofDF9Ykez8hqIecqDugzcaKRrwJ9"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XhramUs4T2s" TargetMode="External"/><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eIb9Y08wFaA"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hyperlink" Target="https://kingstonhsc.ca/file/5672/download?token=GZGBXmnH" TargetMode="External"/><Relationship Id="rId3" Type="http://schemas.openxmlformats.org/officeDocument/2006/relationships/customXml" Target="../ink/ink6.xml"/><Relationship Id="rId7" Type="http://schemas.openxmlformats.org/officeDocument/2006/relationships/customXml" Target="../ink/ink9.xml"/><Relationship Id="rId12" Type="http://schemas.openxmlformats.org/officeDocument/2006/relationships/customXml" Target="../ink/ink13.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customXml" Target="../ink/ink8.xml"/><Relationship Id="rId11" Type="http://schemas.openxmlformats.org/officeDocument/2006/relationships/customXml" Target="../ink/ink12.xml"/><Relationship Id="rId5" Type="http://schemas.openxmlformats.org/officeDocument/2006/relationships/customXml" Target="../ink/ink7.xml"/><Relationship Id="rId10" Type="http://schemas.openxmlformats.org/officeDocument/2006/relationships/customXml" Target="../ink/ink11.xml"/><Relationship Id="rId4" Type="http://schemas.openxmlformats.org/officeDocument/2006/relationships/image" Target="../media/image59.emf"/><Relationship Id="rId9" Type="http://schemas.openxmlformats.org/officeDocument/2006/relationships/image" Target="../media/image60.emf"/></Relationships>
</file>

<file path=ppt/slides/_rels/slide44.xml.rels><?xml version="1.0" encoding="UTF-8" standalone="yes"?>
<Relationships xmlns="http://schemas.openxmlformats.org/package/2006/relationships"><Relationship Id="rId8" Type="http://schemas.openxmlformats.org/officeDocument/2006/relationships/image" Target="../media/image43.emf"/><Relationship Id="rId18" Type="http://schemas.openxmlformats.org/officeDocument/2006/relationships/image" Target="../media/image42.svg"/><Relationship Id="rId3" Type="http://schemas.openxmlformats.org/officeDocument/2006/relationships/customXml" Target="../ink/ink14.xml"/><Relationship Id="rId21" Type="http://schemas.openxmlformats.org/officeDocument/2006/relationships/image" Target="../media/image58.emf"/><Relationship Id="rId7" Type="http://schemas.openxmlformats.org/officeDocument/2006/relationships/customXml" Target="../ink/ink16.xml"/><Relationship Id="rId17" Type="http://schemas.openxmlformats.org/officeDocument/2006/relationships/image" Target="../media/image55.png"/><Relationship Id="rId2" Type="http://schemas.openxmlformats.org/officeDocument/2006/relationships/notesSlide" Target="../notesSlides/notesSlide43.xml"/><Relationship Id="rId16" Type="http://schemas.openxmlformats.org/officeDocument/2006/relationships/image" Target="../media/image40.svg"/><Relationship Id="rId20"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42.emf"/><Relationship Id="rId11" Type="http://schemas.openxmlformats.org/officeDocument/2006/relationships/image" Target="../media/image54.png"/><Relationship Id="rId5" Type="http://schemas.openxmlformats.org/officeDocument/2006/relationships/customXml" Target="../ink/ink15.xml"/><Relationship Id="rId10" Type="http://schemas.openxmlformats.org/officeDocument/2006/relationships/image" Target="../media/image44.emf"/><Relationship Id="rId19" Type="http://schemas.openxmlformats.org/officeDocument/2006/relationships/image" Target="../media/image56.png"/><Relationship Id="rId4" Type="http://schemas.openxmlformats.org/officeDocument/2006/relationships/image" Target="../media/image41.emf"/><Relationship Id="rId9" Type="http://schemas.openxmlformats.org/officeDocument/2006/relationships/customXml" Target="../ink/ink17.xml"/></Relationships>
</file>

<file path=ppt/slides/_rels/slide4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60.png"/><Relationship Id="rId4" Type="http://schemas.openxmlformats.org/officeDocument/2006/relationships/image" Target="../media/image44.svg"/><Relationship Id="rId9" Type="http://schemas.openxmlformats.org/officeDocument/2006/relationships/hyperlink" Target="https://kingstonhsc.ca/file/5672/download?token=GZGBXmnH"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6.xml"/><Relationship Id="rId7" Type="http://schemas.openxmlformats.org/officeDocument/2006/relationships/image" Target="../media/image62.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hyperlink" Target="https://youtu.be/jOMQvRtBiV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KSxFLSz1Bu8"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hyperlink" Target="https://www.publichealthontario.ca/en/health-topics/infection-prevention-control/routine-practices-additional-precautions/additional-precautions-signage" TargetMode="External"/><Relationship Id="rId5" Type="http://schemas.openxmlformats.org/officeDocument/2006/relationships/image" Target="../media/image81.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hyperlink" Target="https://www.publichealthontario.ca/en/education-and-events/online-learning/ipac-fundamentals" TargetMode="External"/><Relationship Id="rId2" Type="http://schemas.openxmlformats.org/officeDocument/2006/relationships/hyperlink" Target="https://www.foodsafetytraining.ca/" TargetMode="External"/><Relationship Id="rId1" Type="http://schemas.openxmlformats.org/officeDocument/2006/relationships/slideLayout" Target="../slideLayouts/slideLayout3.xml"/><Relationship Id="rId5" Type="http://schemas.openxmlformats.org/officeDocument/2006/relationships/hyperlink" Target="https://issa-canada.com/en/certifications" TargetMode="External"/><Relationship Id="rId4" Type="http://schemas.openxmlformats.org/officeDocument/2006/relationships/hyperlink" Target="https://www.publichealthontario.ca/en/education-and-events/online-learning/ipac-course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mailto:SEhubintake@kingstonhsc.ca"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4.gif"/><Relationship Id="rId4" Type="http://schemas.openxmlformats.org/officeDocument/2006/relationships/hyperlink" Target="https://kingstonhsc.ca/healthcare-providers/se-ipac-hub-and-spoke"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publichealthontario.ca/-/media/documents/B/2012/bp-rpap-healthcare-settings.pdf" TargetMode="External"/><Relationship Id="rId3" Type="http://schemas.openxmlformats.org/officeDocument/2006/relationships/hyperlink" Target="http://www.patientsafetyinstitute.ca/en/About/Documents/The%20Case%20for%20Investing%20in%20Patient%20Safety.pdf" TargetMode="External"/><Relationship Id="rId7" Type="http://schemas.openxmlformats.org/officeDocument/2006/relationships/hyperlink" Target="https://www.cdc.gov/niosh/topics/hierarchy/default.html"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https://www.patientsafetyinstitute.ca/en/About/PatientSafetyForwardWith4/Documents/Canadian%20LTC%20Surveillance%20Definitions.pdf" TargetMode="External"/><Relationship Id="rId5" Type="http://schemas.openxmlformats.org/officeDocument/2006/relationships/hyperlink" Target="https://www.cdc.gov/mmwr/preview/mmwrhtml/su5301a3.htm" TargetMode="External"/><Relationship Id="rId10" Type="http://schemas.openxmlformats.org/officeDocument/2006/relationships/hyperlink" Target="https://www.publichealthontario.ca/-/media/documents/i/2021/ipac-ltch-principles-best-practices.pdf?sc_lang=en" TargetMode="External"/><Relationship Id="rId4" Type="http://schemas.openxmlformats.org/officeDocument/2006/relationships/hyperlink" Target="https://www.cdc.gov/infectioncontrol/guidelines/disinfection/tables/table2.html" TargetMode="External"/><Relationship Id="rId9" Type="http://schemas.openxmlformats.org/officeDocument/2006/relationships/hyperlink" Target="https://www.publichealthontario.ca/-/media/documents/b/2014/bp-hai-surveillance.pdf?sc_lang=e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publichealthontario.ca/-/media/documents/ncov/cong/2020/06/focus-on-cohorting-outbreaks-congregate-living-settings.pdf?sc_lang=en"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s://www.publichealthontario.ca/-/media/documents/ncov/factsheet-covid-19-environmental-cleaning.pdf" TargetMode="External"/><Relationship Id="rId5" Type="http://schemas.openxmlformats.org/officeDocument/2006/relationships/hyperlink" Target="https://www.publichealthontario.ca/-/media/documents/ncov/ipac/2020/10/factsheet-covid-19-environmental-cleaning-hcs.pdf" TargetMode="External"/><Relationship Id="rId4" Type="http://schemas.openxmlformats.org/officeDocument/2006/relationships/hyperlink" Target="https://www.publichealthontario.ca/-/media/documents/b/2014/bp-hand-hygiene.pdf?la=e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218" y="3684880"/>
            <a:ext cx="9891751" cy="1405972"/>
          </a:xfrm>
        </p:spPr>
        <p:txBody>
          <a:bodyPr>
            <a:normAutofit/>
          </a:bodyPr>
          <a:lstStyle/>
          <a:p>
            <a:r>
              <a:rPr lang="en-US" sz="3100" dirty="0" smtClean="0"/>
              <a:t>SE IPAC Hub’s</a:t>
            </a:r>
            <a:br>
              <a:rPr lang="en-US" sz="3100" dirty="0" smtClean="0"/>
            </a:br>
            <a:r>
              <a:rPr lang="en-US" sz="5400" dirty="0" smtClean="0"/>
              <a:t>IPAC Basics Education</a:t>
            </a:r>
            <a:endParaRPr lang="en-US" sz="5400" dirty="0"/>
          </a:p>
        </p:txBody>
      </p:sp>
      <p:sp>
        <p:nvSpPr>
          <p:cNvPr id="3" name="Text Placeholder 2"/>
          <p:cNvSpPr>
            <a:spLocks noGrp="1"/>
          </p:cNvSpPr>
          <p:nvPr>
            <p:ph type="body" idx="1"/>
          </p:nvPr>
        </p:nvSpPr>
        <p:spPr>
          <a:xfrm>
            <a:off x="1116218" y="5186826"/>
            <a:ext cx="9891752" cy="680574"/>
          </a:xfrm>
        </p:spPr>
        <p:txBody>
          <a:bodyPr>
            <a:normAutofit fontScale="77500" lnSpcReduction="20000"/>
          </a:bodyPr>
          <a:lstStyle/>
          <a:p>
            <a:pPr>
              <a:lnSpc>
                <a:spcPct val="120000"/>
              </a:lnSpc>
              <a:spcBef>
                <a:spcPts val="0"/>
              </a:spcBef>
              <a:spcAft>
                <a:spcPts val="0"/>
              </a:spcAft>
            </a:pPr>
            <a:r>
              <a:rPr lang="en-US" dirty="0" smtClean="0"/>
              <a:t>A presentation on key infection, prevention and control basics intended for non-clinical staff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778" y="-500115"/>
            <a:ext cx="6418991" cy="4059215"/>
          </a:xfrm>
          <a:prstGeom prst="rect">
            <a:avLst/>
          </a:prstGeom>
        </p:spPr>
      </p:pic>
    </p:spTree>
    <p:extLst>
      <p:ext uri="{BB962C8B-B14F-4D97-AF65-F5344CB8AC3E}">
        <p14:creationId xmlns:p14="http://schemas.microsoft.com/office/powerpoint/2010/main" val="3062216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0" y="1203766"/>
            <a:ext cx="6062830" cy="5104437"/>
          </a:xfrm>
          <a:prstGeom prst="rect">
            <a:avLst/>
          </a:prstGeom>
        </p:spPr>
      </p:pic>
      <p:sp>
        <p:nvSpPr>
          <p:cNvPr id="3" name="Title 2"/>
          <p:cNvSpPr>
            <a:spLocks noGrp="1"/>
          </p:cNvSpPr>
          <p:nvPr>
            <p:ph type="title"/>
          </p:nvPr>
        </p:nvSpPr>
        <p:spPr/>
        <p:txBody>
          <a:bodyPr/>
          <a:lstStyle/>
          <a:p>
            <a:r>
              <a:rPr lang="en-US" dirty="0"/>
              <a:t>The Chain of Transmission</a:t>
            </a:r>
          </a:p>
        </p:txBody>
      </p:sp>
      <p:sp>
        <p:nvSpPr>
          <p:cNvPr id="2" name="Content Placeholder 1"/>
          <p:cNvSpPr>
            <a:spLocks noGrp="1"/>
          </p:cNvSpPr>
          <p:nvPr>
            <p:ph idx="1"/>
          </p:nvPr>
        </p:nvSpPr>
        <p:spPr>
          <a:xfrm>
            <a:off x="6167608" y="2683746"/>
            <a:ext cx="5169408" cy="2144476"/>
          </a:xfrm>
        </p:spPr>
        <p:txBody>
          <a:bodyPr>
            <a:normAutofit fontScale="85000" lnSpcReduction="20000"/>
          </a:bodyPr>
          <a:lstStyle/>
          <a:p>
            <a:r>
              <a:rPr lang="en-US" dirty="0"/>
              <a:t>To stop </a:t>
            </a:r>
            <a:r>
              <a:rPr lang="en-US" dirty="0" smtClean="0"/>
              <a:t>transmission of germs </a:t>
            </a:r>
            <a:r>
              <a:rPr lang="en-US" dirty="0"/>
              <a:t>you must break a link in the </a:t>
            </a:r>
            <a:r>
              <a:rPr lang="en-US" dirty="0" smtClean="0"/>
              <a:t>chain! There </a:t>
            </a:r>
            <a:r>
              <a:rPr lang="en-US" dirty="0"/>
              <a:t>are many ways to do </a:t>
            </a:r>
            <a:r>
              <a:rPr lang="en-US" dirty="0" smtClean="0"/>
              <a:t>this.</a:t>
            </a:r>
          </a:p>
          <a:p>
            <a:endParaRPr lang="en-US" dirty="0"/>
          </a:p>
          <a:p>
            <a:r>
              <a:rPr lang="en-US" dirty="0" smtClean="0"/>
              <a:t>Click </a:t>
            </a:r>
            <a:r>
              <a:rPr lang="en-US" dirty="0" smtClean="0">
                <a:hlinkClick r:id="rId3"/>
              </a:rPr>
              <a:t>here</a:t>
            </a:r>
            <a:r>
              <a:rPr lang="en-US" dirty="0" smtClean="0"/>
              <a:t> to watch a video to explain the chain of transmission</a:t>
            </a:r>
            <a:endParaRPr lang="en-US" dirty="0"/>
          </a:p>
          <a:p>
            <a:endParaRPr lang="en-US" dirty="0"/>
          </a:p>
        </p:txBody>
      </p:sp>
    </p:spTree>
    <p:extLst>
      <p:ext uri="{BB962C8B-B14F-4D97-AF65-F5344CB8AC3E}">
        <p14:creationId xmlns:p14="http://schemas.microsoft.com/office/powerpoint/2010/main" val="3571411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s://i9.ytimg.com/vi/eQQYv0pGF5o/maxresdefault.jpg?time=1634050200000&amp;sqp=CJjBlosG&amp;rs=AOn4CLDxYvSO9WVJu-Vjsr1iULFYUVx66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0"/>
            <a:ext cx="11238224" cy="63215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32068" y="6371271"/>
            <a:ext cx="7967887"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smtClean="0">
                <a:hlinkClick r:id="rId3"/>
              </a:rPr>
              <a:t>https</a:t>
            </a:r>
            <a:r>
              <a:rPr lang="en-US" dirty="0">
                <a:hlinkClick r:id="rId3"/>
              </a:rPr>
              <a:t>://youtu.be/eQQYv0pGF5o</a:t>
            </a:r>
            <a:endParaRPr lang="en-US" dirty="0">
              <a:solidFill>
                <a:schemeClr val="bg1"/>
              </a:solidFill>
            </a:endParaRPr>
          </a:p>
        </p:txBody>
      </p:sp>
    </p:spTree>
    <p:extLst>
      <p:ext uri="{BB962C8B-B14F-4D97-AF65-F5344CB8AC3E}">
        <p14:creationId xmlns:p14="http://schemas.microsoft.com/office/powerpoint/2010/main" val="3639100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Routine Practices</a:t>
            </a:r>
          </a:p>
        </p:txBody>
      </p:sp>
      <p:sp>
        <p:nvSpPr>
          <p:cNvPr id="2" name="Content Placeholder 1"/>
          <p:cNvSpPr>
            <a:spLocks noGrp="1"/>
          </p:cNvSpPr>
          <p:nvPr>
            <p:ph sz="half" idx="1"/>
          </p:nvPr>
        </p:nvSpPr>
        <p:spPr>
          <a:xfrm>
            <a:off x="612679" y="2232623"/>
            <a:ext cx="4486367" cy="4023360"/>
          </a:xfrm>
        </p:spPr>
        <p:txBody>
          <a:bodyPr>
            <a:noAutofit/>
          </a:bodyPr>
          <a:lstStyle/>
          <a:p>
            <a:pPr marL="457200" indent="-457200">
              <a:buFont typeface="Arial" panose="020B0604020202020204" pitchFamily="34" charset="0"/>
              <a:buChar char="•"/>
            </a:pPr>
            <a:r>
              <a:rPr lang="en-US" sz="1800" dirty="0" smtClean="0"/>
              <a:t>Hand </a:t>
            </a:r>
            <a:r>
              <a:rPr lang="en-US" sz="1800" dirty="0"/>
              <a:t>Hygiene </a:t>
            </a:r>
          </a:p>
          <a:p>
            <a:pPr marL="457200" indent="-457200">
              <a:buFont typeface="Arial" panose="020B0604020202020204" pitchFamily="34" charset="0"/>
              <a:buChar char="•"/>
            </a:pPr>
            <a:r>
              <a:rPr lang="en-US" sz="1800" dirty="0"/>
              <a:t>Point of Care Risk </a:t>
            </a:r>
            <a:r>
              <a:rPr lang="en-US" sz="1800" dirty="0" smtClean="0"/>
              <a:t>Assessment (PCRA)</a:t>
            </a:r>
            <a:endParaRPr lang="en-US" sz="1800" dirty="0"/>
          </a:p>
          <a:p>
            <a:pPr marL="457200" indent="-457200">
              <a:buFont typeface="Arial" panose="020B0604020202020204" pitchFamily="34" charset="0"/>
              <a:buChar char="•"/>
            </a:pPr>
            <a:r>
              <a:rPr lang="en-US" sz="1800" dirty="0"/>
              <a:t>Personal Protective Equipment (PPE)</a:t>
            </a:r>
          </a:p>
          <a:p>
            <a:pPr marL="457200" indent="-457200">
              <a:buFont typeface="Arial" panose="020B0604020202020204" pitchFamily="34" charset="0"/>
              <a:buChar char="•"/>
            </a:pPr>
            <a:r>
              <a:rPr lang="en-US" sz="1800" dirty="0" smtClean="0"/>
              <a:t>Control </a:t>
            </a:r>
            <a:r>
              <a:rPr lang="en-US" sz="1800" dirty="0"/>
              <a:t>of the Environment</a:t>
            </a:r>
          </a:p>
          <a:p>
            <a:pPr marL="1001268" lvl="1" indent="-457200"/>
            <a:r>
              <a:rPr lang="en-US" sz="1800" dirty="0"/>
              <a:t>Client placement</a:t>
            </a:r>
          </a:p>
          <a:p>
            <a:pPr marL="1001268" lvl="1" indent="-457200"/>
            <a:r>
              <a:rPr lang="en-US" sz="1800" dirty="0"/>
              <a:t>Equipment cleaning</a:t>
            </a:r>
          </a:p>
          <a:p>
            <a:pPr marL="1001268" lvl="1" indent="-457200"/>
            <a:r>
              <a:rPr lang="en-US" sz="1800" dirty="0"/>
              <a:t>Environmental Cleaning</a:t>
            </a:r>
          </a:p>
          <a:p>
            <a:pPr marL="1001268" lvl="1" indent="-457200"/>
            <a:r>
              <a:rPr lang="en-US" sz="1800" dirty="0"/>
              <a:t>Safe handing of sharps</a:t>
            </a:r>
          </a:p>
          <a:p>
            <a:pPr marL="1001268" lvl="1" indent="-457200"/>
            <a:r>
              <a:rPr lang="en-US" sz="1800" dirty="0"/>
              <a:t>Laundry</a:t>
            </a:r>
          </a:p>
          <a:p>
            <a:endParaRPr lang="en-US" sz="1800" dirty="0"/>
          </a:p>
        </p:txBody>
      </p:sp>
      <p:sp>
        <p:nvSpPr>
          <p:cNvPr id="10" name="Content Placeholder 9"/>
          <p:cNvSpPr>
            <a:spLocks noGrp="1"/>
          </p:cNvSpPr>
          <p:nvPr>
            <p:ph sz="half" idx="2"/>
          </p:nvPr>
        </p:nvSpPr>
        <p:spPr>
          <a:xfrm>
            <a:off x="5124746" y="2232623"/>
            <a:ext cx="4937760" cy="4023360"/>
          </a:xfrm>
        </p:spPr>
        <p:txBody>
          <a:bodyPr/>
          <a:lstStyle/>
          <a:p>
            <a:pPr marL="457200" indent="-457200">
              <a:buFont typeface="Arial" panose="020B0604020202020204" pitchFamily="34" charset="0"/>
              <a:buChar char="•"/>
            </a:pPr>
            <a:r>
              <a:rPr lang="en-US" sz="1800" dirty="0" smtClean="0"/>
              <a:t>Administrative </a:t>
            </a:r>
            <a:r>
              <a:rPr lang="en-US" sz="1800" dirty="0"/>
              <a:t>controls </a:t>
            </a:r>
          </a:p>
          <a:p>
            <a:pPr marL="1001268" lvl="1" indent="-457200"/>
            <a:r>
              <a:rPr lang="en-US" sz="1800" dirty="0"/>
              <a:t>Policies &amp; </a:t>
            </a:r>
            <a:r>
              <a:rPr lang="en-US" sz="1800" dirty="0" smtClean="0"/>
              <a:t>procedures</a:t>
            </a:r>
          </a:p>
          <a:p>
            <a:pPr marL="1001268" lvl="1" indent="-457200"/>
            <a:r>
              <a:rPr lang="en-US" sz="1800" dirty="0" smtClean="0"/>
              <a:t>Training &amp; Education</a:t>
            </a:r>
            <a:endParaRPr lang="en-US" sz="1800" dirty="0"/>
          </a:p>
          <a:p>
            <a:pPr marL="1001268" lvl="1" indent="-457200"/>
            <a:r>
              <a:rPr lang="en-US" sz="1800" dirty="0"/>
              <a:t>Staff immunization</a:t>
            </a:r>
          </a:p>
          <a:p>
            <a:pPr marL="1001268" lvl="1" indent="-457200"/>
            <a:r>
              <a:rPr lang="en-US" sz="1800" dirty="0"/>
              <a:t>IPAC audits </a:t>
            </a:r>
          </a:p>
          <a:p>
            <a:endParaRPr lang="en-US" dirty="0"/>
          </a:p>
        </p:txBody>
      </p:sp>
      <p:pic>
        <p:nvPicPr>
          <p:cNvPr id="4" name="Picture 3"/>
          <p:cNvPicPr>
            <a:picLocks noChangeAspect="1"/>
          </p:cNvPicPr>
          <p:nvPr/>
        </p:nvPicPr>
        <p:blipFill>
          <a:blip r:embed="rId3"/>
          <a:stretch>
            <a:fillRect/>
          </a:stretch>
        </p:blipFill>
        <p:spPr>
          <a:xfrm>
            <a:off x="9282469" y="147359"/>
            <a:ext cx="2678167" cy="1506469"/>
          </a:xfrm>
          <a:prstGeom prst="rect">
            <a:avLst/>
          </a:prstGeom>
        </p:spPr>
      </p:pic>
      <p:pic>
        <p:nvPicPr>
          <p:cNvPr id="5" name="Picture 4"/>
          <p:cNvPicPr>
            <a:picLocks noChangeAspect="1"/>
          </p:cNvPicPr>
          <p:nvPr/>
        </p:nvPicPr>
        <p:blipFill>
          <a:blip r:embed="rId4"/>
          <a:stretch>
            <a:fillRect/>
          </a:stretch>
        </p:blipFill>
        <p:spPr>
          <a:xfrm>
            <a:off x="10805882" y="1329840"/>
            <a:ext cx="1154754" cy="2069611"/>
          </a:xfrm>
          <a:prstGeom prst="rect">
            <a:avLst/>
          </a:prstGeom>
        </p:spPr>
      </p:pic>
      <p:pic>
        <p:nvPicPr>
          <p:cNvPr id="7" name="Picture 6"/>
          <p:cNvPicPr>
            <a:picLocks noChangeAspect="1"/>
          </p:cNvPicPr>
          <p:nvPr/>
        </p:nvPicPr>
        <p:blipFill>
          <a:blip r:embed="rId5"/>
          <a:stretch>
            <a:fillRect/>
          </a:stretch>
        </p:blipFill>
        <p:spPr>
          <a:xfrm>
            <a:off x="5706700" y="4147941"/>
            <a:ext cx="4953340" cy="1968319"/>
          </a:xfrm>
          <a:prstGeom prst="rect">
            <a:avLst/>
          </a:prstGeom>
        </p:spPr>
      </p:pic>
      <p:sp>
        <p:nvSpPr>
          <p:cNvPr id="9" name="Rectangle 8"/>
          <p:cNvSpPr/>
          <p:nvPr/>
        </p:nvSpPr>
        <p:spPr>
          <a:xfrm>
            <a:off x="612679" y="1449015"/>
            <a:ext cx="7464057" cy="923330"/>
          </a:xfrm>
          <a:prstGeom prst="rect">
            <a:avLst/>
          </a:prstGeom>
        </p:spPr>
        <p:txBody>
          <a:bodyPr wrap="square">
            <a:spAutoFit/>
          </a:bodyPr>
          <a:lstStyle/>
          <a:p>
            <a:r>
              <a:rPr lang="en-US" dirty="0"/>
              <a:t>Everyday practices used by staff that reduce or eliminate the risk of spreading </a:t>
            </a:r>
            <a:r>
              <a:rPr lang="en-US" dirty="0" smtClean="0"/>
              <a:t>germs. </a:t>
            </a:r>
            <a:r>
              <a:rPr lang="en-US" dirty="0"/>
              <a:t>We will review the following elements of routine practices: </a:t>
            </a:r>
          </a:p>
          <a:p>
            <a:endParaRPr lang="en-US" dirty="0"/>
          </a:p>
        </p:txBody>
      </p:sp>
      <p:sp>
        <p:nvSpPr>
          <p:cNvPr id="11" name="Rectangle 10"/>
          <p:cNvSpPr/>
          <p:nvPr/>
        </p:nvSpPr>
        <p:spPr>
          <a:xfrm>
            <a:off x="1539434" y="6116260"/>
            <a:ext cx="9487232" cy="543492"/>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Routine Practices means you </a:t>
            </a:r>
            <a:r>
              <a:rPr lang="en-US" dirty="0">
                <a:solidFill>
                  <a:schemeClr val="tx1"/>
                </a:solidFill>
              </a:rPr>
              <a:t>treat </a:t>
            </a:r>
            <a:r>
              <a:rPr lang="en-US" b="1" dirty="0">
                <a:solidFill>
                  <a:schemeClr val="tx1"/>
                </a:solidFill>
              </a:rPr>
              <a:t>everyone</a:t>
            </a:r>
            <a:r>
              <a:rPr lang="en-US" dirty="0">
                <a:solidFill>
                  <a:schemeClr val="tx1"/>
                </a:solidFill>
              </a:rPr>
              <a:t> as </a:t>
            </a:r>
            <a:r>
              <a:rPr lang="en-US" dirty="0" smtClean="0">
                <a:solidFill>
                  <a:schemeClr val="tx1"/>
                </a:solidFill>
              </a:rPr>
              <a:t>if </a:t>
            </a:r>
            <a:r>
              <a:rPr lang="en-US" dirty="0">
                <a:solidFill>
                  <a:schemeClr val="tx1"/>
                </a:solidFill>
              </a:rPr>
              <a:t>they </a:t>
            </a:r>
            <a:r>
              <a:rPr lang="en-US" i="1" dirty="0">
                <a:solidFill>
                  <a:schemeClr val="tx1"/>
                </a:solidFill>
              </a:rPr>
              <a:t>are infectious </a:t>
            </a:r>
            <a:r>
              <a:rPr lang="en-US" dirty="0">
                <a:solidFill>
                  <a:schemeClr val="tx1"/>
                </a:solidFill>
              </a:rPr>
              <a:t>and can spread germs to you</a:t>
            </a:r>
          </a:p>
        </p:txBody>
      </p:sp>
      <p:pic>
        <p:nvPicPr>
          <p:cNvPr id="2050" name="Picture 2" descr="Policies, Procedures and Resources - Graduate School of Education -  University at Buffa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408" y="3299543"/>
            <a:ext cx="1769228" cy="6322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importance of PPE - Insight Digital Magaz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59853" y="1644869"/>
            <a:ext cx="1759283" cy="962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9194063" y="2639832"/>
            <a:ext cx="1024957" cy="1164008"/>
          </a:xfrm>
          <a:prstGeom prst="rect">
            <a:avLst/>
          </a:prstGeom>
        </p:spPr>
      </p:pic>
    </p:spTree>
    <p:extLst>
      <p:ext uri="{BB962C8B-B14F-4D97-AF65-F5344CB8AC3E}">
        <p14:creationId xmlns:p14="http://schemas.microsoft.com/office/powerpoint/2010/main" val="1177646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noFill/>
          </a:ln>
        </p:spPr>
        <p:txBody>
          <a:bodyPr/>
          <a:lstStyle/>
          <a:p>
            <a:pPr algn="ctr"/>
            <a:r>
              <a:rPr lang="en-US" dirty="0"/>
              <a:t>Hierarchy </a:t>
            </a:r>
            <a:r>
              <a:rPr lang="en-US" dirty="0" smtClean="0"/>
              <a:t>of Control </a:t>
            </a:r>
            <a:endParaRPr lang="en-US" dirty="0"/>
          </a:p>
        </p:txBody>
      </p:sp>
      <p:pic>
        <p:nvPicPr>
          <p:cNvPr id="6" name="Content Placeholder 5"/>
          <p:cNvPicPr>
            <a:picLocks noGrp="1" noChangeAspect="1"/>
          </p:cNvPicPr>
          <p:nvPr>
            <p:ph idx="1"/>
          </p:nvPr>
        </p:nvPicPr>
        <p:blipFill>
          <a:blip r:embed="rId3"/>
          <a:stretch>
            <a:fillRect/>
          </a:stretch>
        </p:blipFill>
        <p:spPr>
          <a:xfrm>
            <a:off x="912231" y="1493681"/>
            <a:ext cx="10051376" cy="4374683"/>
          </a:xfrm>
          <a:prstGeom prst="rect">
            <a:avLst/>
          </a:prstGeom>
          <a:ln w="28575">
            <a:solidFill>
              <a:schemeClr val="tx1"/>
            </a:solidFill>
          </a:ln>
        </p:spPr>
      </p:pic>
      <p:sp>
        <p:nvSpPr>
          <p:cNvPr id="4" name="AutoShape 2" descr="COVID-19 Pandemic Recovery Plan"/>
          <p:cNvSpPr>
            <a:spLocks noChangeAspect="1" noChangeArrowheads="1"/>
          </p:cNvSpPr>
          <p:nvPr/>
        </p:nvSpPr>
        <p:spPr bwMode="auto">
          <a:xfrm>
            <a:off x="155575" y="-3048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9390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hand washing &amp; hand sanitizing</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What is Hand Hygiene?</a:t>
            </a:r>
          </a:p>
        </p:txBody>
      </p:sp>
    </p:spTree>
    <p:extLst>
      <p:ext uri="{BB962C8B-B14F-4D97-AF65-F5344CB8AC3E}">
        <p14:creationId xmlns:p14="http://schemas.microsoft.com/office/powerpoint/2010/main" val="427219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Hand Hygiene</a:t>
            </a:r>
          </a:p>
        </p:txBody>
      </p:sp>
      <p:sp>
        <p:nvSpPr>
          <p:cNvPr id="2" name="Content Placeholder 1"/>
          <p:cNvSpPr>
            <a:spLocks noGrp="1"/>
          </p:cNvSpPr>
          <p:nvPr>
            <p:ph idx="1"/>
          </p:nvPr>
        </p:nvSpPr>
        <p:spPr>
          <a:xfrm>
            <a:off x="747483" y="1208696"/>
            <a:ext cx="10386423" cy="1951194"/>
          </a:xfrm>
        </p:spPr>
        <p:txBody>
          <a:bodyPr>
            <a:normAutofit fontScale="92500"/>
          </a:bodyPr>
          <a:lstStyle/>
          <a:p>
            <a:pPr marL="457200" indent="-457200">
              <a:buFont typeface="Arial" panose="020B0604020202020204" pitchFamily="34" charset="0"/>
              <a:buChar char="•"/>
            </a:pPr>
            <a:r>
              <a:rPr lang="en-US" sz="2400" dirty="0" smtClean="0"/>
              <a:t>Hand washing removes germs on </a:t>
            </a:r>
            <a:r>
              <a:rPr lang="en-US" sz="2400" dirty="0"/>
              <a:t>hands </a:t>
            </a:r>
            <a:r>
              <a:rPr lang="en-US" sz="2400" dirty="0" smtClean="0"/>
              <a:t>with soap &amp; water</a:t>
            </a:r>
          </a:p>
          <a:p>
            <a:pPr marL="457200" indent="-457200">
              <a:buFont typeface="Arial" panose="020B0604020202020204" pitchFamily="34" charset="0"/>
              <a:buChar char="•"/>
            </a:pPr>
            <a:r>
              <a:rPr lang="en-US" sz="2400" dirty="0" smtClean="0"/>
              <a:t>Hand sanitizing kills germs on hands with alcohol based </a:t>
            </a:r>
            <a:r>
              <a:rPr lang="en-US" sz="2400" dirty="0"/>
              <a:t>hand rub (70-90% </a:t>
            </a:r>
            <a:r>
              <a:rPr lang="en-US" sz="2400" dirty="0" smtClean="0"/>
              <a:t>alcohol)</a:t>
            </a:r>
          </a:p>
          <a:p>
            <a:pPr marL="457200" indent="-457200">
              <a:buFont typeface="Arial" panose="020B0604020202020204" pitchFamily="34" charset="0"/>
              <a:buChar char="•"/>
            </a:pPr>
            <a:r>
              <a:rPr lang="en-US" sz="2400" dirty="0" smtClean="0"/>
              <a:t>Need to  maintain </a:t>
            </a:r>
            <a:r>
              <a:rPr lang="en-US" sz="2400" dirty="0"/>
              <a:t>skin </a:t>
            </a:r>
            <a:r>
              <a:rPr lang="en-US" sz="2400" dirty="0" smtClean="0"/>
              <a:t>integrity (no open areas, cuts, etc.) </a:t>
            </a:r>
            <a:endParaRPr lang="en-US" sz="2400" dirty="0"/>
          </a:p>
          <a:p>
            <a:pPr marL="457200" indent="-457200">
              <a:buFont typeface="Arial" panose="020B0604020202020204" pitchFamily="34" charset="0"/>
              <a:buChar char="•"/>
            </a:pPr>
            <a:r>
              <a:rPr lang="en-US" sz="2400" dirty="0"/>
              <a:t>Is the responsibility of </a:t>
            </a:r>
            <a:r>
              <a:rPr lang="en-US" sz="2400" b="1" dirty="0"/>
              <a:t>ALL</a:t>
            </a:r>
            <a:r>
              <a:rPr lang="en-US" sz="2400" dirty="0"/>
              <a:t> individuals </a:t>
            </a:r>
            <a:r>
              <a:rPr lang="en-US" sz="2400" dirty="0" smtClean="0"/>
              <a:t>in the workplace</a:t>
            </a:r>
            <a:endParaRPr lang="en-US" sz="2400" dirty="0"/>
          </a:p>
          <a:p>
            <a:endParaRPr lang="en-US" dirty="0"/>
          </a:p>
          <a:p>
            <a:endParaRPr lang="en-US" dirty="0"/>
          </a:p>
          <a:p>
            <a:endParaRPr lang="en-US" dirty="0"/>
          </a:p>
          <a:p>
            <a:endParaRPr lang="en-US" dirty="0"/>
          </a:p>
          <a:p>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028" y="3365258"/>
            <a:ext cx="245087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79270" y="5752618"/>
            <a:ext cx="9047395" cy="79138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Hand hygiene is the </a:t>
            </a:r>
            <a:r>
              <a:rPr lang="en-US" b="1" u="sng" dirty="0">
                <a:solidFill>
                  <a:schemeClr val="tx1"/>
                </a:solidFill>
              </a:rPr>
              <a:t>SINGLE</a:t>
            </a:r>
            <a:r>
              <a:rPr lang="en-US" dirty="0">
                <a:solidFill>
                  <a:schemeClr val="tx1"/>
                </a:solidFill>
              </a:rPr>
              <a:t> </a:t>
            </a:r>
            <a:r>
              <a:rPr lang="en-US" i="1" dirty="0">
                <a:solidFill>
                  <a:schemeClr val="tx1"/>
                </a:solidFill>
              </a:rPr>
              <a:t>most</a:t>
            </a:r>
            <a:r>
              <a:rPr lang="en-US" dirty="0">
                <a:solidFill>
                  <a:schemeClr val="tx1"/>
                </a:solidFill>
              </a:rPr>
              <a:t> important measure to prevent the spread of infection and will break the chain of transmission! </a:t>
            </a:r>
          </a:p>
        </p:txBody>
      </p:sp>
      <p:pic>
        <p:nvPicPr>
          <p:cNvPr id="6" name="Picture 5"/>
          <p:cNvPicPr>
            <a:picLocks noChangeAspect="1"/>
          </p:cNvPicPr>
          <p:nvPr/>
        </p:nvPicPr>
        <p:blipFill>
          <a:blip r:embed="rId4"/>
          <a:stretch>
            <a:fillRect/>
          </a:stretch>
        </p:blipFill>
        <p:spPr>
          <a:xfrm>
            <a:off x="6908083" y="3383415"/>
            <a:ext cx="2676376" cy="1505843"/>
          </a:xfrm>
          <a:prstGeom prst="rect">
            <a:avLst/>
          </a:prstGeom>
        </p:spPr>
      </p:pic>
      <p:sp>
        <p:nvSpPr>
          <p:cNvPr id="4" name="Rectangle 3"/>
          <p:cNvSpPr/>
          <p:nvPr/>
        </p:nvSpPr>
        <p:spPr>
          <a:xfrm>
            <a:off x="3036877" y="4758520"/>
            <a:ext cx="1655180" cy="5624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Alcohol based hand rub</a:t>
            </a:r>
            <a:endParaRPr lang="en-US" dirty="0">
              <a:solidFill>
                <a:schemeClr val="tx1"/>
              </a:solidFill>
            </a:endParaRPr>
          </a:p>
        </p:txBody>
      </p:sp>
      <p:sp>
        <p:nvSpPr>
          <p:cNvPr id="8" name="Rectangle 7"/>
          <p:cNvSpPr/>
          <p:nvPr/>
        </p:nvSpPr>
        <p:spPr>
          <a:xfrm>
            <a:off x="7418681" y="4758520"/>
            <a:ext cx="1655180" cy="5624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Soap &amp; Water</a:t>
            </a:r>
            <a:endParaRPr lang="en-US" dirty="0">
              <a:solidFill>
                <a:schemeClr val="tx1"/>
              </a:solidFill>
            </a:endParaRPr>
          </a:p>
        </p:txBody>
      </p:sp>
    </p:spTree>
    <p:extLst>
      <p:ext uri="{BB962C8B-B14F-4D97-AF65-F5344CB8AC3E}">
        <p14:creationId xmlns:p14="http://schemas.microsoft.com/office/powerpoint/2010/main" val="3519236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F1AD85-E173-4CB2-963B-FE800D2F6F5C}"/>
              </a:ext>
            </a:extLst>
          </p:cNvPr>
          <p:cNvSpPr>
            <a:spLocks noGrp="1"/>
          </p:cNvSpPr>
          <p:nvPr>
            <p:ph type="title"/>
          </p:nvPr>
        </p:nvSpPr>
        <p:spPr/>
        <p:txBody>
          <a:bodyPr/>
          <a:lstStyle/>
          <a:p>
            <a:r>
              <a:rPr lang="en-CA" dirty="0"/>
              <a:t>Alcohol Based Hand Rub (ABHR)</a:t>
            </a:r>
          </a:p>
        </p:txBody>
      </p:sp>
      <p:sp>
        <p:nvSpPr>
          <p:cNvPr id="3" name="Content Placeholder 2">
            <a:extLst>
              <a:ext uri="{FF2B5EF4-FFF2-40B4-BE49-F238E27FC236}">
                <a16:creationId xmlns="" xmlns:a16="http://schemas.microsoft.com/office/drawing/2014/main" id="{018B1D83-36ED-4F5C-95DE-440247C746F0}"/>
              </a:ext>
            </a:extLst>
          </p:cNvPr>
          <p:cNvSpPr>
            <a:spLocks noGrp="1"/>
          </p:cNvSpPr>
          <p:nvPr>
            <p:ph idx="1"/>
          </p:nvPr>
        </p:nvSpPr>
        <p:spPr>
          <a:xfrm>
            <a:off x="632423" y="1610519"/>
            <a:ext cx="10515600" cy="4351338"/>
          </a:xfrm>
        </p:spPr>
        <p:txBody>
          <a:bodyPr>
            <a:normAutofit/>
          </a:bodyPr>
          <a:lstStyle/>
          <a:p>
            <a:pPr marL="0" indent="0">
              <a:buNone/>
            </a:pPr>
            <a:r>
              <a:rPr lang="en-CA" sz="2400" dirty="0" smtClean="0"/>
              <a:t>What </a:t>
            </a:r>
            <a:r>
              <a:rPr lang="en-CA" sz="2400" dirty="0"/>
              <a:t>to look for when using an ABHR:</a:t>
            </a:r>
          </a:p>
          <a:p>
            <a:pPr marL="457200" indent="-457200">
              <a:buFont typeface="Arial" panose="020B0604020202020204" pitchFamily="34" charset="0"/>
              <a:buChar char="•"/>
            </a:pPr>
            <a:r>
              <a:rPr lang="en-CA" sz="2400" dirty="0" smtClean="0"/>
              <a:t>  Contains </a:t>
            </a:r>
            <a:r>
              <a:rPr lang="en-CA" sz="2400" dirty="0"/>
              <a:t>alcohol as the active ingredient </a:t>
            </a:r>
          </a:p>
          <a:p>
            <a:pPr marL="457200" indent="-457200">
              <a:buFont typeface="Arial" panose="020B0604020202020204" pitchFamily="34" charset="0"/>
              <a:buChar char="•"/>
            </a:pPr>
            <a:r>
              <a:rPr lang="en-CA" sz="2400" dirty="0" smtClean="0"/>
              <a:t>  Concentration </a:t>
            </a:r>
            <a:r>
              <a:rPr lang="en-CA" sz="2400" dirty="0"/>
              <a:t>70-90%</a:t>
            </a:r>
          </a:p>
          <a:p>
            <a:pPr marL="457200" indent="-457200">
              <a:buFont typeface="Arial" panose="020B0604020202020204" pitchFamily="34" charset="0"/>
              <a:buChar char="•"/>
            </a:pPr>
            <a:r>
              <a:rPr lang="en-CA" sz="2400" dirty="0" smtClean="0"/>
              <a:t>  Has </a:t>
            </a:r>
            <a:r>
              <a:rPr lang="en-CA" sz="2400" dirty="0"/>
              <a:t>a Natural Product Number (NPN)</a:t>
            </a:r>
          </a:p>
          <a:p>
            <a:pPr marL="457200" indent="-457200">
              <a:buFont typeface="Arial" panose="020B0604020202020204" pitchFamily="34" charset="0"/>
              <a:buChar char="•"/>
            </a:pPr>
            <a:r>
              <a:rPr lang="en-CA" sz="2400" dirty="0" smtClean="0"/>
              <a:t>  Is </a:t>
            </a:r>
            <a:r>
              <a:rPr lang="en-CA" sz="2400" dirty="0"/>
              <a:t>not expired</a:t>
            </a:r>
          </a:p>
          <a:p>
            <a:pPr marL="457200" indent="-457200">
              <a:buFont typeface="Arial" panose="020B0604020202020204" pitchFamily="34" charset="0"/>
              <a:buChar char="•"/>
            </a:pPr>
            <a:r>
              <a:rPr lang="en-CA" sz="2400" dirty="0" smtClean="0"/>
              <a:t>  Use on hands that are not visibly dirty </a:t>
            </a:r>
            <a:endParaRPr lang="en-CA" sz="2400" dirty="0"/>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 xmlns:a16="http://schemas.microsoft.com/office/drawing/2014/main" id="{A783DEFA-9408-434E-8CAC-20A2BB45D35F}"/>
                  </a:ext>
                </a:extLst>
              </p14:cNvPr>
              <p14:cNvContentPartPr/>
              <p14:nvPr/>
            </p14:nvContentPartPr>
            <p14:xfrm>
              <a:off x="632422" y="3075760"/>
              <a:ext cx="365400" cy="251280"/>
            </p14:xfrm>
          </p:contentPart>
        </mc:Choice>
        <mc:Fallback xmlns="">
          <p:pic>
            <p:nvPicPr>
              <p:cNvPr id="13" name="Ink 12">
                <a:extLst>
                  <a:ext uri="{FF2B5EF4-FFF2-40B4-BE49-F238E27FC236}">
                    <a16:creationId xmlns="" xmlns:a16="http://schemas.microsoft.com/office/drawing/2014/main" xmlns:p14="http://schemas.microsoft.com/office/powerpoint/2010/main" id="{A783DEFA-9408-434E-8CAC-20A2BB45D35F}"/>
                  </a:ext>
                </a:extLst>
              </p:cNvPr>
              <p:cNvPicPr/>
              <p:nvPr/>
            </p:nvPicPr>
            <p:blipFill>
              <a:blip r:embed="rId4"/>
              <a:stretch>
                <a:fillRect/>
              </a:stretch>
            </p:blipFill>
            <p:spPr>
              <a:xfrm>
                <a:off x="569484" y="3012760"/>
                <a:ext cx="491276"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 xmlns:a16="http://schemas.microsoft.com/office/drawing/2014/main" id="{696E18C8-BAF1-42CF-91FE-F34EC15C46EA}"/>
                  </a:ext>
                </a:extLst>
              </p14:cNvPr>
              <p14:cNvContentPartPr/>
              <p14:nvPr/>
            </p14:nvContentPartPr>
            <p14:xfrm>
              <a:off x="632423" y="2585597"/>
              <a:ext cx="365125" cy="250825"/>
            </p14:xfrm>
          </p:contentPart>
        </mc:Choice>
        <mc:Fallback xmlns="">
          <p:pic>
            <p:nvPicPr>
              <p:cNvPr id="18" name="Ink 17">
                <a:extLst>
                  <a:ext uri="{FF2B5EF4-FFF2-40B4-BE49-F238E27FC236}">
                    <a16:creationId xmlns="" xmlns:a16="http://schemas.microsoft.com/office/drawing/2014/main" xmlns:p14="http://schemas.microsoft.com/office/powerpoint/2010/main" id="{696E18C8-BAF1-42CF-91FE-F34EC15C46EA}"/>
                  </a:ext>
                </a:extLst>
              </p:cNvPr>
              <p:cNvPicPr/>
              <p:nvPr/>
            </p:nvPicPr>
            <p:blipFill>
              <a:blip r:embed="rId6"/>
              <a:stretch>
                <a:fillRect/>
              </a:stretch>
            </p:blipFill>
            <p:spPr>
              <a:xfrm>
                <a:off x="569408" y="2522621"/>
                <a:ext cx="491154" cy="376777"/>
              </a:xfrm>
              <a:prstGeom prst="rect">
                <a:avLst/>
              </a:prstGeom>
            </p:spPr>
          </p:pic>
        </mc:Fallback>
      </mc:AlternateContent>
      <p:pic>
        <p:nvPicPr>
          <p:cNvPr id="20" name="Picture 19" descr="Hand sanitizer and masks">
            <a:extLst>
              <a:ext uri="{FF2B5EF4-FFF2-40B4-BE49-F238E27FC236}">
                <a16:creationId xmlns="" xmlns:a16="http://schemas.microsoft.com/office/drawing/2014/main" id="{5111014A-7A7C-4B6D-A8FE-D4F5802362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232" y="1941840"/>
            <a:ext cx="3839083" cy="2621280"/>
          </a:xfrm>
          <a:prstGeom prst="rect">
            <a:avLst/>
          </a:prstGeom>
        </p:spPr>
      </p:pic>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 xmlns:a16="http://schemas.microsoft.com/office/drawing/2014/main" id="{D6F92516-41C4-4F27-90D7-9F3E5B986287}"/>
                  </a:ext>
                </a:extLst>
              </p14:cNvPr>
              <p14:cNvContentPartPr/>
              <p14:nvPr/>
            </p14:nvContentPartPr>
            <p14:xfrm>
              <a:off x="632422" y="2095434"/>
              <a:ext cx="365125" cy="250825"/>
            </p14:xfrm>
          </p:contentPart>
        </mc:Choice>
        <mc:Fallback xmlns="">
          <p:pic>
            <p:nvPicPr>
              <p:cNvPr id="21" name="Ink 20">
                <a:extLst>
                  <a:ext uri="{FF2B5EF4-FFF2-40B4-BE49-F238E27FC236}">
                    <a16:creationId xmlns="" xmlns:a16="http://schemas.microsoft.com/office/drawing/2014/main" xmlns:p14="http://schemas.microsoft.com/office/powerpoint/2010/main" id="{D6F92516-41C4-4F27-90D7-9F3E5B986287}"/>
                  </a:ext>
                </a:extLst>
              </p:cNvPr>
              <p:cNvPicPr/>
              <p:nvPr/>
            </p:nvPicPr>
            <p:blipFill>
              <a:blip r:embed="rId9"/>
              <a:stretch>
                <a:fillRect/>
              </a:stretch>
            </p:blipFill>
            <p:spPr>
              <a:xfrm>
                <a:off x="569407" y="2032367"/>
                <a:ext cx="491154" cy="37695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 xmlns:a16="http://schemas.microsoft.com/office/drawing/2014/main" id="{28B6A9F5-074A-4FDC-8BB7-8E8D142F66F9}"/>
                  </a:ext>
                </a:extLst>
              </p14:cNvPr>
              <p14:cNvContentPartPr/>
              <p14:nvPr/>
            </p14:nvContentPartPr>
            <p14:xfrm>
              <a:off x="632421" y="3569098"/>
              <a:ext cx="365125" cy="250825"/>
            </p14:xfrm>
          </p:contentPart>
        </mc:Choice>
        <mc:Fallback xmlns="">
          <p:pic>
            <p:nvPicPr>
              <p:cNvPr id="22" name="Ink 21">
                <a:extLst>
                  <a:ext uri="{FF2B5EF4-FFF2-40B4-BE49-F238E27FC236}">
                    <a16:creationId xmlns="" xmlns:a16="http://schemas.microsoft.com/office/drawing/2014/main" xmlns:p14="http://schemas.microsoft.com/office/powerpoint/2010/main" id="{28B6A9F5-074A-4FDC-8BB7-8E8D142F66F9}"/>
                  </a:ext>
                </a:extLst>
              </p:cNvPr>
              <p:cNvPicPr/>
              <p:nvPr/>
            </p:nvPicPr>
            <p:blipFill>
              <a:blip r:embed="rId6"/>
              <a:stretch>
                <a:fillRect/>
              </a:stretch>
            </p:blipFill>
            <p:spPr>
              <a:xfrm>
                <a:off x="569406" y="3506122"/>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 xmlns:a16="http://schemas.microsoft.com/office/drawing/2014/main" id="{A2C351FF-7B63-4B62-BEA1-6FBA39909AC2}"/>
                  </a:ext>
                </a:extLst>
              </p14:cNvPr>
              <p14:cNvContentPartPr/>
              <p14:nvPr/>
            </p14:nvContentPartPr>
            <p14:xfrm>
              <a:off x="632421" y="4050838"/>
              <a:ext cx="365125" cy="250825"/>
            </p14:xfrm>
          </p:contentPart>
        </mc:Choice>
        <mc:Fallback xmlns="">
          <p:pic>
            <p:nvPicPr>
              <p:cNvPr id="23" name="Ink 22">
                <a:extLst>
                  <a:ext uri="{FF2B5EF4-FFF2-40B4-BE49-F238E27FC236}">
                    <a16:creationId xmlns="" xmlns:a16="http://schemas.microsoft.com/office/drawing/2014/main" xmlns:p14="http://schemas.microsoft.com/office/powerpoint/2010/main" id="{A2C351FF-7B63-4B62-BEA1-6FBA39909AC2}"/>
                  </a:ext>
                </a:extLst>
              </p:cNvPr>
              <p:cNvPicPr/>
              <p:nvPr/>
            </p:nvPicPr>
            <p:blipFill>
              <a:blip r:embed="rId12"/>
              <a:stretch>
                <a:fillRect/>
              </a:stretch>
            </p:blipFill>
            <p:spPr>
              <a:xfrm>
                <a:off x="569406" y="3987862"/>
                <a:ext cx="491154" cy="376777"/>
              </a:xfrm>
              <a:prstGeom prst="rect">
                <a:avLst/>
              </a:prstGeom>
            </p:spPr>
          </p:pic>
        </mc:Fallback>
      </mc:AlternateContent>
      <p:sp>
        <p:nvSpPr>
          <p:cNvPr id="10" name="Rectangle 9"/>
          <p:cNvSpPr/>
          <p:nvPr/>
        </p:nvSpPr>
        <p:spPr>
          <a:xfrm>
            <a:off x="3344450" y="5145168"/>
            <a:ext cx="5448813" cy="47887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If your hands </a:t>
            </a:r>
            <a:r>
              <a:rPr lang="en-US" b="1" dirty="0" smtClean="0">
                <a:solidFill>
                  <a:schemeClr val="tx1"/>
                </a:solidFill>
              </a:rPr>
              <a:t>LOOK</a:t>
            </a:r>
            <a:r>
              <a:rPr lang="en-US" dirty="0" smtClean="0">
                <a:solidFill>
                  <a:schemeClr val="tx1"/>
                </a:solidFill>
              </a:rPr>
              <a:t> dirty, you </a:t>
            </a:r>
            <a:r>
              <a:rPr lang="en-US" i="1" dirty="0" smtClean="0">
                <a:solidFill>
                  <a:schemeClr val="tx1"/>
                </a:solidFill>
              </a:rPr>
              <a:t>must</a:t>
            </a:r>
            <a:r>
              <a:rPr lang="en-US" dirty="0" smtClean="0">
                <a:solidFill>
                  <a:schemeClr val="tx1"/>
                </a:solidFill>
              </a:rPr>
              <a:t> use soap and water</a:t>
            </a:r>
            <a:endParaRPr lang="en-US" dirty="0">
              <a:solidFill>
                <a:schemeClr val="tx1"/>
              </a:solidFill>
            </a:endParaRPr>
          </a:p>
        </p:txBody>
      </p:sp>
    </p:spTree>
    <p:extLst>
      <p:ext uri="{BB962C8B-B14F-4D97-AF65-F5344CB8AC3E}">
        <p14:creationId xmlns:p14="http://schemas.microsoft.com/office/powerpoint/2010/main" val="3250515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407525" y="4648200"/>
            <a:ext cx="2784475" cy="1585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smtClean="0"/>
              <a:t>Moments of Hand Hygiene</a:t>
            </a:r>
            <a:endParaRPr lang="en-US" dirty="0"/>
          </a:p>
        </p:txBody>
      </p:sp>
      <p:sp>
        <p:nvSpPr>
          <p:cNvPr id="2" name="Content Placeholder 1"/>
          <p:cNvSpPr>
            <a:spLocks noGrp="1"/>
          </p:cNvSpPr>
          <p:nvPr>
            <p:ph sz="half" idx="1"/>
          </p:nvPr>
        </p:nvSpPr>
        <p:spPr>
          <a:xfrm>
            <a:off x="851501" y="1407476"/>
            <a:ext cx="7273927" cy="4023360"/>
          </a:xfrm>
        </p:spPr>
        <p:txBody>
          <a:bodyPr>
            <a:noAutofit/>
          </a:bodyPr>
          <a:lstStyle/>
          <a:p>
            <a:pPr>
              <a:spcBef>
                <a:spcPts val="0"/>
              </a:spcBef>
              <a:spcAft>
                <a:spcPts val="0"/>
              </a:spcAft>
            </a:pPr>
            <a:r>
              <a:rPr lang="en-US" sz="2400" b="1" u="sng" dirty="0"/>
              <a:t>BEFORE</a:t>
            </a:r>
            <a:r>
              <a:rPr lang="en-US" sz="2400" dirty="0"/>
              <a:t>:</a:t>
            </a:r>
          </a:p>
          <a:p>
            <a:pPr marL="514350" indent="-285750">
              <a:spcBef>
                <a:spcPts val="0"/>
              </a:spcBef>
              <a:spcAft>
                <a:spcPts val="0"/>
              </a:spcAft>
              <a:buFont typeface="Arial" panose="020B0604020202020204" pitchFamily="34" charset="0"/>
              <a:buChar char="•"/>
            </a:pPr>
            <a:r>
              <a:rPr lang="en-US" sz="2400" dirty="0"/>
              <a:t>Contact with a </a:t>
            </a:r>
            <a:r>
              <a:rPr lang="en-US" sz="2400" dirty="0" smtClean="0"/>
              <a:t>client or their space</a:t>
            </a:r>
            <a:endParaRPr lang="en-US" sz="2400" dirty="0"/>
          </a:p>
          <a:p>
            <a:pPr marL="514350" indent="-285750">
              <a:spcBef>
                <a:spcPts val="0"/>
              </a:spcBef>
              <a:spcAft>
                <a:spcPts val="0"/>
              </a:spcAft>
              <a:buFont typeface="Arial" panose="020B0604020202020204" pitchFamily="34" charset="0"/>
              <a:buChar char="•"/>
            </a:pPr>
            <a:r>
              <a:rPr lang="en-US" sz="2400" dirty="0" smtClean="0"/>
              <a:t>Putting </a:t>
            </a:r>
            <a:r>
              <a:rPr lang="en-US" sz="2400" dirty="0"/>
              <a:t>on personal protective equipment (PPE)</a:t>
            </a:r>
          </a:p>
          <a:p>
            <a:pPr marL="514350" indent="-285750">
              <a:spcBef>
                <a:spcPts val="0"/>
              </a:spcBef>
              <a:spcAft>
                <a:spcPts val="0"/>
              </a:spcAft>
              <a:buFont typeface="Arial" panose="020B0604020202020204" pitchFamily="34" charset="0"/>
              <a:buChar char="•"/>
            </a:pPr>
            <a:r>
              <a:rPr lang="en-US" sz="2400" dirty="0" smtClean="0"/>
              <a:t>Providing direct care</a:t>
            </a:r>
            <a:endParaRPr lang="en-US" sz="2400" dirty="0"/>
          </a:p>
          <a:p>
            <a:pPr marL="514350" indent="-285750">
              <a:spcBef>
                <a:spcPts val="0"/>
              </a:spcBef>
              <a:spcAft>
                <a:spcPts val="0"/>
              </a:spcAft>
              <a:buFont typeface="Arial" panose="020B0604020202020204" pitchFamily="34" charset="0"/>
              <a:buChar char="•"/>
            </a:pPr>
            <a:r>
              <a:rPr lang="en-US" sz="2400" dirty="0" smtClean="0"/>
              <a:t>Handling/serving client food</a:t>
            </a:r>
          </a:p>
          <a:p>
            <a:pPr>
              <a:spcBef>
                <a:spcPts val="0"/>
              </a:spcBef>
              <a:spcAft>
                <a:spcPts val="0"/>
              </a:spcAft>
            </a:pPr>
            <a:endParaRPr lang="en-US" sz="1600" dirty="0"/>
          </a:p>
          <a:p>
            <a:pPr>
              <a:spcBef>
                <a:spcPts val="0"/>
              </a:spcBef>
              <a:spcAft>
                <a:spcPts val="0"/>
              </a:spcAft>
            </a:pPr>
            <a:r>
              <a:rPr lang="en-US" sz="2400" b="1" u="sng" dirty="0"/>
              <a:t>AFTER</a:t>
            </a:r>
            <a:r>
              <a:rPr lang="en-US" sz="2400" dirty="0"/>
              <a:t>:</a:t>
            </a:r>
          </a:p>
          <a:p>
            <a:pPr marL="514350" indent="-285750">
              <a:spcBef>
                <a:spcPts val="0"/>
              </a:spcBef>
              <a:spcAft>
                <a:spcPts val="0"/>
              </a:spcAft>
              <a:buFont typeface="Arial" panose="020B0604020202020204" pitchFamily="34" charset="0"/>
              <a:buChar char="•"/>
            </a:pPr>
            <a:r>
              <a:rPr lang="en-US" sz="2400" dirty="0"/>
              <a:t>Contact with a </a:t>
            </a:r>
            <a:r>
              <a:rPr lang="en-US" sz="2400" dirty="0" smtClean="0"/>
              <a:t>client or their space</a:t>
            </a:r>
            <a:endParaRPr lang="en-US" sz="2400" dirty="0"/>
          </a:p>
          <a:p>
            <a:pPr marL="514350" indent="-285750">
              <a:spcBef>
                <a:spcPts val="0"/>
              </a:spcBef>
              <a:spcAft>
                <a:spcPts val="0"/>
              </a:spcAft>
              <a:buFont typeface="Arial" panose="020B0604020202020204" pitchFamily="34" charset="0"/>
              <a:buChar char="•"/>
            </a:pPr>
            <a:r>
              <a:rPr lang="en-US" sz="2400" dirty="0" smtClean="0"/>
              <a:t>Contact </a:t>
            </a:r>
            <a:r>
              <a:rPr lang="en-US" sz="2400" dirty="0"/>
              <a:t>with </a:t>
            </a:r>
            <a:r>
              <a:rPr lang="en-US" sz="2400" dirty="0" smtClean="0"/>
              <a:t>items </a:t>
            </a:r>
            <a:r>
              <a:rPr lang="en-US" sz="2400" dirty="0"/>
              <a:t>in the </a:t>
            </a:r>
            <a:r>
              <a:rPr lang="en-US" sz="2400" dirty="0" smtClean="0"/>
              <a:t>clients environment</a:t>
            </a:r>
          </a:p>
          <a:p>
            <a:pPr marL="514350" indent="-285750">
              <a:spcBef>
                <a:spcPts val="0"/>
              </a:spcBef>
              <a:spcAft>
                <a:spcPts val="0"/>
              </a:spcAft>
              <a:buFont typeface="Arial" panose="020B0604020202020204" pitchFamily="34" charset="0"/>
              <a:buChar char="•"/>
            </a:pPr>
            <a:r>
              <a:rPr lang="en-US" sz="2400" dirty="0" smtClean="0"/>
              <a:t>Providing direct care</a:t>
            </a:r>
            <a:endParaRPr lang="en-US" sz="2400" dirty="0"/>
          </a:p>
          <a:p>
            <a:pPr marL="514350" indent="-285750">
              <a:spcBef>
                <a:spcPts val="0"/>
              </a:spcBef>
              <a:spcAft>
                <a:spcPts val="0"/>
              </a:spcAft>
              <a:buFont typeface="Arial" panose="020B0604020202020204" pitchFamily="34" charset="0"/>
              <a:buChar char="•"/>
            </a:pPr>
            <a:r>
              <a:rPr lang="en-US" sz="2400" dirty="0" smtClean="0"/>
              <a:t>Removing PPE</a:t>
            </a:r>
            <a:endParaRPr lang="en-US" sz="2400" dirty="0"/>
          </a:p>
          <a:p>
            <a:pPr marL="0" indent="0">
              <a:spcBef>
                <a:spcPts val="0"/>
              </a:spcBef>
              <a:spcAft>
                <a:spcPts val="0"/>
              </a:spcAft>
              <a:buNone/>
            </a:pPr>
            <a:endParaRPr lang="en-US" sz="2400" dirty="0"/>
          </a:p>
          <a:p>
            <a:pPr marL="514350" indent="-514350">
              <a:spcBef>
                <a:spcPts val="0"/>
              </a:spcBef>
              <a:spcAft>
                <a:spcPts val="0"/>
              </a:spcAft>
              <a:buFont typeface="Arial" panose="020B0604020202020204" pitchFamily="34" charset="0"/>
              <a:buChar char="•"/>
            </a:pPr>
            <a:endParaRPr lang="en-US" sz="2400" dirty="0"/>
          </a:p>
        </p:txBody>
      </p:sp>
      <p:pic>
        <p:nvPicPr>
          <p:cNvPr id="4" name="Picture 3"/>
          <p:cNvPicPr>
            <a:picLocks noChangeAspect="1"/>
          </p:cNvPicPr>
          <p:nvPr/>
        </p:nvPicPr>
        <p:blipFill>
          <a:blip r:embed="rId3"/>
          <a:stretch>
            <a:fillRect/>
          </a:stretch>
        </p:blipFill>
        <p:spPr>
          <a:xfrm>
            <a:off x="8329899" y="1243208"/>
            <a:ext cx="3698271" cy="4365011"/>
          </a:xfrm>
          <a:prstGeom prst="rect">
            <a:avLst/>
          </a:prstGeom>
        </p:spPr>
      </p:pic>
      <p:sp>
        <p:nvSpPr>
          <p:cNvPr id="5" name="TextBox 4"/>
          <p:cNvSpPr txBox="1"/>
          <p:nvPr/>
        </p:nvSpPr>
        <p:spPr>
          <a:xfrm>
            <a:off x="941221" y="5691713"/>
            <a:ext cx="10070265" cy="830998"/>
          </a:xfrm>
          <a:prstGeom prst="rect">
            <a:avLst/>
          </a:prstGeom>
          <a:solidFill>
            <a:schemeClr val="accent1">
              <a:lumMod val="60000"/>
              <a:lumOff val="40000"/>
            </a:schemeClr>
          </a:solidFill>
          <a:ln>
            <a:solidFill>
              <a:schemeClr val="accent1"/>
            </a:solidFill>
          </a:ln>
          <a:effectLst>
            <a:glow rad="1397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To keep it simple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ALWAYS</a:t>
            </a:r>
            <a:r>
              <a:rPr kumimoji="0" lang="en-US" sz="240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i="0" u="none" strike="noStrike" kern="1200" cap="none" spc="0" normalizeH="0" baseline="0" noProof="0" dirty="0">
                <a:ln>
                  <a:noFill/>
                </a:ln>
                <a:solidFill>
                  <a:prstClr val="black"/>
                </a:solidFill>
                <a:effectLst/>
                <a:uLnTx/>
                <a:uFillTx/>
                <a:latin typeface="Calibri"/>
                <a:ea typeface="+mn-ea"/>
                <a:cs typeface="+mn-cs"/>
              </a:rPr>
              <a:t>perform hand hygiene </a:t>
            </a:r>
            <a:r>
              <a:rPr kumimoji="0" lang="en-US" sz="2400" b="1" i="1" u="none" strike="noStrike" kern="1200" cap="none" spc="0" normalizeH="0" baseline="0" noProof="0" dirty="0">
                <a:ln>
                  <a:noFill/>
                </a:ln>
                <a:solidFill>
                  <a:prstClr val="black"/>
                </a:solidFill>
                <a:effectLst/>
                <a:uLnTx/>
                <a:uFillTx/>
                <a:latin typeface="Calibri"/>
                <a:ea typeface="+mn-ea"/>
                <a:cs typeface="+mn-cs"/>
              </a:rPr>
              <a:t>BEFORE</a:t>
            </a:r>
            <a:r>
              <a:rPr kumimoji="0" lang="en-US" sz="2400" i="1" u="none" strike="noStrike" kern="1200" cap="none" spc="0" normalizeH="0" baseline="0" noProof="0" dirty="0">
                <a:ln>
                  <a:noFill/>
                </a:ln>
                <a:solidFill>
                  <a:prstClr val="black"/>
                </a:solidFill>
                <a:effectLst/>
                <a:uLnTx/>
                <a:uFillTx/>
                <a:latin typeface="Calibri"/>
                <a:ea typeface="+mn-ea"/>
                <a:cs typeface="+mn-cs"/>
              </a:rPr>
              <a:t> </a:t>
            </a:r>
            <a:r>
              <a:rPr kumimoji="0" lang="en-US" sz="2400" i="1" u="sng" strike="noStrike" kern="1200" cap="none" spc="0" normalizeH="0" baseline="0" noProof="0" dirty="0">
                <a:ln>
                  <a:noFill/>
                </a:ln>
                <a:solidFill>
                  <a:prstClr val="black"/>
                </a:solidFill>
                <a:effectLst/>
                <a:uLnTx/>
                <a:uFillTx/>
                <a:latin typeface="Calibri"/>
                <a:ea typeface="+mn-ea"/>
                <a:cs typeface="+mn-cs"/>
              </a:rPr>
              <a:t>and</a:t>
            </a:r>
            <a:r>
              <a:rPr kumimoji="0" lang="en-US" sz="2400" i="0" u="none" strike="noStrike" kern="1200" cap="none" spc="0" normalizeH="0" baseline="0" noProof="0" dirty="0">
                <a:ln>
                  <a:noFill/>
                </a:ln>
                <a:solidFill>
                  <a:prstClr val="black"/>
                </a:solidFill>
                <a:effectLst/>
                <a:uLnTx/>
                <a:uFillTx/>
                <a:latin typeface="Calibri"/>
                <a:ea typeface="+mn-ea"/>
                <a:cs typeface="+mn-cs"/>
              </a:rPr>
              <a:t> </a:t>
            </a:r>
            <a:r>
              <a:rPr kumimoji="0" lang="en-US" sz="2400" b="1" i="1" u="none" strike="noStrike" kern="1200" cap="none" spc="0" normalizeH="0" baseline="0" noProof="0" dirty="0">
                <a:ln>
                  <a:noFill/>
                </a:ln>
                <a:solidFill>
                  <a:prstClr val="black"/>
                </a:solidFill>
                <a:effectLst/>
                <a:uLnTx/>
                <a:uFillTx/>
                <a:latin typeface="Calibri"/>
                <a:ea typeface="+mn-ea"/>
                <a:cs typeface="+mn-cs"/>
              </a:rPr>
              <a:t>AFTER</a:t>
            </a:r>
            <a:r>
              <a:rPr kumimoji="0" lang="en-US" sz="2400" i="0" u="none" strike="noStrike" kern="1200" cap="none" spc="0" normalizeH="0" baseline="0" noProof="0" dirty="0">
                <a:ln>
                  <a:noFill/>
                </a:ln>
                <a:solidFill>
                  <a:prstClr val="black"/>
                </a:solidFill>
                <a:effectLst/>
                <a:uLnTx/>
                <a:uFillTx/>
                <a:latin typeface="Calibri"/>
                <a:ea typeface="+mn-ea"/>
                <a:cs typeface="+mn-cs"/>
              </a:rPr>
              <a:t> contact with a contaminated space, </a:t>
            </a:r>
            <a:r>
              <a:rPr kumimoji="0" lang="en-US" sz="2400" i="0" u="none" strike="noStrike" kern="1200" cap="none" spc="0" normalizeH="0" baseline="0" noProof="0" dirty="0" smtClean="0">
                <a:ln>
                  <a:noFill/>
                </a:ln>
                <a:solidFill>
                  <a:prstClr val="black"/>
                </a:solidFill>
                <a:effectLst/>
                <a:uLnTx/>
                <a:uFillTx/>
                <a:latin typeface="Calibri"/>
                <a:ea typeface="+mn-ea"/>
                <a:cs typeface="+mn-cs"/>
              </a:rPr>
              <a:t>client, </a:t>
            </a:r>
            <a:r>
              <a:rPr kumimoji="0" lang="en-US" sz="2400" i="0" u="none" strike="noStrike" kern="1200" cap="none" spc="0" normalizeH="0" baseline="0" noProof="0" dirty="0">
                <a:ln>
                  <a:noFill/>
                </a:ln>
                <a:solidFill>
                  <a:prstClr val="black"/>
                </a:solidFill>
                <a:effectLst/>
                <a:uLnTx/>
                <a:uFillTx/>
                <a:latin typeface="Calibri"/>
                <a:ea typeface="+mn-ea"/>
                <a:cs typeface="+mn-cs"/>
              </a:rPr>
              <a:t>or anytime hands are visibly soiled! </a:t>
            </a:r>
          </a:p>
        </p:txBody>
      </p:sp>
    </p:spTree>
    <p:extLst>
      <p:ext uri="{BB962C8B-B14F-4D97-AF65-F5344CB8AC3E}">
        <p14:creationId xmlns:p14="http://schemas.microsoft.com/office/powerpoint/2010/main" val="969892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times for hand hygiene</a:t>
            </a:r>
            <a:endParaRPr lang="en-US" dirty="0"/>
          </a:p>
        </p:txBody>
      </p:sp>
      <p:sp>
        <p:nvSpPr>
          <p:cNvPr id="5" name="Content Placeholder 4"/>
          <p:cNvSpPr>
            <a:spLocks noGrp="1"/>
          </p:cNvSpPr>
          <p:nvPr>
            <p:ph idx="1"/>
          </p:nvPr>
        </p:nvSpPr>
        <p:spPr/>
        <p:txBody>
          <a:bodyPr>
            <a:normAutofit fontScale="70000" lnSpcReduction="20000"/>
          </a:bodyPr>
          <a:lstStyle/>
          <a:p>
            <a:pPr marL="0" indent="0">
              <a:buNone/>
            </a:pPr>
            <a:r>
              <a:rPr lang="en-US" dirty="0" smtClean="0"/>
              <a:t>You </a:t>
            </a:r>
            <a:r>
              <a:rPr lang="en-US" dirty="0"/>
              <a:t>can help yourself and your loved ones stay healthy by washing your hands often, especially during these key times when you are likely to get and spread germs:</a:t>
            </a:r>
          </a:p>
          <a:p>
            <a:pPr marL="457200" indent="-457200">
              <a:buFont typeface="Arial" panose="020B0604020202020204" pitchFamily="34" charset="0"/>
              <a:buChar char="•"/>
            </a:pPr>
            <a:r>
              <a:rPr lang="en-US" b="1" dirty="0"/>
              <a:t>Before, during, </a:t>
            </a:r>
            <a:r>
              <a:rPr lang="en-US" dirty="0"/>
              <a:t>and</a:t>
            </a:r>
            <a:r>
              <a:rPr lang="en-US" b="1" dirty="0"/>
              <a:t> after</a:t>
            </a:r>
            <a:r>
              <a:rPr lang="en-US" dirty="0"/>
              <a:t> preparing food</a:t>
            </a:r>
          </a:p>
          <a:p>
            <a:pPr marL="457200" indent="-457200">
              <a:buFont typeface="Arial" panose="020B0604020202020204" pitchFamily="34" charset="0"/>
              <a:buChar char="•"/>
            </a:pPr>
            <a:r>
              <a:rPr lang="en-US" b="1" dirty="0"/>
              <a:t>Before</a:t>
            </a:r>
            <a:r>
              <a:rPr lang="en-US" dirty="0"/>
              <a:t> and </a:t>
            </a:r>
            <a:r>
              <a:rPr lang="en-US" b="1" dirty="0"/>
              <a:t>after</a:t>
            </a:r>
            <a:r>
              <a:rPr lang="en-US" dirty="0"/>
              <a:t> eating food</a:t>
            </a:r>
          </a:p>
          <a:p>
            <a:pPr marL="457200" indent="-457200">
              <a:buFont typeface="Arial" panose="020B0604020202020204" pitchFamily="34" charset="0"/>
              <a:buChar char="•"/>
            </a:pPr>
            <a:r>
              <a:rPr lang="en-US" b="1" dirty="0"/>
              <a:t>Before </a:t>
            </a:r>
            <a:r>
              <a:rPr lang="en-US" dirty="0"/>
              <a:t>and</a:t>
            </a:r>
            <a:r>
              <a:rPr lang="en-US" b="1" dirty="0"/>
              <a:t> after </a:t>
            </a:r>
            <a:r>
              <a:rPr lang="en-US" dirty="0"/>
              <a:t>caring for </a:t>
            </a:r>
            <a:r>
              <a:rPr lang="en-US" dirty="0" smtClean="0"/>
              <a:t>clients</a:t>
            </a:r>
            <a:endParaRPr lang="en-US" dirty="0"/>
          </a:p>
          <a:p>
            <a:pPr marL="457200" indent="-457200">
              <a:buFont typeface="Arial" panose="020B0604020202020204" pitchFamily="34" charset="0"/>
              <a:buChar char="•"/>
            </a:pPr>
            <a:r>
              <a:rPr lang="en-US" b="1" dirty="0"/>
              <a:t>Before </a:t>
            </a:r>
            <a:r>
              <a:rPr lang="en-US" dirty="0"/>
              <a:t>and</a:t>
            </a:r>
            <a:r>
              <a:rPr lang="en-US" b="1" dirty="0"/>
              <a:t> after</a:t>
            </a:r>
            <a:r>
              <a:rPr lang="en-US" dirty="0"/>
              <a:t> treating a cut or wound</a:t>
            </a:r>
          </a:p>
          <a:p>
            <a:pPr marL="457200" indent="-457200">
              <a:buFont typeface="Arial" panose="020B0604020202020204" pitchFamily="34" charset="0"/>
              <a:buChar char="•"/>
            </a:pPr>
            <a:r>
              <a:rPr lang="en-US" b="1" dirty="0"/>
              <a:t>After</a:t>
            </a:r>
            <a:r>
              <a:rPr lang="en-US" dirty="0"/>
              <a:t> using the toilet</a:t>
            </a:r>
          </a:p>
          <a:p>
            <a:pPr marL="457200" indent="-457200">
              <a:buFont typeface="Arial" panose="020B0604020202020204" pitchFamily="34" charset="0"/>
              <a:buChar char="•"/>
            </a:pPr>
            <a:r>
              <a:rPr lang="en-US" b="1" dirty="0"/>
              <a:t>After</a:t>
            </a:r>
            <a:r>
              <a:rPr lang="en-US" dirty="0"/>
              <a:t> changing </a:t>
            </a:r>
            <a:r>
              <a:rPr lang="en-US" dirty="0" smtClean="0"/>
              <a:t>diapers/briefs </a:t>
            </a:r>
            <a:r>
              <a:rPr lang="en-US" dirty="0"/>
              <a:t>or </a:t>
            </a:r>
            <a:r>
              <a:rPr lang="en-US" dirty="0" smtClean="0"/>
              <a:t>assisting a client with toileting </a:t>
            </a:r>
            <a:endParaRPr lang="en-US" dirty="0"/>
          </a:p>
          <a:p>
            <a:pPr marL="457200" indent="-457200">
              <a:buFont typeface="Arial" panose="020B0604020202020204" pitchFamily="34" charset="0"/>
              <a:buChar char="•"/>
            </a:pPr>
            <a:r>
              <a:rPr lang="en-US" b="1" dirty="0"/>
              <a:t>After </a:t>
            </a:r>
            <a:r>
              <a:rPr lang="en-US" dirty="0"/>
              <a:t>blowing your nose, coughing, or sneezing</a:t>
            </a:r>
          </a:p>
          <a:p>
            <a:pPr marL="457200" indent="-457200">
              <a:buFont typeface="Arial" panose="020B0604020202020204" pitchFamily="34" charset="0"/>
              <a:buChar char="•"/>
            </a:pPr>
            <a:r>
              <a:rPr lang="en-US" b="1" dirty="0"/>
              <a:t>After</a:t>
            </a:r>
            <a:r>
              <a:rPr lang="en-US" dirty="0"/>
              <a:t> touching an animal, animal feed, or animal waste</a:t>
            </a:r>
          </a:p>
          <a:p>
            <a:pPr marL="457200" indent="-457200">
              <a:buFont typeface="Arial" panose="020B0604020202020204" pitchFamily="34" charset="0"/>
              <a:buChar char="•"/>
            </a:pPr>
            <a:r>
              <a:rPr lang="en-US" b="1" dirty="0"/>
              <a:t>After </a:t>
            </a:r>
            <a:r>
              <a:rPr lang="en-US" dirty="0"/>
              <a:t>handling pet food or pet treats</a:t>
            </a:r>
          </a:p>
          <a:p>
            <a:pPr marL="457200" indent="-457200">
              <a:buFont typeface="Arial" panose="020B0604020202020204" pitchFamily="34" charset="0"/>
              <a:buChar char="•"/>
            </a:pPr>
            <a:r>
              <a:rPr lang="en-US" b="1" dirty="0"/>
              <a:t>After</a:t>
            </a:r>
            <a:r>
              <a:rPr lang="en-US" dirty="0"/>
              <a:t> touching garbage</a:t>
            </a:r>
          </a:p>
          <a:p>
            <a:pPr marL="0" indent="0">
              <a:buNone/>
            </a:pP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509" y="3512340"/>
            <a:ext cx="245087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9018199" y="1891266"/>
            <a:ext cx="2676376" cy="1505843"/>
          </a:xfrm>
          <a:prstGeom prst="rect">
            <a:avLst/>
          </a:prstGeom>
        </p:spPr>
      </p:pic>
    </p:spTree>
    <p:extLst>
      <p:ext uri="{BB962C8B-B14F-4D97-AF65-F5344CB8AC3E}">
        <p14:creationId xmlns:p14="http://schemas.microsoft.com/office/powerpoint/2010/main" val="19095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Hand Wash</a:t>
            </a:r>
          </a:p>
        </p:txBody>
      </p:sp>
      <p:pic>
        <p:nvPicPr>
          <p:cNvPr id="7" name="Content Placeholder 6">
            <a:hlinkClick r:id="rId3"/>
          </p:cNvPr>
          <p:cNvPicPr>
            <a:picLocks noGrp="1" noChangeAspect="1"/>
          </p:cNvPicPr>
          <p:nvPr>
            <p:ph idx="1"/>
          </p:nvPr>
        </p:nvPicPr>
        <p:blipFill>
          <a:blip r:embed="rId4"/>
          <a:stretch>
            <a:fillRect/>
          </a:stretch>
        </p:blipFill>
        <p:spPr>
          <a:xfrm>
            <a:off x="375102" y="1365526"/>
            <a:ext cx="3641313" cy="4676588"/>
          </a:xfrm>
          <a:prstGeom prst="rect">
            <a:avLst/>
          </a:prstGeom>
        </p:spPr>
      </p:pic>
      <p:pic>
        <p:nvPicPr>
          <p:cNvPr id="8" name="Picture 7"/>
          <p:cNvPicPr>
            <a:picLocks noChangeAspect="1"/>
          </p:cNvPicPr>
          <p:nvPr/>
        </p:nvPicPr>
        <p:blipFill>
          <a:blip r:embed="rId5"/>
          <a:stretch>
            <a:fillRect/>
          </a:stretch>
        </p:blipFill>
        <p:spPr>
          <a:xfrm>
            <a:off x="9277560" y="177594"/>
            <a:ext cx="2676376" cy="1505843"/>
          </a:xfrm>
          <a:prstGeom prst="rect">
            <a:avLst/>
          </a:prstGeom>
        </p:spPr>
      </p:pic>
      <p:pic>
        <p:nvPicPr>
          <p:cNvPr id="3" name="Picture 2">
            <a:hlinkClick r:id="rId3"/>
          </p:cNvPr>
          <p:cNvPicPr>
            <a:picLocks noChangeAspect="1"/>
          </p:cNvPicPr>
          <p:nvPr/>
        </p:nvPicPr>
        <p:blipFill>
          <a:blip r:embed="rId6"/>
          <a:stretch>
            <a:fillRect/>
          </a:stretch>
        </p:blipFill>
        <p:spPr>
          <a:xfrm>
            <a:off x="4579251" y="1766561"/>
            <a:ext cx="6297743" cy="3546219"/>
          </a:xfrm>
          <a:prstGeom prst="rect">
            <a:avLst/>
          </a:prstGeom>
        </p:spPr>
      </p:pic>
      <p:sp>
        <p:nvSpPr>
          <p:cNvPr id="9" name="Rectangle 8"/>
          <p:cNvSpPr/>
          <p:nvPr/>
        </p:nvSpPr>
        <p:spPr>
          <a:xfrm>
            <a:off x="5976712" y="5449699"/>
            <a:ext cx="3502819" cy="5092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the image to watch the video</a:t>
            </a:r>
          </a:p>
        </p:txBody>
      </p:sp>
    </p:spTree>
    <p:extLst>
      <p:ext uri="{BB962C8B-B14F-4D97-AF65-F5344CB8AC3E}">
        <p14:creationId xmlns:p14="http://schemas.microsoft.com/office/powerpoint/2010/main" val="2642187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a:xfrm>
            <a:off x="3669028" y="1412896"/>
            <a:ext cx="7486650" cy="3886199"/>
          </a:xfrm>
        </p:spPr>
        <p:txBody>
          <a:bodyPr>
            <a:normAutofit fontScale="77500" lnSpcReduction="20000"/>
          </a:bodyPr>
          <a:lstStyle/>
          <a:p>
            <a:r>
              <a:rPr lang="en-US" sz="3100" dirty="0" smtClean="0"/>
              <a:t>After completing this education you should be able to answer: </a:t>
            </a:r>
          </a:p>
          <a:p>
            <a:pPr marL="457200" indent="-457200">
              <a:buFont typeface="Arial" panose="020B0604020202020204" pitchFamily="34" charset="0"/>
              <a:buChar char="•"/>
            </a:pPr>
            <a:r>
              <a:rPr lang="en-US" sz="3100" dirty="0" smtClean="0"/>
              <a:t>What </a:t>
            </a:r>
            <a:r>
              <a:rPr lang="en-US" sz="3100" dirty="0"/>
              <a:t>is Infection Prevention and </a:t>
            </a:r>
            <a:r>
              <a:rPr lang="en-US" sz="3100" dirty="0" smtClean="0"/>
              <a:t>Control?</a:t>
            </a:r>
          </a:p>
          <a:p>
            <a:pPr marL="457200" indent="-457200">
              <a:buFont typeface="Arial" panose="020B0604020202020204" pitchFamily="34" charset="0"/>
              <a:buChar char="•"/>
            </a:pPr>
            <a:r>
              <a:rPr lang="en-US" sz="3100" dirty="0" smtClean="0"/>
              <a:t>What is the Chain of Transmission? </a:t>
            </a:r>
          </a:p>
          <a:p>
            <a:pPr marL="457200" indent="-457200">
              <a:buFont typeface="Arial" panose="020B0604020202020204" pitchFamily="34" charset="0"/>
              <a:buChar char="•"/>
            </a:pPr>
            <a:r>
              <a:rPr lang="en-US" sz="3100" dirty="0" smtClean="0"/>
              <a:t>What are Routine Practices?</a:t>
            </a:r>
          </a:p>
          <a:p>
            <a:pPr marL="914400" lvl="1" indent="-457200"/>
            <a:r>
              <a:rPr lang="en-US" sz="2700" dirty="0"/>
              <a:t>What is Hand Hygiene</a:t>
            </a:r>
            <a:r>
              <a:rPr lang="en-US" sz="2700" dirty="0" smtClean="0"/>
              <a:t>?</a:t>
            </a:r>
          </a:p>
          <a:p>
            <a:pPr marL="914400" lvl="1" indent="-457200"/>
            <a:r>
              <a:rPr lang="en-US" sz="2700" dirty="0"/>
              <a:t>How do you protect </a:t>
            </a:r>
            <a:r>
              <a:rPr lang="en-US" sz="2700" dirty="0" smtClean="0"/>
              <a:t>yourself? </a:t>
            </a:r>
          </a:p>
          <a:p>
            <a:pPr marL="914400" lvl="1" indent="-457200"/>
            <a:r>
              <a:rPr lang="en-US" sz="2700" dirty="0" smtClean="0"/>
              <a:t>What </a:t>
            </a:r>
            <a:r>
              <a:rPr lang="en-US" sz="2700" dirty="0"/>
              <a:t>is </a:t>
            </a:r>
            <a:r>
              <a:rPr lang="en-US" sz="2700" dirty="0" smtClean="0"/>
              <a:t>Personal Protective Equipment (PPE) </a:t>
            </a:r>
            <a:r>
              <a:rPr lang="en-US" sz="2700" dirty="0"/>
              <a:t>and how do you use it</a:t>
            </a:r>
            <a:r>
              <a:rPr lang="en-US" sz="2700" dirty="0" smtClean="0"/>
              <a:t>?</a:t>
            </a:r>
            <a:endParaRPr lang="en-US" sz="2700" dirty="0"/>
          </a:p>
          <a:p>
            <a:pPr marL="457200" indent="-457200">
              <a:buFont typeface="Arial" panose="020B0604020202020204" pitchFamily="34" charset="0"/>
              <a:buChar char="•"/>
            </a:pPr>
            <a:r>
              <a:rPr lang="en-US" sz="3100" dirty="0" smtClean="0"/>
              <a:t>What are other infection prevention and control measures? </a:t>
            </a:r>
            <a:endParaRPr lang="en-US" sz="3100" dirty="0"/>
          </a:p>
        </p:txBody>
      </p:sp>
      <p:pic>
        <p:nvPicPr>
          <p:cNvPr id="6" name="Picture 5"/>
          <p:cNvPicPr>
            <a:picLocks noChangeAspect="1"/>
          </p:cNvPicPr>
          <p:nvPr/>
        </p:nvPicPr>
        <p:blipFill>
          <a:blip r:embed="rId3"/>
          <a:stretch>
            <a:fillRect/>
          </a:stretch>
        </p:blipFill>
        <p:spPr>
          <a:xfrm>
            <a:off x="577087" y="1955820"/>
            <a:ext cx="2857500" cy="2800350"/>
          </a:xfrm>
          <a:prstGeom prst="rect">
            <a:avLst/>
          </a:prstGeom>
        </p:spPr>
      </p:pic>
    </p:spTree>
    <p:extLst>
      <p:ext uri="{BB962C8B-B14F-4D97-AF65-F5344CB8AC3E}">
        <p14:creationId xmlns:p14="http://schemas.microsoft.com/office/powerpoint/2010/main" val="3780278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Hand Sanitize</a:t>
            </a:r>
          </a:p>
        </p:txBody>
      </p:sp>
      <p:sp>
        <p:nvSpPr>
          <p:cNvPr id="3" name="Content Placeholder 2"/>
          <p:cNvSpPr>
            <a:spLocks noGrp="1"/>
          </p:cNvSpPr>
          <p:nvPr>
            <p:ph sz="half" idx="1"/>
          </p:nvPr>
        </p:nvSpPr>
        <p:spPr/>
        <p:txBody>
          <a:bodyPr>
            <a:normAutofit/>
          </a:bodyPr>
          <a:lstStyle/>
          <a:p>
            <a:endParaRPr lang="en-US" dirty="0"/>
          </a:p>
          <a:p>
            <a:endParaRPr lang="en-US" dirty="0"/>
          </a:p>
        </p:txBody>
      </p:sp>
      <p:pic>
        <p:nvPicPr>
          <p:cNvPr id="6" name="Content Placeholder 5">
            <a:hlinkClick r:id="rId3"/>
          </p:cNvPr>
          <p:cNvPicPr>
            <a:picLocks noGrp="1" noChangeAspect="1"/>
          </p:cNvPicPr>
          <p:nvPr>
            <p:ph sz="half" idx="2"/>
          </p:nvPr>
        </p:nvPicPr>
        <p:blipFill>
          <a:blip r:embed="rId4"/>
          <a:stretch>
            <a:fillRect/>
          </a:stretch>
        </p:blipFill>
        <p:spPr>
          <a:xfrm>
            <a:off x="7453649" y="1159714"/>
            <a:ext cx="4761053" cy="5705282"/>
          </a:xfrm>
          <a:prstGeom prst="rect">
            <a:avLst/>
          </a:prstGeom>
        </p:spPr>
      </p:pic>
      <p:pic>
        <p:nvPicPr>
          <p:cNvPr id="4" name="Picture 3">
            <a:hlinkClick r:id="rId3"/>
          </p:cNvPr>
          <p:cNvPicPr>
            <a:picLocks noChangeAspect="1"/>
          </p:cNvPicPr>
          <p:nvPr/>
        </p:nvPicPr>
        <p:blipFill>
          <a:blip r:embed="rId5"/>
          <a:stretch>
            <a:fillRect/>
          </a:stretch>
        </p:blipFill>
        <p:spPr>
          <a:xfrm>
            <a:off x="725713" y="1854603"/>
            <a:ext cx="6317136" cy="3551768"/>
          </a:xfrm>
          <a:prstGeom prst="rect">
            <a:avLst/>
          </a:prstGeom>
        </p:spPr>
      </p:pic>
      <p:sp>
        <p:nvSpPr>
          <p:cNvPr id="7" name="Rectangle 6"/>
          <p:cNvSpPr/>
          <p:nvPr/>
        </p:nvSpPr>
        <p:spPr>
          <a:xfrm>
            <a:off x="2338272" y="5591974"/>
            <a:ext cx="3502819" cy="5092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the image to watch the video</a:t>
            </a:r>
          </a:p>
        </p:txBody>
      </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471" y="145000"/>
            <a:ext cx="245087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05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Proper Hand Hygiene</a:t>
            </a:r>
          </a:p>
        </p:txBody>
      </p:sp>
      <p:sp>
        <p:nvSpPr>
          <p:cNvPr id="3" name="Content Placeholder 2"/>
          <p:cNvSpPr>
            <a:spLocks noGrp="1"/>
          </p:cNvSpPr>
          <p:nvPr>
            <p:ph sz="half" idx="1"/>
          </p:nvPr>
        </p:nvSpPr>
        <p:spPr>
          <a:xfrm>
            <a:off x="6740629" y="1443675"/>
            <a:ext cx="4486367" cy="4023360"/>
          </a:xfrm>
          <a:solidFill>
            <a:schemeClr val="accent2">
              <a:lumMod val="20000"/>
              <a:lumOff val="80000"/>
            </a:schemeClr>
          </a:solidFill>
          <a:ln w="12700">
            <a:solidFill>
              <a:schemeClr val="tx1"/>
            </a:solidFill>
          </a:ln>
        </p:spPr>
        <p:txBody>
          <a:bodyPr>
            <a:normAutofit/>
          </a:bodyPr>
          <a:lstStyle/>
          <a:p>
            <a:pPr algn="ctr"/>
            <a:r>
              <a:rPr lang="en-US" b="1" u="sng" dirty="0" smtClean="0"/>
              <a:t>Don’ts</a:t>
            </a:r>
          </a:p>
          <a:p>
            <a:pPr marL="457200" indent="-457200">
              <a:buFont typeface="Arial" panose="020B0604020202020204" pitchFamily="34" charset="0"/>
              <a:buChar char="•"/>
            </a:pPr>
            <a:r>
              <a:rPr lang="en-US" dirty="0" smtClean="0"/>
              <a:t>Wear jewelry during hand hygiene</a:t>
            </a:r>
            <a:endParaRPr lang="en-US" dirty="0"/>
          </a:p>
          <a:p>
            <a:pPr marL="457200" indent="-457200">
              <a:buFont typeface="Arial" panose="020B0604020202020204" pitchFamily="34" charset="0"/>
              <a:buChar char="•"/>
            </a:pPr>
            <a:r>
              <a:rPr lang="en-US" dirty="0" smtClean="0"/>
              <a:t>No </a:t>
            </a:r>
            <a:r>
              <a:rPr lang="en-US" dirty="0"/>
              <a:t>artificial nails</a:t>
            </a:r>
          </a:p>
          <a:p>
            <a:pPr marL="457200" indent="-457200">
              <a:buFont typeface="Arial" panose="020B0604020202020204" pitchFamily="34" charset="0"/>
              <a:buChar char="•"/>
            </a:pPr>
            <a:r>
              <a:rPr lang="en-US" dirty="0" smtClean="0"/>
              <a:t>No chipped </a:t>
            </a:r>
            <a:r>
              <a:rPr lang="en-US" dirty="0"/>
              <a:t>nail </a:t>
            </a:r>
            <a:r>
              <a:rPr lang="en-US" dirty="0" smtClean="0"/>
              <a:t>polish</a:t>
            </a:r>
            <a:endParaRPr lang="en-US" dirty="0"/>
          </a:p>
        </p:txBody>
      </p:sp>
      <p:sp>
        <p:nvSpPr>
          <p:cNvPr id="4" name="Content Placeholder 3"/>
          <p:cNvSpPr>
            <a:spLocks noGrp="1"/>
          </p:cNvSpPr>
          <p:nvPr>
            <p:ph sz="half" idx="2"/>
          </p:nvPr>
        </p:nvSpPr>
        <p:spPr>
          <a:xfrm>
            <a:off x="725713" y="1443675"/>
            <a:ext cx="4937760" cy="4023360"/>
          </a:xfrm>
          <a:solidFill>
            <a:schemeClr val="accent6">
              <a:lumMod val="20000"/>
              <a:lumOff val="80000"/>
            </a:schemeClr>
          </a:solidFill>
          <a:ln w="12700">
            <a:solidFill>
              <a:schemeClr val="tx1"/>
            </a:solidFill>
          </a:ln>
        </p:spPr>
        <p:txBody>
          <a:bodyPr>
            <a:normAutofit/>
          </a:bodyPr>
          <a:lstStyle/>
          <a:p>
            <a:pPr algn="ctr"/>
            <a:r>
              <a:rPr lang="en-US" b="1" u="sng" dirty="0" smtClean="0"/>
              <a:t>Do’s</a:t>
            </a:r>
          </a:p>
          <a:p>
            <a:pPr marL="457200" indent="-457200">
              <a:buFont typeface="Arial" panose="020B0604020202020204" pitchFamily="34" charset="0"/>
              <a:buChar char="•"/>
            </a:pPr>
            <a:r>
              <a:rPr lang="en-US" dirty="0" smtClean="0"/>
              <a:t>At least </a:t>
            </a:r>
            <a:r>
              <a:rPr lang="en-US" dirty="0"/>
              <a:t>15 seconds</a:t>
            </a:r>
          </a:p>
          <a:p>
            <a:pPr marL="457200" indent="-457200">
              <a:buFont typeface="Arial" panose="020B0604020202020204" pitchFamily="34" charset="0"/>
              <a:buChar char="•"/>
            </a:pPr>
            <a:r>
              <a:rPr lang="en-US" dirty="0"/>
              <a:t>Clean wrists and </a:t>
            </a:r>
            <a:r>
              <a:rPr lang="en-US" dirty="0" smtClean="0"/>
              <a:t>forearms</a:t>
            </a:r>
            <a:endParaRPr lang="en-US" dirty="0"/>
          </a:p>
          <a:p>
            <a:pPr marL="457200" indent="-457200">
              <a:buFont typeface="Arial" panose="020B0604020202020204" pitchFamily="34" charset="0"/>
              <a:buChar char="•"/>
            </a:pPr>
            <a:r>
              <a:rPr lang="en-US" dirty="0" smtClean="0"/>
              <a:t>Clean all parts of hands (fingers, backs, thumbs, too!)</a:t>
            </a:r>
            <a:endParaRPr lang="en-US" dirty="0"/>
          </a:p>
          <a:p>
            <a:pPr marL="457200" indent="-457200">
              <a:buFont typeface="Arial" panose="020B0604020202020204" pitchFamily="34" charset="0"/>
              <a:buChar char="•"/>
            </a:pPr>
            <a:r>
              <a:rPr lang="en-US" dirty="0" smtClean="0"/>
              <a:t>Use lotion to keep skin in good condition</a:t>
            </a:r>
          </a:p>
          <a:p>
            <a:pPr marL="457200" indent="-457200">
              <a:buFont typeface="Arial" panose="020B0604020202020204" pitchFamily="34" charset="0"/>
              <a:buChar char="•"/>
            </a:pPr>
            <a:r>
              <a:rPr lang="en-US" dirty="0" smtClean="0"/>
              <a:t>Keep nails short </a:t>
            </a:r>
            <a:endParaRPr lang="en-US" dirty="0"/>
          </a:p>
        </p:txBody>
      </p:sp>
    </p:spTree>
    <p:extLst>
      <p:ext uri="{BB962C8B-B14F-4D97-AF65-F5344CB8AC3E}">
        <p14:creationId xmlns:p14="http://schemas.microsoft.com/office/powerpoint/2010/main" val="954843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9.ytimg.com/vi/xqFcawImn-8/maxresdefault.jpg?time=1634051700000&amp;sqp=CPTMlosG&amp;rs=AOn4CLCHOglbnGon0t6t-6J8g_XkwX96yQ">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95" y="0"/>
            <a:ext cx="11395901" cy="62594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807" y="6488668"/>
            <a:ext cx="7906075"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3"/>
              </a:rPr>
              <a:t>https://youtu.be/xqFcawImn-8</a:t>
            </a:r>
            <a:endParaRPr lang="en-US" dirty="0">
              <a:solidFill>
                <a:schemeClr val="bg1"/>
              </a:solidFill>
            </a:endParaRPr>
          </a:p>
        </p:txBody>
      </p:sp>
    </p:spTree>
    <p:extLst>
      <p:ext uri="{BB962C8B-B14F-4D97-AF65-F5344CB8AC3E}">
        <p14:creationId xmlns:p14="http://schemas.microsoft.com/office/powerpoint/2010/main" val="630762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Full CLEAR FACE SHIELD Anti-fog Safety Protection Medical | Etsy in 2021  | Best face products, Clear face mask, Face shield mas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1262" y="4768044"/>
            <a:ext cx="754244" cy="7712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The Differences Between Nitrile, Latex and Vinyl gloves - CPE TPE Glo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5056" y="2323253"/>
            <a:ext cx="858287" cy="5869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291778" y="4474580"/>
            <a:ext cx="2784475" cy="1585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Risk Assessment Steps</a:t>
            </a:r>
          </a:p>
        </p:txBody>
      </p:sp>
      <p:sp>
        <p:nvSpPr>
          <p:cNvPr id="13" name="Rectangle 12"/>
          <p:cNvSpPr/>
          <p:nvPr/>
        </p:nvSpPr>
        <p:spPr>
          <a:xfrm>
            <a:off x="1485256" y="2280823"/>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my hands be exposed to BBF* or contaminated items? </a:t>
            </a:r>
          </a:p>
        </p:txBody>
      </p:sp>
      <p:sp>
        <p:nvSpPr>
          <p:cNvPr id="15" name="Rectangle 14"/>
          <p:cNvSpPr/>
          <p:nvPr/>
        </p:nvSpPr>
        <p:spPr>
          <a:xfrm>
            <a:off x="1485256" y="3157555"/>
            <a:ext cx="2300438" cy="115721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my clothing or </a:t>
            </a:r>
            <a:r>
              <a:rPr lang="en-US" sz="1400" dirty="0" smtClean="0"/>
              <a:t>skin </a:t>
            </a:r>
            <a:r>
              <a:rPr lang="en-US" sz="1400" dirty="0"/>
              <a:t>become soiled from splashes/sprays of contact with items contaminated with BBF*</a:t>
            </a:r>
          </a:p>
        </p:txBody>
      </p:sp>
      <p:sp>
        <p:nvSpPr>
          <p:cNvPr id="16" name="Rectangle 15"/>
          <p:cNvSpPr/>
          <p:nvPr/>
        </p:nvSpPr>
        <p:spPr>
          <a:xfrm>
            <a:off x="1485256" y="4499537"/>
            <a:ext cx="2300438" cy="131592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my eyes or face or mucus membranes be splashed or sprayed with BBF* or within 2 meters of a coughing or vomiting patient? </a:t>
            </a:r>
          </a:p>
        </p:txBody>
      </p:sp>
      <p:sp>
        <p:nvSpPr>
          <p:cNvPr id="14" name="Right Arrow 13"/>
          <p:cNvSpPr/>
          <p:nvPr/>
        </p:nvSpPr>
        <p:spPr>
          <a:xfrm>
            <a:off x="3911266" y="2280822"/>
            <a:ext cx="1183462" cy="69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18" name="Right Arrow 17"/>
          <p:cNvSpPr/>
          <p:nvPr/>
        </p:nvSpPr>
        <p:spPr>
          <a:xfrm>
            <a:off x="3911266" y="4811514"/>
            <a:ext cx="1183462" cy="69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20" name="Right Arrow 19"/>
          <p:cNvSpPr/>
          <p:nvPr/>
        </p:nvSpPr>
        <p:spPr>
          <a:xfrm>
            <a:off x="3911266" y="3390179"/>
            <a:ext cx="1183462" cy="69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17" name="Rectangle 16"/>
          <p:cNvSpPr/>
          <p:nvPr/>
        </p:nvSpPr>
        <p:spPr>
          <a:xfrm>
            <a:off x="869238" y="1687587"/>
            <a:ext cx="8258405" cy="43227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ASSESS the TASK, </a:t>
            </a:r>
            <a:r>
              <a:rPr lang="en-US" dirty="0" smtClean="0"/>
              <a:t>the INDIVIDUAL and </a:t>
            </a:r>
            <a:r>
              <a:rPr lang="en-US" dirty="0"/>
              <a:t>the ENVIRONMENT prior to EACH INTERACTION</a:t>
            </a:r>
          </a:p>
        </p:txBody>
      </p:sp>
      <p:cxnSp>
        <p:nvCxnSpPr>
          <p:cNvPr id="22" name="Straight Connector 21"/>
          <p:cNvCxnSpPr/>
          <p:nvPr/>
        </p:nvCxnSpPr>
        <p:spPr>
          <a:xfrm flipH="1">
            <a:off x="1013617" y="2120723"/>
            <a:ext cx="16042" cy="30367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13617" y="5157497"/>
            <a:ext cx="4716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13617" y="3736162"/>
            <a:ext cx="47163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013617" y="2626805"/>
            <a:ext cx="47163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629699" y="4625006"/>
            <a:ext cx="3510230" cy="1659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Environment</a:t>
            </a:r>
            <a:r>
              <a:rPr lang="en-US" sz="1200" dirty="0"/>
              <a:t>: any area within 2m (6ft) of the patient </a:t>
            </a:r>
            <a:r>
              <a:rPr lang="en-US" sz="1200" dirty="0" smtClean="0"/>
              <a:t>or </a:t>
            </a:r>
            <a:r>
              <a:rPr lang="en-US" sz="1200" dirty="0"/>
              <a:t>the immediate space around a </a:t>
            </a:r>
            <a:r>
              <a:rPr lang="en-US" sz="1200" dirty="0" smtClean="0"/>
              <a:t>client that </a:t>
            </a:r>
            <a:r>
              <a:rPr lang="en-US" sz="1200" dirty="0"/>
              <a:t>may be touched by the </a:t>
            </a:r>
            <a:r>
              <a:rPr lang="en-US" sz="1200" dirty="0" smtClean="0"/>
              <a:t>client AND </a:t>
            </a:r>
            <a:r>
              <a:rPr lang="en-US" sz="1200" dirty="0"/>
              <a:t>may also be touched by staff when performing tasks. </a:t>
            </a:r>
            <a:r>
              <a:rPr lang="en-US" sz="1200" dirty="0" smtClean="0"/>
              <a:t>This also includes the clients belongings </a:t>
            </a:r>
            <a:r>
              <a:rPr lang="en-US" sz="1200" dirty="0"/>
              <a:t>and </a:t>
            </a:r>
            <a:r>
              <a:rPr lang="en-US" sz="1200" dirty="0" smtClean="0"/>
              <a:t>their bathroom. </a:t>
            </a:r>
            <a:endParaRPr lang="en-US" sz="1200" dirty="0"/>
          </a:p>
          <a:p>
            <a:r>
              <a:rPr lang="en-US" sz="1200" b="1" dirty="0"/>
              <a:t>BBF</a:t>
            </a:r>
            <a:r>
              <a:rPr lang="en-US" sz="1200" dirty="0"/>
              <a:t>:  blood and bodily fluids includes: urine, feces, wound drainage, saliva, vomit, sputum, nasal secretions, semen, vaginal secretions</a:t>
            </a:r>
          </a:p>
        </p:txBody>
      </p:sp>
      <p:sp>
        <p:nvSpPr>
          <p:cNvPr id="30" name="Rectangle 29"/>
          <p:cNvSpPr/>
          <p:nvPr/>
        </p:nvSpPr>
        <p:spPr>
          <a:xfrm>
            <a:off x="5809988" y="2262216"/>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wear gloves </a:t>
            </a:r>
          </a:p>
        </p:txBody>
      </p:sp>
      <p:sp>
        <p:nvSpPr>
          <p:cNvPr id="31" name="Rectangle 30"/>
          <p:cNvSpPr/>
          <p:nvPr/>
        </p:nvSpPr>
        <p:spPr>
          <a:xfrm>
            <a:off x="5809988" y="3354493"/>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wear a gown</a:t>
            </a:r>
          </a:p>
        </p:txBody>
      </p:sp>
      <p:sp>
        <p:nvSpPr>
          <p:cNvPr id="32" name="Rectangle 31"/>
          <p:cNvSpPr/>
          <p:nvPr/>
        </p:nvSpPr>
        <p:spPr>
          <a:xfrm>
            <a:off x="5809988" y="4768044"/>
            <a:ext cx="2300438" cy="69196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wear facial protection (mask &amp; eye protection) </a:t>
            </a:r>
          </a:p>
        </p:txBody>
      </p:sp>
      <p:cxnSp>
        <p:nvCxnSpPr>
          <p:cNvPr id="48" name="Straight Connector 47"/>
          <p:cNvCxnSpPr>
            <a:stCxn id="30" idx="3"/>
          </p:cNvCxnSpPr>
          <p:nvPr/>
        </p:nvCxnSpPr>
        <p:spPr>
          <a:xfrm>
            <a:off x="8110426" y="2608199"/>
            <a:ext cx="455597" cy="37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2" idx="3"/>
          </p:cNvCxnSpPr>
          <p:nvPr/>
        </p:nvCxnSpPr>
        <p:spPr>
          <a:xfrm flipV="1">
            <a:off x="8110426" y="5114026"/>
            <a:ext cx="455597"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566023" y="2610062"/>
            <a:ext cx="0" cy="25039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1" idx="3"/>
          </p:cNvCxnSpPr>
          <p:nvPr/>
        </p:nvCxnSpPr>
        <p:spPr>
          <a:xfrm>
            <a:off x="8110426" y="3700476"/>
            <a:ext cx="920373" cy="109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9030799" y="3365411"/>
            <a:ext cx="1979597" cy="765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 hand hygiene </a:t>
            </a:r>
            <a:r>
              <a:rPr lang="en-US" sz="1400" u="sng" dirty="0"/>
              <a:t>before</a:t>
            </a:r>
            <a:r>
              <a:rPr lang="en-US" sz="1400" dirty="0"/>
              <a:t> and </a:t>
            </a:r>
            <a:r>
              <a:rPr lang="en-US" sz="1400" u="sng" dirty="0"/>
              <a:t>after</a:t>
            </a:r>
            <a:r>
              <a:rPr lang="en-US" sz="1400" dirty="0"/>
              <a:t> PPE use</a:t>
            </a:r>
          </a:p>
        </p:txBody>
      </p:sp>
      <p:pic>
        <p:nvPicPr>
          <p:cNvPr id="1028" name="Picture 4" descr="Why &amp;#39;jazz hands&amp;#39; is not the way to combat anxie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54" y="2383919"/>
            <a:ext cx="795073" cy="423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PPE Gowns – Precept® – Medical Produc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6568" y="3229579"/>
            <a:ext cx="675262" cy="1037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17" y="3316858"/>
            <a:ext cx="797697" cy="797697"/>
          </a:xfrm>
          <a:prstGeom prst="rect">
            <a:avLst/>
          </a:prstGeom>
        </p:spPr>
      </p:pic>
      <p:pic>
        <p:nvPicPr>
          <p:cNvPr id="1038" name="Picture 14" descr="Mid-Sneeze Portraits: See the Soul Escape - The Atlanti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2555" y="4768044"/>
            <a:ext cx="742159" cy="9813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87099" y="3846593"/>
            <a:ext cx="914413" cy="56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a:blip r:embed="rId10"/>
          <a:stretch>
            <a:fillRect/>
          </a:stretch>
        </p:blipFill>
        <p:spPr>
          <a:xfrm>
            <a:off x="11104782" y="3203624"/>
            <a:ext cx="902473" cy="507770"/>
          </a:xfrm>
          <a:prstGeom prst="rect">
            <a:avLst/>
          </a:prstGeom>
        </p:spPr>
      </p:pic>
    </p:spTree>
    <p:extLst>
      <p:ext uri="{BB962C8B-B14F-4D97-AF65-F5344CB8AC3E}">
        <p14:creationId xmlns:p14="http://schemas.microsoft.com/office/powerpoint/2010/main" val="138103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Personal protective equipment (PPE) </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How do you protect yourself?</a:t>
            </a:r>
          </a:p>
        </p:txBody>
      </p:sp>
    </p:spTree>
    <p:extLst>
      <p:ext uri="{BB962C8B-B14F-4D97-AF65-F5344CB8AC3E}">
        <p14:creationId xmlns:p14="http://schemas.microsoft.com/office/powerpoint/2010/main" val="1703332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Personal Protective Equipment (PPE)</a:t>
            </a:r>
          </a:p>
        </p:txBody>
      </p:sp>
      <p:sp>
        <p:nvSpPr>
          <p:cNvPr id="2" name="Content Placeholder 1"/>
          <p:cNvSpPr>
            <a:spLocks noGrp="1"/>
          </p:cNvSpPr>
          <p:nvPr>
            <p:ph idx="1"/>
          </p:nvPr>
        </p:nvSpPr>
        <p:spPr>
          <a:xfrm>
            <a:off x="747483" y="1208695"/>
            <a:ext cx="6896901" cy="4323045"/>
          </a:xfrm>
        </p:spPr>
        <p:txBody>
          <a:bodyPr>
            <a:noAutofit/>
          </a:bodyPr>
          <a:lstStyle/>
          <a:p>
            <a:pPr marL="342900" indent="-342900">
              <a:buFont typeface="Arial" panose="020B0604020202020204" pitchFamily="34" charset="0"/>
              <a:buChar char="•"/>
            </a:pPr>
            <a:r>
              <a:rPr lang="en-US" altLang="en-US" sz="2000" dirty="0"/>
              <a:t>PPE prevents transmission and keeps staff safe.</a:t>
            </a:r>
          </a:p>
          <a:p>
            <a:pPr marL="342900" indent="-342900">
              <a:buFont typeface="Arial" panose="020B0604020202020204" pitchFamily="34" charset="0"/>
              <a:buChar char="•"/>
            </a:pPr>
            <a:r>
              <a:rPr lang="en-US" altLang="en-US" sz="2000" dirty="0" smtClean="0"/>
              <a:t>Proper </a:t>
            </a:r>
            <a:r>
              <a:rPr lang="en-US" altLang="en-US" sz="2000" dirty="0"/>
              <a:t>use is critical </a:t>
            </a:r>
            <a:endParaRPr lang="en-US" altLang="en-US" sz="2000" dirty="0" smtClean="0"/>
          </a:p>
          <a:p>
            <a:pPr marL="886968" lvl="1"/>
            <a:r>
              <a:rPr lang="en-US" altLang="en-US" sz="2000" dirty="0" smtClean="0"/>
              <a:t>misuse </a:t>
            </a:r>
            <a:r>
              <a:rPr lang="en-US" altLang="en-US" sz="2000" dirty="0"/>
              <a:t>can lead to </a:t>
            </a:r>
            <a:r>
              <a:rPr lang="en-US" altLang="en-US" sz="2000" dirty="0" smtClean="0"/>
              <a:t>transmission and waste PPE supplies</a:t>
            </a:r>
          </a:p>
          <a:p>
            <a:pPr marL="886968" lvl="1"/>
            <a:r>
              <a:rPr lang="en-US" sz="2000" dirty="0" smtClean="0"/>
              <a:t>Wearing  more PPE than necessary is not </a:t>
            </a:r>
            <a:r>
              <a:rPr lang="en-US" sz="2000" dirty="0"/>
              <a:t>safer (e.g., goggles and face shield, or multiple layers of PPE</a:t>
            </a:r>
            <a:r>
              <a:rPr lang="en-US" sz="2000" dirty="0" smtClean="0"/>
              <a:t>); because, </a:t>
            </a:r>
          </a:p>
          <a:p>
            <a:pPr marL="886968" lvl="1"/>
            <a:r>
              <a:rPr lang="en-US" sz="2000" b="1" dirty="0" smtClean="0"/>
              <a:t>When you remove PPE you risk contaminating yourself </a:t>
            </a:r>
            <a:r>
              <a:rPr lang="en-US" sz="2000" dirty="0" smtClean="0"/>
              <a:t>(</a:t>
            </a:r>
            <a:r>
              <a:rPr lang="en-US" sz="2000" dirty="0" err="1" smtClean="0"/>
              <a:t>e.g</a:t>
            </a:r>
            <a:r>
              <a:rPr lang="en-US" sz="2000" dirty="0" smtClean="0"/>
              <a:t> touching your skin with contaminated hands)</a:t>
            </a:r>
            <a:endParaRPr lang="en-US" sz="2000" b="1" dirty="0" smtClean="0"/>
          </a:p>
          <a:p>
            <a:pPr marL="342900" indent="-342900">
              <a:buFont typeface="Arial" panose="020B0604020202020204" pitchFamily="34" charset="0"/>
              <a:buChar char="•"/>
            </a:pPr>
            <a:r>
              <a:rPr lang="en-US" altLang="en-US" sz="2000" dirty="0" smtClean="0"/>
              <a:t>PPE </a:t>
            </a:r>
            <a:r>
              <a:rPr lang="en-US" altLang="en-US" sz="2000" dirty="0"/>
              <a:t>should not interfere with your tasks </a:t>
            </a:r>
            <a:endParaRPr lang="en-US" altLang="en-US" sz="2000" dirty="0" smtClean="0"/>
          </a:p>
          <a:p>
            <a:pPr marL="342900" indent="-342900">
              <a:buFont typeface="Arial" panose="020B0604020202020204" pitchFamily="34" charset="0"/>
              <a:buChar char="•"/>
            </a:pPr>
            <a:r>
              <a:rPr lang="en-US" altLang="en-US" sz="2000" dirty="0" smtClean="0"/>
              <a:t>Any issues </a:t>
            </a:r>
            <a:r>
              <a:rPr lang="en-US" altLang="en-US" sz="2000" dirty="0"/>
              <a:t>with PPE must be reported to your manager </a:t>
            </a:r>
            <a:r>
              <a:rPr lang="en-US" altLang="en-US" sz="2000" dirty="0" smtClean="0"/>
              <a:t> (e.g., damaged or defective items)</a:t>
            </a:r>
            <a:endParaRPr lang="en-US" altLang="en-US" sz="2000" dirty="0"/>
          </a:p>
          <a:p>
            <a:endParaRPr lang="en-US" altLang="en-US" sz="2400" dirty="0"/>
          </a:p>
        </p:txBody>
      </p:sp>
      <p:pic>
        <p:nvPicPr>
          <p:cNvPr id="4" name="Picture 3"/>
          <p:cNvPicPr>
            <a:picLocks noChangeAspect="1"/>
          </p:cNvPicPr>
          <p:nvPr/>
        </p:nvPicPr>
        <p:blipFill>
          <a:blip r:embed="rId3"/>
          <a:stretch>
            <a:fillRect/>
          </a:stretch>
        </p:blipFill>
        <p:spPr>
          <a:xfrm>
            <a:off x="8281102" y="2002420"/>
            <a:ext cx="3291040" cy="2899595"/>
          </a:xfrm>
          <a:prstGeom prst="rect">
            <a:avLst/>
          </a:prstGeom>
        </p:spPr>
      </p:pic>
      <p:sp>
        <p:nvSpPr>
          <p:cNvPr id="5" name="Rectangle 4"/>
          <p:cNvSpPr/>
          <p:nvPr/>
        </p:nvSpPr>
        <p:spPr>
          <a:xfrm>
            <a:off x="1711338" y="5512365"/>
            <a:ext cx="8458714" cy="773004"/>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More PPE </a:t>
            </a:r>
            <a:r>
              <a:rPr lang="en-US" sz="2400" b="1" dirty="0" smtClean="0">
                <a:solidFill>
                  <a:schemeClr val="tx1"/>
                </a:solidFill>
              </a:rPr>
              <a:t>≠</a:t>
            </a:r>
            <a:r>
              <a:rPr lang="en-US" sz="2000" dirty="0" smtClean="0">
                <a:solidFill>
                  <a:schemeClr val="tx1"/>
                </a:solidFill>
              </a:rPr>
              <a:t> more safe – taking off PPE is when you risk contaminating yourself</a:t>
            </a:r>
          </a:p>
          <a:p>
            <a:pPr algn="ctr"/>
            <a:r>
              <a:rPr lang="en-US" sz="1600" i="1" dirty="0" smtClean="0">
                <a:solidFill>
                  <a:schemeClr val="tx1"/>
                </a:solidFill>
              </a:rPr>
              <a:t>Only wear the PPE that is required</a:t>
            </a:r>
            <a:r>
              <a:rPr lang="en-US" sz="1600" b="1" i="1" dirty="0" smtClean="0">
                <a:solidFill>
                  <a:schemeClr val="tx1"/>
                </a:solidFill>
              </a:rPr>
              <a:t>, do not </a:t>
            </a:r>
            <a:r>
              <a:rPr lang="en-US" sz="1600" i="1" dirty="0" smtClean="0">
                <a:solidFill>
                  <a:schemeClr val="tx1"/>
                </a:solidFill>
              </a:rPr>
              <a:t>wear multiple layers</a:t>
            </a:r>
            <a:endParaRPr lang="en-US" sz="1600" b="1" i="1" dirty="0">
              <a:solidFill>
                <a:schemeClr val="tx1"/>
              </a:solidFill>
            </a:endParaRPr>
          </a:p>
        </p:txBody>
      </p:sp>
    </p:spTree>
    <p:extLst>
      <p:ext uri="{BB962C8B-B14F-4D97-AF65-F5344CB8AC3E}">
        <p14:creationId xmlns:p14="http://schemas.microsoft.com/office/powerpoint/2010/main" val="3633601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Gloves</a:t>
            </a:r>
          </a:p>
        </p:txBody>
      </p:sp>
      <p:sp>
        <p:nvSpPr>
          <p:cNvPr id="3" name="Content Placeholder 2"/>
          <p:cNvSpPr>
            <a:spLocks noGrp="1"/>
          </p:cNvSpPr>
          <p:nvPr>
            <p:ph idx="1"/>
          </p:nvPr>
        </p:nvSpPr>
        <p:spPr/>
        <p:txBody>
          <a:bodyPr>
            <a:normAutofit/>
          </a:bodyPr>
          <a:lstStyle/>
          <a:p>
            <a:r>
              <a:rPr lang="en-US" sz="2400" dirty="0" smtClean="0"/>
              <a:t>Must be worn for contact with mucous membranes, non-intact skin, tissue, blood, bodily fluids, secretions, and excretions.</a:t>
            </a:r>
          </a:p>
          <a:p>
            <a:pPr marL="457200" indent="-457200">
              <a:buFont typeface="Arial" panose="020B0604020202020204" pitchFamily="34" charset="0"/>
              <a:buChar char="•"/>
            </a:pPr>
            <a:r>
              <a:rPr lang="en-US" sz="2400" dirty="0" smtClean="0"/>
              <a:t>Must </a:t>
            </a:r>
            <a:r>
              <a:rPr lang="en-US" sz="2400" dirty="0"/>
              <a:t>use gloves </a:t>
            </a:r>
            <a:r>
              <a:rPr lang="en-US" sz="2400" dirty="0" smtClean="0"/>
              <a:t>for contact with </a:t>
            </a:r>
            <a:r>
              <a:rPr lang="en-US" sz="2400" dirty="0"/>
              <a:t>equipment and environment surfaces contaminated with any of the </a:t>
            </a:r>
            <a:r>
              <a:rPr lang="en-US" sz="2400" dirty="0" smtClean="0"/>
              <a:t>above</a:t>
            </a:r>
            <a:endParaRPr lang="en-US" sz="2400" dirty="0"/>
          </a:p>
          <a:p>
            <a:pPr marL="457200" indent="-457200">
              <a:buFont typeface="Arial" panose="020B0604020202020204" pitchFamily="34" charset="0"/>
              <a:buChar char="•"/>
            </a:pPr>
            <a:r>
              <a:rPr lang="en-US" sz="2400" dirty="0"/>
              <a:t>Not required </a:t>
            </a:r>
            <a:r>
              <a:rPr lang="en-US" sz="2400" dirty="0" smtClean="0"/>
              <a:t>for activities </a:t>
            </a:r>
            <a:r>
              <a:rPr lang="en-US" sz="2400" dirty="0"/>
              <a:t>for intact skin (e.g., bathing, </a:t>
            </a:r>
            <a:r>
              <a:rPr lang="en-US" sz="2400" dirty="0" smtClean="0"/>
              <a:t>dressing, vitals). </a:t>
            </a:r>
            <a:endParaRPr lang="en-US" sz="2400" dirty="0"/>
          </a:p>
          <a:p>
            <a:pPr marL="457200" indent="-457200">
              <a:buFont typeface="Arial" panose="020B0604020202020204" pitchFamily="34" charset="0"/>
              <a:buChar char="•"/>
            </a:pPr>
            <a:r>
              <a:rPr lang="en-US" sz="2400" dirty="0" smtClean="0"/>
              <a:t>Wear </a:t>
            </a:r>
            <a:r>
              <a:rPr lang="en-US" sz="2400" dirty="0"/>
              <a:t>the correct size </a:t>
            </a:r>
            <a:r>
              <a:rPr lang="en-US" sz="2400" dirty="0" smtClean="0"/>
              <a:t>for your hands</a:t>
            </a:r>
            <a:endParaRPr lang="en-US" sz="2400" dirty="0"/>
          </a:p>
          <a:p>
            <a:pPr marL="457200" indent="-457200">
              <a:buFont typeface="Arial" panose="020B0604020202020204" pitchFamily="34" charset="0"/>
              <a:buChar char="•"/>
            </a:pPr>
            <a:r>
              <a:rPr lang="en-US" sz="2400" dirty="0" smtClean="0"/>
              <a:t>Perform hand hygiene before </a:t>
            </a:r>
            <a:r>
              <a:rPr lang="en-US" sz="2400" dirty="0"/>
              <a:t>and after glove </a:t>
            </a:r>
            <a:r>
              <a:rPr lang="en-US" sz="2400" dirty="0" smtClean="0"/>
              <a:t>use</a:t>
            </a:r>
            <a:endParaRPr lang="en-US" sz="2400" dirty="0"/>
          </a:p>
        </p:txBody>
      </p:sp>
      <p:pic>
        <p:nvPicPr>
          <p:cNvPr id="1026" name="Picture 2" descr="Fact check: Wearing gloves to run errands can do more harm than g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037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Differences Between Nitrile, Latex and Vinyl gloves - CPE TPE Glo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4563197"/>
            <a:ext cx="2590800" cy="1771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00259" y="5450644"/>
            <a:ext cx="6629633" cy="45368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Gloves are task-specific, single use – </a:t>
            </a:r>
            <a:r>
              <a:rPr lang="en-US" sz="2000" b="1" dirty="0" smtClean="0">
                <a:solidFill>
                  <a:schemeClr val="tx1"/>
                </a:solidFill>
              </a:rPr>
              <a:t>do not </a:t>
            </a:r>
            <a:r>
              <a:rPr lang="en-US" sz="2000" dirty="0" smtClean="0">
                <a:solidFill>
                  <a:schemeClr val="tx1"/>
                </a:solidFill>
              </a:rPr>
              <a:t>wash or reuse! </a:t>
            </a:r>
            <a:endParaRPr lang="en-US" sz="2000" dirty="0">
              <a:solidFill>
                <a:schemeClr val="tx1"/>
              </a:solidFill>
            </a:endParaRPr>
          </a:p>
        </p:txBody>
      </p:sp>
    </p:spTree>
    <p:extLst>
      <p:ext uri="{BB962C8B-B14F-4D97-AF65-F5344CB8AC3E}">
        <p14:creationId xmlns:p14="http://schemas.microsoft.com/office/powerpoint/2010/main" val="2570352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Gowns</a:t>
            </a:r>
          </a:p>
        </p:txBody>
      </p:sp>
      <p:sp>
        <p:nvSpPr>
          <p:cNvPr id="3" name="Content Placeholder 2"/>
          <p:cNvSpPr>
            <a:spLocks noGrp="1"/>
          </p:cNvSpPr>
          <p:nvPr>
            <p:ph idx="1"/>
          </p:nvPr>
        </p:nvSpPr>
        <p:spPr>
          <a:xfrm>
            <a:off x="725713" y="1208694"/>
            <a:ext cx="10386423" cy="4323045"/>
          </a:xfrm>
        </p:spPr>
        <p:txBody>
          <a:bodyPr>
            <a:normAutofit/>
          </a:bodyPr>
          <a:lstStyle/>
          <a:p>
            <a:r>
              <a:rPr lang="en-US" sz="2400" dirty="0" smtClean="0"/>
              <a:t>Wear </a:t>
            </a:r>
            <a:r>
              <a:rPr lang="en-US" sz="2400" dirty="0"/>
              <a:t>when </a:t>
            </a:r>
            <a:r>
              <a:rPr lang="en-US" sz="2400" dirty="0" smtClean="0"/>
              <a:t>there is a risk of splash/spray </a:t>
            </a:r>
            <a:r>
              <a:rPr lang="en-US" sz="2400" dirty="0"/>
              <a:t>of </a:t>
            </a:r>
            <a:r>
              <a:rPr lang="en-US" sz="2400" dirty="0" smtClean="0"/>
              <a:t>blood</a:t>
            </a:r>
            <a:r>
              <a:rPr lang="en-US" sz="2400" dirty="0"/>
              <a:t> </a:t>
            </a:r>
            <a:r>
              <a:rPr lang="en-US" sz="2400" dirty="0" smtClean="0"/>
              <a:t>or body </a:t>
            </a:r>
            <a:r>
              <a:rPr lang="en-US" sz="2400" dirty="0"/>
              <a:t>fluids, </a:t>
            </a:r>
            <a:r>
              <a:rPr lang="en-US" sz="2400" dirty="0" smtClean="0"/>
              <a:t>to </a:t>
            </a:r>
            <a:r>
              <a:rPr lang="en-US" sz="2400" dirty="0"/>
              <a:t>protect </a:t>
            </a:r>
            <a:r>
              <a:rPr lang="en-US" sz="2400" dirty="0" smtClean="0"/>
              <a:t>your skin and clothing.</a:t>
            </a:r>
          </a:p>
          <a:p>
            <a:pPr marL="457200" indent="-457200">
              <a:buFont typeface="Arial" panose="020B0604020202020204" pitchFamily="34" charset="0"/>
              <a:buChar char="•"/>
            </a:pPr>
            <a:r>
              <a:rPr lang="en-US" sz="2400" dirty="0" smtClean="0"/>
              <a:t>Worn </a:t>
            </a:r>
            <a:r>
              <a:rPr lang="en-US" sz="2400" dirty="0"/>
              <a:t>before entering the </a:t>
            </a:r>
            <a:r>
              <a:rPr lang="en-US" sz="2400" dirty="0" smtClean="0"/>
              <a:t>client environment </a:t>
            </a:r>
            <a:r>
              <a:rPr lang="en-US" sz="2400" dirty="0"/>
              <a:t>or immediately before the task </a:t>
            </a:r>
          </a:p>
          <a:p>
            <a:pPr marL="457200" indent="-457200">
              <a:buFont typeface="Arial" panose="020B0604020202020204" pitchFamily="34" charset="0"/>
              <a:buChar char="•"/>
            </a:pPr>
            <a:r>
              <a:rPr lang="en-US" sz="2400" dirty="0"/>
              <a:t>Must be tied up to limit need to adjust </a:t>
            </a:r>
            <a:r>
              <a:rPr lang="en-US" sz="2400" dirty="0" smtClean="0"/>
              <a:t>(</a:t>
            </a:r>
            <a:r>
              <a:rPr lang="en-US" sz="2400" dirty="0"/>
              <a:t>e.g., back done up to prevent contamination of clothing from curtains). </a:t>
            </a:r>
          </a:p>
          <a:p>
            <a:pPr marL="457200" indent="-457200">
              <a:buFont typeface="Arial" panose="020B0604020202020204" pitchFamily="34" charset="0"/>
              <a:buChar char="•"/>
            </a:pPr>
            <a:r>
              <a:rPr lang="en-US" sz="2400" dirty="0" smtClean="0"/>
              <a:t>Remove with caution to  prevent </a:t>
            </a:r>
            <a:r>
              <a:rPr lang="en-US" sz="2400" dirty="0"/>
              <a:t>contamination of skin or clothing</a:t>
            </a:r>
          </a:p>
          <a:p>
            <a:pPr marL="457200" indent="-457200">
              <a:buFont typeface="Arial" panose="020B0604020202020204" pitchFamily="34" charset="0"/>
              <a:buChar char="•"/>
            </a:pPr>
            <a:r>
              <a:rPr lang="en-US" sz="2400" dirty="0"/>
              <a:t>Do not re-use </a:t>
            </a:r>
            <a:r>
              <a:rPr lang="en-US" sz="2400" dirty="0" smtClean="0"/>
              <a:t>gowns and change gown between clients </a:t>
            </a:r>
          </a:p>
          <a:p>
            <a:pPr marL="914400" lvl="1" indent="-457200"/>
            <a:r>
              <a:rPr lang="en-US" sz="2400" dirty="0" smtClean="0"/>
              <a:t>Some are single-use disposable and some require laundering </a:t>
            </a:r>
          </a:p>
          <a:p>
            <a:pPr marL="457200" lvl="1" indent="0">
              <a:buNone/>
            </a:pPr>
            <a:r>
              <a:rPr lang="en-US" sz="2400" dirty="0"/>
              <a:t> </a:t>
            </a:r>
            <a:r>
              <a:rPr lang="en-US" sz="2400" dirty="0" smtClean="0"/>
              <a:t>      before re-use</a:t>
            </a:r>
            <a:endParaRPr lang="en-US" sz="2400" dirty="0"/>
          </a:p>
        </p:txBody>
      </p:sp>
      <p:pic>
        <p:nvPicPr>
          <p:cNvPr id="2054" name="Picture 6" descr="PPE Gowns – Precept® – Medical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333" y="3115574"/>
            <a:ext cx="1937474" cy="29757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00259" y="5450644"/>
            <a:ext cx="6629633" cy="45368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Do not </a:t>
            </a:r>
            <a:r>
              <a:rPr lang="en-US" sz="2000" dirty="0" smtClean="0">
                <a:solidFill>
                  <a:schemeClr val="tx1"/>
                </a:solidFill>
              </a:rPr>
              <a:t>re-use a gown, </a:t>
            </a:r>
            <a:r>
              <a:rPr lang="en-US" sz="2000" b="1" dirty="0" smtClean="0">
                <a:solidFill>
                  <a:schemeClr val="tx1"/>
                </a:solidFill>
              </a:rPr>
              <a:t>always</a:t>
            </a:r>
            <a:r>
              <a:rPr lang="en-US" sz="2000" dirty="0" smtClean="0">
                <a:solidFill>
                  <a:schemeClr val="tx1"/>
                </a:solidFill>
              </a:rPr>
              <a:t> change it between clients!</a:t>
            </a:r>
            <a:endParaRPr lang="en-US" sz="2000" dirty="0">
              <a:solidFill>
                <a:schemeClr val="tx1"/>
              </a:solidFill>
            </a:endParaRPr>
          </a:p>
        </p:txBody>
      </p:sp>
    </p:spTree>
    <p:extLst>
      <p:ext uri="{BB962C8B-B14F-4D97-AF65-F5344CB8AC3E}">
        <p14:creationId xmlns:p14="http://schemas.microsoft.com/office/powerpoint/2010/main" val="793726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Masks </a:t>
            </a:r>
          </a:p>
        </p:txBody>
      </p:sp>
      <p:sp>
        <p:nvSpPr>
          <p:cNvPr id="3" name="Content Placeholder 2"/>
          <p:cNvSpPr>
            <a:spLocks noGrp="1"/>
          </p:cNvSpPr>
          <p:nvPr>
            <p:ph idx="1"/>
          </p:nvPr>
        </p:nvSpPr>
        <p:spPr/>
        <p:txBody>
          <a:bodyPr>
            <a:normAutofit/>
          </a:bodyPr>
          <a:lstStyle/>
          <a:p>
            <a:r>
              <a:rPr lang="en-US" sz="2400" dirty="0" smtClean="0"/>
              <a:t>Wear </a:t>
            </a:r>
            <a:r>
              <a:rPr lang="en-US" sz="2400" dirty="0"/>
              <a:t>to protect </a:t>
            </a:r>
            <a:r>
              <a:rPr lang="en-US" sz="2400" dirty="0" smtClean="0"/>
              <a:t>the mucous </a:t>
            </a:r>
            <a:r>
              <a:rPr lang="en-US" sz="2400" dirty="0"/>
              <a:t>membranes of </a:t>
            </a:r>
            <a:r>
              <a:rPr lang="en-US" sz="2400" dirty="0" smtClean="0"/>
              <a:t>the nose</a:t>
            </a:r>
            <a:r>
              <a:rPr lang="en-US" sz="2400" dirty="0"/>
              <a:t> </a:t>
            </a:r>
            <a:r>
              <a:rPr lang="en-US" sz="2400" dirty="0" smtClean="0"/>
              <a:t>and mouth </a:t>
            </a:r>
            <a:r>
              <a:rPr lang="en-US" sz="2400" dirty="0"/>
              <a:t>when </a:t>
            </a:r>
            <a:r>
              <a:rPr lang="en-US" sz="2400" dirty="0" smtClean="0"/>
              <a:t>splash or spray </a:t>
            </a:r>
            <a:r>
              <a:rPr lang="en-US" sz="2400" dirty="0"/>
              <a:t>of </a:t>
            </a:r>
            <a:r>
              <a:rPr lang="en-US" sz="2400" dirty="0" smtClean="0"/>
              <a:t>blood or </a:t>
            </a:r>
            <a:r>
              <a:rPr lang="en-US" sz="2400" dirty="0"/>
              <a:t>body </a:t>
            </a:r>
            <a:r>
              <a:rPr lang="en-US" sz="2400" dirty="0" smtClean="0"/>
              <a:t>fluids is </a:t>
            </a:r>
            <a:r>
              <a:rPr lang="en-US" sz="2400" dirty="0"/>
              <a:t>likely</a:t>
            </a:r>
          </a:p>
          <a:p>
            <a:pPr marL="457200" indent="-457200">
              <a:buFont typeface="Arial" panose="020B0604020202020204" pitchFamily="34" charset="0"/>
              <a:buChar char="•"/>
            </a:pPr>
            <a:r>
              <a:rPr lang="en-US" sz="2400" dirty="0" smtClean="0"/>
              <a:t>Fits over </a:t>
            </a:r>
            <a:r>
              <a:rPr lang="en-US" sz="2400" dirty="0"/>
              <a:t>nose, mouth and chin </a:t>
            </a:r>
          </a:p>
          <a:p>
            <a:pPr marL="457200" indent="-457200">
              <a:buFont typeface="Arial" panose="020B0604020202020204" pitchFamily="34" charset="0"/>
              <a:buChar char="•"/>
            </a:pPr>
            <a:r>
              <a:rPr lang="en-US" sz="2400" dirty="0"/>
              <a:t>Avoid touching the mask while wearing</a:t>
            </a:r>
          </a:p>
          <a:p>
            <a:pPr marL="457200" indent="-457200">
              <a:buFont typeface="Arial" panose="020B0604020202020204" pitchFamily="34" charset="0"/>
              <a:buChar char="•"/>
            </a:pPr>
            <a:r>
              <a:rPr lang="en-US" sz="2400" dirty="0"/>
              <a:t>Wash hands before and after touching your mask </a:t>
            </a:r>
          </a:p>
        </p:txBody>
      </p:sp>
      <p:pic>
        <p:nvPicPr>
          <p:cNvPr id="3074" name="Picture 2" descr="Earloop Face Mask ASTM Level 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383" y="1727582"/>
            <a:ext cx="1303276" cy="13032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DC Reminds People That Face Masks Shouldn't Be Worn Below Ch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790" y="3549745"/>
            <a:ext cx="3237093" cy="18358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30691" y="5677593"/>
            <a:ext cx="9095383" cy="45368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Change when wet, visibly soiled, directly contaminated or difficult to breathe through </a:t>
            </a:r>
          </a:p>
        </p:txBody>
      </p:sp>
    </p:spTree>
    <p:extLst>
      <p:ext uri="{BB962C8B-B14F-4D97-AF65-F5344CB8AC3E}">
        <p14:creationId xmlns:p14="http://schemas.microsoft.com/office/powerpoint/2010/main" val="3870296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Respirators (N95, P100, etc.)</a:t>
            </a:r>
          </a:p>
        </p:txBody>
      </p:sp>
      <p:sp>
        <p:nvSpPr>
          <p:cNvPr id="3" name="Content Placeholder 2"/>
          <p:cNvSpPr>
            <a:spLocks noGrp="1"/>
          </p:cNvSpPr>
          <p:nvPr>
            <p:ph idx="1"/>
          </p:nvPr>
        </p:nvSpPr>
        <p:spPr/>
        <p:txBody>
          <a:bodyPr>
            <a:normAutofit fontScale="85000" lnSpcReduction="10000"/>
          </a:bodyPr>
          <a:lstStyle/>
          <a:p>
            <a:pPr indent="-457200">
              <a:lnSpc>
                <a:spcPct val="100000"/>
              </a:lnSpc>
              <a:spcBef>
                <a:spcPts val="0"/>
              </a:spcBef>
              <a:spcAft>
                <a:spcPts val="0"/>
              </a:spcAft>
            </a:pPr>
            <a:r>
              <a:rPr lang="en-US" dirty="0"/>
              <a:t>Worn to prevent inhalation of small particles, aerosolized respiratory droplets or </a:t>
            </a:r>
          </a:p>
          <a:p>
            <a:pPr indent="-457200">
              <a:lnSpc>
                <a:spcPct val="100000"/>
              </a:lnSpc>
              <a:spcBef>
                <a:spcPts val="0"/>
              </a:spcBef>
              <a:spcAft>
                <a:spcPts val="0"/>
              </a:spcAft>
            </a:pPr>
            <a:r>
              <a:rPr lang="en-US" dirty="0"/>
              <a:t>airborne particles</a:t>
            </a:r>
          </a:p>
          <a:p>
            <a:pPr indent="-457200">
              <a:lnSpc>
                <a:spcPct val="100000"/>
              </a:lnSpc>
            </a:pPr>
            <a:r>
              <a:rPr lang="en-US" dirty="0"/>
              <a:t>Only required in specific interactions:</a:t>
            </a:r>
          </a:p>
          <a:p>
            <a:pPr marL="457200" indent="-457200">
              <a:lnSpc>
                <a:spcPct val="100000"/>
              </a:lnSpc>
              <a:buFont typeface="Arial" panose="020B0604020202020204" pitchFamily="34" charset="0"/>
              <a:buChar char="•"/>
            </a:pPr>
            <a:r>
              <a:rPr lang="en-US" dirty="0" smtClean="0"/>
              <a:t>Airborne </a:t>
            </a:r>
            <a:r>
              <a:rPr lang="en-US" dirty="0"/>
              <a:t>diseases (e.g., measles, tuberculosis</a:t>
            </a:r>
            <a:r>
              <a:rPr lang="en-US" dirty="0" smtClean="0"/>
              <a:t>), and </a:t>
            </a:r>
            <a:endParaRPr lang="en-US" dirty="0"/>
          </a:p>
          <a:p>
            <a:pPr marL="457200" indent="-457200">
              <a:lnSpc>
                <a:spcPct val="100000"/>
              </a:lnSpc>
              <a:buFont typeface="Arial" panose="020B0604020202020204" pitchFamily="34" charset="0"/>
              <a:buChar char="•"/>
            </a:pPr>
            <a:r>
              <a:rPr lang="en-US" dirty="0" smtClean="0"/>
              <a:t>Aerosol </a:t>
            </a:r>
            <a:r>
              <a:rPr lang="en-US" dirty="0"/>
              <a:t>generating medical procedures (</a:t>
            </a:r>
            <a:r>
              <a:rPr lang="en-US" dirty="0" smtClean="0"/>
              <a:t>AGMP) </a:t>
            </a:r>
            <a:r>
              <a:rPr lang="en-US" dirty="0"/>
              <a:t>(e.g. </a:t>
            </a:r>
            <a:r>
              <a:rPr lang="en-US" dirty="0" smtClean="0"/>
              <a:t>CPAP, </a:t>
            </a:r>
            <a:r>
              <a:rPr lang="en-US" dirty="0" err="1" smtClean="0"/>
              <a:t>BiPAP</a:t>
            </a:r>
            <a:r>
              <a:rPr lang="en-US" dirty="0" smtClean="0"/>
              <a:t> </a:t>
            </a:r>
            <a:r>
              <a:rPr lang="en-US" dirty="0"/>
              <a:t>Machine) where an individual </a:t>
            </a:r>
            <a:r>
              <a:rPr lang="en-US" dirty="0" smtClean="0"/>
              <a:t>has </a:t>
            </a:r>
            <a:r>
              <a:rPr lang="en-US" dirty="0"/>
              <a:t>respiratory symptoms </a:t>
            </a:r>
            <a:r>
              <a:rPr lang="en-US" dirty="0" smtClean="0"/>
              <a:t>or based on your facilities policy or your point of care risk assessment.</a:t>
            </a:r>
          </a:p>
          <a:p>
            <a:pPr marL="457200" indent="-457200">
              <a:lnSpc>
                <a:spcPct val="100000"/>
              </a:lnSpc>
              <a:buFont typeface="Arial" panose="020B0604020202020204" pitchFamily="34" charset="0"/>
              <a:buChar char="•"/>
            </a:pPr>
            <a:r>
              <a:rPr lang="en-US" b="1" u="sng" dirty="0" smtClean="0"/>
              <a:t>Must</a:t>
            </a:r>
            <a:r>
              <a:rPr lang="en-US" dirty="0" smtClean="0"/>
              <a:t> </a:t>
            </a:r>
            <a:r>
              <a:rPr lang="en-US" dirty="0"/>
              <a:t>be fit tested to ensure proper </a:t>
            </a:r>
            <a:r>
              <a:rPr lang="en-US" dirty="0" smtClean="0"/>
              <a:t>fit, seal check before use to ensure no </a:t>
            </a:r>
            <a:r>
              <a:rPr lang="en-US" dirty="0"/>
              <a:t>leaks</a:t>
            </a:r>
          </a:p>
          <a:p>
            <a:pPr marL="457200" lvl="1" indent="-457200">
              <a:lnSpc>
                <a:spcPct val="100000"/>
              </a:lnSpc>
            </a:pPr>
            <a:r>
              <a:rPr lang="en-US" dirty="0"/>
              <a:t>If you are not fit tested to the mask for a proper fit, its no more effective than a procedural </a:t>
            </a:r>
            <a:r>
              <a:rPr lang="en-US" dirty="0" smtClean="0"/>
              <a:t>mask</a:t>
            </a:r>
            <a:endParaRPr lang="en-US" dirty="0"/>
          </a:p>
        </p:txBody>
      </p:sp>
      <p:pic>
        <p:nvPicPr>
          <p:cNvPr id="4108" name="Picture 12" descr="The N95 mask: The untold origin 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168" y="5021074"/>
            <a:ext cx="2546278" cy="130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1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Terms </a:t>
            </a:r>
            <a:endParaRPr lang="en-US" dirty="0"/>
          </a:p>
        </p:txBody>
      </p:sp>
      <p:sp>
        <p:nvSpPr>
          <p:cNvPr id="5" name="Content Placeholder 4"/>
          <p:cNvSpPr>
            <a:spLocks noGrp="1"/>
          </p:cNvSpPr>
          <p:nvPr>
            <p:ph sz="half" idx="2"/>
          </p:nvPr>
        </p:nvSpPr>
        <p:spPr>
          <a:xfrm>
            <a:off x="839788" y="1475509"/>
            <a:ext cx="5157787" cy="4751671"/>
          </a:xfrm>
        </p:spPr>
        <p:txBody>
          <a:bodyPr>
            <a:normAutofit fontScale="25000" lnSpcReduction="20000"/>
          </a:bodyPr>
          <a:lstStyle/>
          <a:p>
            <a:pPr marL="0" indent="0">
              <a:buNone/>
            </a:pPr>
            <a:r>
              <a:rPr lang="en-US" sz="8000" b="1" dirty="0" smtClean="0"/>
              <a:t>Staff:</a:t>
            </a:r>
            <a:r>
              <a:rPr lang="en-US" sz="8000" dirty="0" smtClean="0"/>
              <a:t> anyone employed by the organization/workplace</a:t>
            </a:r>
          </a:p>
          <a:p>
            <a:pPr marL="1001268" lvl="1" indent="-457200"/>
            <a:r>
              <a:rPr lang="en-US" sz="8000" dirty="0" smtClean="0"/>
              <a:t>Health </a:t>
            </a:r>
            <a:r>
              <a:rPr lang="en-US" sz="8000" dirty="0"/>
              <a:t>care workers </a:t>
            </a:r>
            <a:r>
              <a:rPr lang="en-US" sz="8000" dirty="0" smtClean="0"/>
              <a:t>(RN, RPN, PSW)</a:t>
            </a:r>
          </a:p>
          <a:p>
            <a:pPr marL="1001268" lvl="1" indent="-457200"/>
            <a:r>
              <a:rPr lang="en-US" sz="8000" dirty="0" smtClean="0"/>
              <a:t>Non-clinical staff (Care aids, housekeeping/environmental services, dietary) </a:t>
            </a:r>
          </a:p>
          <a:p>
            <a:pPr marL="1001268" lvl="1" indent="-457200"/>
            <a:r>
              <a:rPr lang="en-US" sz="8000" dirty="0" smtClean="0"/>
              <a:t>Temporary and/or agency staff, </a:t>
            </a:r>
          </a:p>
          <a:p>
            <a:pPr marL="1001268" lvl="1" indent="-457200"/>
            <a:r>
              <a:rPr lang="en-US" sz="8000" dirty="0" smtClean="0"/>
              <a:t>Contractors,</a:t>
            </a:r>
          </a:p>
          <a:p>
            <a:pPr marL="1001268" lvl="1" indent="-457200"/>
            <a:r>
              <a:rPr lang="en-US" sz="8000" dirty="0" smtClean="0"/>
              <a:t>Students </a:t>
            </a:r>
            <a:r>
              <a:rPr lang="en-US" sz="8000" dirty="0"/>
              <a:t>on </a:t>
            </a:r>
            <a:r>
              <a:rPr lang="en-US" sz="8000" dirty="0" smtClean="0"/>
              <a:t>placement and </a:t>
            </a:r>
          </a:p>
          <a:p>
            <a:pPr marL="1001268" lvl="1" indent="-457200"/>
            <a:r>
              <a:rPr lang="en-US" sz="8000" dirty="0" smtClean="0"/>
              <a:t>Volunteers</a:t>
            </a:r>
          </a:p>
          <a:p>
            <a:pPr marL="0" indent="0">
              <a:buNone/>
            </a:pPr>
            <a:r>
              <a:rPr lang="en-US" sz="8000" b="1" dirty="0" smtClean="0"/>
              <a:t>Germ</a:t>
            </a:r>
            <a:r>
              <a:rPr lang="en-US" sz="8000" dirty="0" smtClean="0"/>
              <a:t> = Pathogen = microorganism = that can be transmitted and cause colonization/infection/disease</a:t>
            </a:r>
          </a:p>
          <a:p>
            <a:pPr marL="1001268" lvl="1" indent="-457200"/>
            <a:endParaRPr lang="en-US" dirty="0"/>
          </a:p>
        </p:txBody>
      </p:sp>
      <p:sp>
        <p:nvSpPr>
          <p:cNvPr id="6" name="Content Placeholder 5"/>
          <p:cNvSpPr>
            <a:spLocks noGrp="1"/>
          </p:cNvSpPr>
          <p:nvPr>
            <p:ph sz="quarter" idx="4"/>
          </p:nvPr>
        </p:nvSpPr>
        <p:spPr>
          <a:xfrm>
            <a:off x="6097588" y="1433945"/>
            <a:ext cx="5183188" cy="4322619"/>
          </a:xfrm>
        </p:spPr>
        <p:txBody>
          <a:bodyPr>
            <a:normAutofit fontScale="62500" lnSpcReduction="20000"/>
          </a:bodyPr>
          <a:lstStyle/>
          <a:p>
            <a:pPr marL="0" indent="0">
              <a:buNone/>
            </a:pPr>
            <a:r>
              <a:rPr lang="en-US" sz="3200" b="1" dirty="0"/>
              <a:t>Facility: </a:t>
            </a:r>
            <a:r>
              <a:rPr lang="en-US" sz="3200" dirty="0"/>
              <a:t>any area where care is provided:  </a:t>
            </a:r>
          </a:p>
          <a:p>
            <a:pPr marL="1001268" lvl="1" indent="-457200"/>
            <a:r>
              <a:rPr lang="en-US" sz="3200" dirty="0"/>
              <a:t>Long Term Care Home, Retirement Home </a:t>
            </a:r>
          </a:p>
          <a:p>
            <a:pPr marL="1001268" lvl="1" indent="-457200"/>
            <a:r>
              <a:rPr lang="en-US" sz="3200" dirty="0"/>
              <a:t>Ministry of Children, Community and Social Services organization </a:t>
            </a:r>
          </a:p>
          <a:p>
            <a:pPr marL="1001268" lvl="1" indent="-457200"/>
            <a:r>
              <a:rPr lang="en-US" sz="3200" dirty="0"/>
              <a:t>Home &amp; Community Care</a:t>
            </a:r>
          </a:p>
          <a:p>
            <a:pPr marL="1001268" lvl="1" indent="-457200"/>
            <a:r>
              <a:rPr lang="en-US" sz="3200" dirty="0"/>
              <a:t>Hospitals </a:t>
            </a:r>
          </a:p>
          <a:p>
            <a:pPr marL="1001268" lvl="1" indent="-457200"/>
            <a:r>
              <a:rPr lang="en-US" sz="3200" dirty="0"/>
              <a:t>Clinics </a:t>
            </a:r>
            <a:endParaRPr lang="en-US" sz="3200" dirty="0" smtClean="0"/>
          </a:p>
          <a:p>
            <a:pPr marL="86868" indent="0">
              <a:buNone/>
            </a:pPr>
            <a:r>
              <a:rPr lang="en-US" sz="3200" b="1" dirty="0" smtClean="0"/>
              <a:t>Client</a:t>
            </a:r>
            <a:r>
              <a:rPr lang="en-US" sz="3200" b="1" dirty="0"/>
              <a:t>: </a:t>
            </a:r>
            <a:r>
              <a:rPr lang="en-US" sz="3200" dirty="0"/>
              <a:t>an individual participating in services = resident/patient </a:t>
            </a:r>
            <a:endParaRPr lang="en-US" sz="3200" dirty="0" smtClean="0"/>
          </a:p>
          <a:p>
            <a:pPr marL="86868"/>
            <a:r>
              <a:rPr lang="en-US" sz="3200" b="1" dirty="0" smtClean="0"/>
              <a:t>Blood and Body Fluid: </a:t>
            </a:r>
            <a:r>
              <a:rPr lang="en-US" sz="3200" dirty="0" smtClean="0"/>
              <a:t>includes: blood, feces, urine, nasal secretions, mucus, saliva, vomit, semen, vaginal fluids, wound drainage, secretions </a:t>
            </a:r>
            <a:r>
              <a:rPr lang="en-US" sz="3200" dirty="0"/>
              <a:t>and </a:t>
            </a:r>
            <a:r>
              <a:rPr lang="en-US" sz="3200" dirty="0" smtClean="0"/>
              <a:t>excretions</a:t>
            </a:r>
            <a:endParaRPr lang="en-US" sz="3200" b="1" dirty="0"/>
          </a:p>
          <a:p>
            <a:pPr marL="1001268" lvl="1" indent="-457200"/>
            <a:endParaRPr lang="en-US" sz="2000" dirty="0"/>
          </a:p>
          <a:p>
            <a:pPr marL="0" indent="0">
              <a:buNone/>
            </a:pPr>
            <a:endParaRPr lang="en-US" dirty="0"/>
          </a:p>
        </p:txBody>
      </p:sp>
    </p:spTree>
    <p:extLst>
      <p:ext uri="{BB962C8B-B14F-4D97-AF65-F5344CB8AC3E}">
        <p14:creationId xmlns:p14="http://schemas.microsoft.com/office/powerpoint/2010/main" val="1473626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Eye Protection</a:t>
            </a:r>
          </a:p>
        </p:txBody>
      </p:sp>
      <p:sp>
        <p:nvSpPr>
          <p:cNvPr id="3" name="Content Placeholder 2"/>
          <p:cNvSpPr>
            <a:spLocks noGrp="1"/>
          </p:cNvSpPr>
          <p:nvPr>
            <p:ph idx="1"/>
          </p:nvPr>
        </p:nvSpPr>
        <p:spPr>
          <a:xfrm>
            <a:off x="725713" y="1270129"/>
            <a:ext cx="7631257" cy="4761952"/>
          </a:xfrm>
        </p:spPr>
        <p:txBody>
          <a:bodyPr>
            <a:normAutofit fontScale="25000" lnSpcReduction="20000"/>
          </a:bodyPr>
          <a:lstStyle/>
          <a:p>
            <a:r>
              <a:rPr lang="en-US" sz="9600" dirty="0" smtClean="0"/>
              <a:t>Protects the </a:t>
            </a:r>
            <a:r>
              <a:rPr lang="en-US" sz="9600" dirty="0"/>
              <a:t>eyes when splash/spray of </a:t>
            </a:r>
            <a:r>
              <a:rPr lang="en-US" sz="9600" dirty="0" smtClean="0"/>
              <a:t>blood or </a:t>
            </a:r>
            <a:r>
              <a:rPr lang="en-US" sz="9600" dirty="0"/>
              <a:t>body </a:t>
            </a:r>
            <a:r>
              <a:rPr lang="en-US" sz="9600" dirty="0" smtClean="0"/>
              <a:t>fluids towards the face is likely</a:t>
            </a:r>
            <a:endParaRPr lang="en-US" sz="9600" dirty="0"/>
          </a:p>
          <a:p>
            <a:pPr marL="457200" indent="-457200">
              <a:buFont typeface="Arial" panose="020B0604020202020204" pitchFamily="34" charset="0"/>
              <a:buChar char="•"/>
            </a:pPr>
            <a:r>
              <a:rPr lang="en-US" sz="9600" dirty="0" smtClean="0"/>
              <a:t>There are pros and cons </a:t>
            </a:r>
            <a:r>
              <a:rPr lang="en-US" sz="9600" dirty="0"/>
              <a:t>to each type </a:t>
            </a:r>
            <a:r>
              <a:rPr lang="en-US" sz="9600" dirty="0" smtClean="0"/>
              <a:t>of eye protection</a:t>
            </a:r>
          </a:p>
          <a:p>
            <a:pPr marL="1001268" lvl="1" indent="-457200"/>
            <a:r>
              <a:rPr lang="en-US" sz="9600" dirty="0" smtClean="0"/>
              <a:t>Secure </a:t>
            </a:r>
            <a:r>
              <a:rPr lang="en-US" sz="9600" dirty="0"/>
              <a:t>fit, tight against face and/or across the forehead </a:t>
            </a:r>
            <a:r>
              <a:rPr lang="en-US" sz="9600" dirty="0" smtClean="0"/>
              <a:t>or brow is </a:t>
            </a:r>
            <a:r>
              <a:rPr lang="en-US" sz="9600" dirty="0"/>
              <a:t>best</a:t>
            </a:r>
          </a:p>
          <a:p>
            <a:pPr marL="457200" indent="-457200">
              <a:buFont typeface="Arial" panose="020B0604020202020204" pitchFamily="34" charset="0"/>
              <a:buChar char="•"/>
            </a:pPr>
            <a:r>
              <a:rPr lang="en-US" sz="9600" dirty="0"/>
              <a:t>Clean hands </a:t>
            </a:r>
            <a:r>
              <a:rPr lang="en-US" sz="9600" b="1" dirty="0"/>
              <a:t>before</a:t>
            </a:r>
            <a:r>
              <a:rPr lang="en-US" sz="9600" dirty="0"/>
              <a:t> </a:t>
            </a:r>
            <a:r>
              <a:rPr lang="en-US" sz="9600" i="1" dirty="0"/>
              <a:t>and</a:t>
            </a:r>
            <a:r>
              <a:rPr lang="en-US" sz="9600" dirty="0"/>
              <a:t> </a:t>
            </a:r>
            <a:r>
              <a:rPr lang="en-US" sz="9600" b="1" dirty="0"/>
              <a:t>after</a:t>
            </a:r>
            <a:r>
              <a:rPr lang="en-US" sz="9600" dirty="0"/>
              <a:t> touching/adjusting eye protection </a:t>
            </a:r>
          </a:p>
          <a:p>
            <a:pPr marL="457200" indent="-457200">
              <a:buFont typeface="Arial" panose="020B0604020202020204" pitchFamily="34" charset="0"/>
              <a:buChar char="•"/>
            </a:pPr>
            <a:r>
              <a:rPr lang="en-US" sz="9600" dirty="0" smtClean="0"/>
              <a:t>Store </a:t>
            </a:r>
            <a:r>
              <a:rPr lang="en-US" sz="9600" dirty="0"/>
              <a:t>in a designated space, </a:t>
            </a:r>
            <a:r>
              <a:rPr lang="en-US" sz="9600" dirty="0" smtClean="0"/>
              <a:t>to prevent </a:t>
            </a:r>
            <a:r>
              <a:rPr lang="en-US" sz="9600" dirty="0"/>
              <a:t>transmission </a:t>
            </a:r>
            <a:endParaRPr lang="en-US" sz="9600" dirty="0" smtClean="0"/>
          </a:p>
          <a:p>
            <a:pPr marL="457200" indent="-457200">
              <a:buFont typeface="Arial" panose="020B0604020202020204" pitchFamily="34" charset="0"/>
              <a:buChar char="•"/>
            </a:pPr>
            <a:r>
              <a:rPr lang="en-US" sz="9600" dirty="0" smtClean="0">
                <a:hlinkClick r:id="rId3"/>
              </a:rPr>
              <a:t>PHO </a:t>
            </a:r>
            <a:r>
              <a:rPr lang="en-US" sz="9600" dirty="0">
                <a:hlinkClick r:id="rId3"/>
              </a:rPr>
              <a:t>How to clean reusable eye protection </a:t>
            </a:r>
            <a:r>
              <a:rPr lang="en-US" sz="9600" dirty="0" smtClean="0">
                <a:hlinkClick r:id="rId3"/>
              </a:rPr>
              <a:t>document</a:t>
            </a:r>
            <a:endParaRPr lang="en-US" sz="9600" dirty="0" smtClean="0"/>
          </a:p>
          <a:p>
            <a:pPr marL="457200" indent="-457200"/>
            <a:r>
              <a:rPr lang="en-US" sz="9600" dirty="0"/>
              <a:t>If extending the use </a:t>
            </a:r>
            <a:r>
              <a:rPr lang="en-US" sz="9600" dirty="0" smtClean="0"/>
              <a:t>of eye protection:</a:t>
            </a:r>
          </a:p>
          <a:p>
            <a:pPr marL="914400" lvl="1" indent="-457200"/>
            <a:r>
              <a:rPr lang="en-US" sz="9600" dirty="0" smtClean="0"/>
              <a:t>disinfect </a:t>
            </a:r>
            <a:r>
              <a:rPr lang="en-US" sz="9600" dirty="0"/>
              <a:t>before </a:t>
            </a:r>
            <a:r>
              <a:rPr lang="en-US" sz="9600" dirty="0" smtClean="0"/>
              <a:t>breaks, storage and </a:t>
            </a:r>
            <a:r>
              <a:rPr lang="en-US" sz="9600" dirty="0"/>
              <a:t>between </a:t>
            </a:r>
            <a:r>
              <a:rPr lang="en-US" sz="9600" dirty="0" smtClean="0"/>
              <a:t>clients </a:t>
            </a:r>
            <a:r>
              <a:rPr lang="en-US" sz="9600" dirty="0"/>
              <a:t>who are infectious</a:t>
            </a:r>
          </a:p>
          <a:p>
            <a:pPr marL="0" indent="0">
              <a:buNone/>
            </a:pPr>
            <a:endParaRPr lang="en-US" sz="9600" dirty="0" smtClean="0"/>
          </a:p>
          <a:p>
            <a:pPr marL="457200" indent="-457200">
              <a:buFont typeface="Arial" panose="020B0604020202020204" pitchFamily="34" charset="0"/>
              <a:buChar char="•"/>
            </a:pPr>
            <a:endParaRPr lang="en-US" sz="9600" dirty="0"/>
          </a:p>
          <a:p>
            <a:pPr marL="457200" indent="-457200">
              <a:buFont typeface="Arial" panose="020B0604020202020204" pitchFamily="34" charset="0"/>
              <a:buChar char="•"/>
            </a:pPr>
            <a:endParaRPr lang="en-US" dirty="0"/>
          </a:p>
          <a:p>
            <a:r>
              <a:rPr lang="en-US" dirty="0"/>
              <a:t> </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15"/>
          <a:stretch/>
        </p:blipFill>
        <p:spPr bwMode="auto">
          <a:xfrm>
            <a:off x="8847407" y="1270129"/>
            <a:ext cx="3141652" cy="498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48088" y="5682906"/>
            <a:ext cx="5185214" cy="498948"/>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Eye glasses are </a:t>
            </a:r>
            <a:r>
              <a:rPr lang="en-US" sz="2000" b="1" u="sng" dirty="0">
                <a:solidFill>
                  <a:schemeClr val="tx1"/>
                </a:solidFill>
              </a:rPr>
              <a:t>not</a:t>
            </a:r>
            <a:r>
              <a:rPr lang="en-US" sz="2000" dirty="0">
                <a:solidFill>
                  <a:schemeClr val="tx1"/>
                </a:solidFill>
              </a:rPr>
              <a:t> considered eye protection</a:t>
            </a:r>
          </a:p>
        </p:txBody>
      </p:sp>
    </p:spTree>
    <p:extLst>
      <p:ext uri="{BB962C8B-B14F-4D97-AF65-F5344CB8AC3E}">
        <p14:creationId xmlns:p14="http://schemas.microsoft.com/office/powerpoint/2010/main" val="1830159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D</a:t>
            </a:r>
            <a:r>
              <a:rPr lang="en-US" b="1" dirty="0" smtClean="0"/>
              <a:t>on</a:t>
            </a:r>
            <a:r>
              <a:rPr lang="en-US" dirty="0" smtClean="0"/>
              <a:t>ning &amp; d</a:t>
            </a:r>
            <a:r>
              <a:rPr lang="en-US" b="1" dirty="0" smtClean="0"/>
              <a:t>off</a:t>
            </a:r>
            <a:r>
              <a:rPr lang="en-US" dirty="0" smtClean="0"/>
              <a:t>ing</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How do you use PPE?</a:t>
            </a:r>
          </a:p>
        </p:txBody>
      </p:sp>
    </p:spTree>
    <p:extLst>
      <p:ext uri="{BB962C8B-B14F-4D97-AF65-F5344CB8AC3E}">
        <p14:creationId xmlns:p14="http://schemas.microsoft.com/office/powerpoint/2010/main" val="1658001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07525" y="4648200"/>
            <a:ext cx="2784475" cy="1585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2280" y="312003"/>
            <a:ext cx="11094720" cy="932597"/>
          </a:xfrm>
        </p:spPr>
        <p:txBody>
          <a:bodyPr>
            <a:normAutofit/>
          </a:bodyPr>
          <a:lstStyle/>
          <a:p>
            <a:r>
              <a:rPr lang="en-US" dirty="0"/>
              <a:t>Using PPE Properly</a:t>
            </a:r>
          </a:p>
        </p:txBody>
      </p:sp>
      <p:sp>
        <p:nvSpPr>
          <p:cNvPr id="2" name="Content Placeholder 1"/>
          <p:cNvSpPr>
            <a:spLocks noGrp="1"/>
          </p:cNvSpPr>
          <p:nvPr>
            <p:ph idx="1"/>
          </p:nvPr>
        </p:nvSpPr>
        <p:spPr>
          <a:xfrm>
            <a:off x="347772" y="1244600"/>
            <a:ext cx="7264400" cy="4337051"/>
          </a:xfrm>
        </p:spPr>
        <p:txBody>
          <a:bodyPr>
            <a:noAutofit/>
          </a:bodyPr>
          <a:lstStyle/>
          <a:p>
            <a:r>
              <a:rPr lang="en-US" altLang="en-US" sz="2400" dirty="0" smtClean="0"/>
              <a:t>Ensure </a:t>
            </a:r>
            <a:r>
              <a:rPr lang="en-US" altLang="en-US" sz="2400" dirty="0"/>
              <a:t>you have received training &amp; education on how to use available PPE </a:t>
            </a:r>
          </a:p>
          <a:p>
            <a:pPr marL="342900" indent="-342900">
              <a:buFont typeface="Arial" panose="020B0604020202020204" pitchFamily="34" charset="0"/>
              <a:buChar char="•"/>
            </a:pPr>
            <a:r>
              <a:rPr lang="en-US" altLang="en-US" sz="2400" dirty="0" smtClean="0"/>
              <a:t>Ask yourself “What </a:t>
            </a:r>
            <a:r>
              <a:rPr lang="en-US" altLang="en-US" sz="2400" dirty="0"/>
              <a:t>am I protecting myself against?” </a:t>
            </a:r>
          </a:p>
          <a:p>
            <a:pPr marL="342900" indent="-342900">
              <a:buFont typeface="Arial" panose="020B0604020202020204" pitchFamily="34" charset="0"/>
              <a:buChar char="•"/>
            </a:pPr>
            <a:r>
              <a:rPr lang="en-US" altLang="en-US" sz="2400" dirty="0"/>
              <a:t>Taking PPE off is more risky as it is likely contaminated with </a:t>
            </a:r>
            <a:r>
              <a:rPr lang="en-US" altLang="en-US" sz="2400" dirty="0" smtClean="0"/>
              <a:t>germs.  </a:t>
            </a:r>
          </a:p>
          <a:p>
            <a:pPr marL="342900" indent="-342900">
              <a:buFont typeface="Arial" panose="020B0604020202020204" pitchFamily="34" charset="0"/>
              <a:buChar char="•"/>
            </a:pPr>
            <a:r>
              <a:rPr lang="en-US" altLang="en-US" sz="2400" dirty="0"/>
              <a:t>Any issues with PPE must be reported to your manager  (e.g., damaged or defective items</a:t>
            </a:r>
            <a:r>
              <a:rPr lang="en-US" altLang="en-US" sz="2400" dirty="0" smtClean="0"/>
              <a:t>)</a:t>
            </a:r>
          </a:p>
          <a:p>
            <a:pPr marL="342900" indent="-342900">
              <a:buFont typeface="Arial" panose="020B0604020202020204" pitchFamily="34" charset="0"/>
              <a:buChar char="•"/>
            </a:pPr>
            <a:r>
              <a:rPr lang="en-US" altLang="en-US" sz="2400" dirty="0" smtClean="0"/>
              <a:t>Not using PPE or using it improperly is </a:t>
            </a:r>
            <a:r>
              <a:rPr lang="en-US" altLang="en-US" sz="2400" dirty="0"/>
              <a:t>everyone's business </a:t>
            </a:r>
            <a:endParaRPr lang="en-US" altLang="en-US" sz="2400" dirty="0" smtClean="0"/>
          </a:p>
          <a:p>
            <a:pPr marL="800100" lvl="1" indent="-342900"/>
            <a:r>
              <a:rPr lang="en-US" altLang="en-US" sz="2000" dirty="0" smtClean="0"/>
              <a:t>Hold each other accountable; transmission of germs affects everyone in the workplace </a:t>
            </a:r>
          </a:p>
        </p:txBody>
      </p:sp>
      <p:pic>
        <p:nvPicPr>
          <p:cNvPr id="4" name="Picture 3"/>
          <p:cNvPicPr>
            <a:picLocks noChangeAspect="1"/>
          </p:cNvPicPr>
          <p:nvPr/>
        </p:nvPicPr>
        <p:blipFill>
          <a:blip r:embed="rId3"/>
          <a:stretch>
            <a:fillRect/>
          </a:stretch>
        </p:blipFill>
        <p:spPr>
          <a:xfrm>
            <a:off x="7726680" y="1244600"/>
            <a:ext cx="4431949" cy="2517593"/>
          </a:xfrm>
          <a:prstGeom prst="rect">
            <a:avLst/>
          </a:prstGeom>
        </p:spPr>
      </p:pic>
      <p:pic>
        <p:nvPicPr>
          <p:cNvPr id="6" name="Picture 5"/>
          <p:cNvPicPr>
            <a:picLocks noChangeAspect="1"/>
          </p:cNvPicPr>
          <p:nvPr/>
        </p:nvPicPr>
        <p:blipFill>
          <a:blip r:embed="rId4"/>
          <a:stretch>
            <a:fillRect/>
          </a:stretch>
        </p:blipFill>
        <p:spPr>
          <a:xfrm>
            <a:off x="9178509" y="4254953"/>
            <a:ext cx="2721040" cy="1969515"/>
          </a:xfrm>
          <a:prstGeom prst="rect">
            <a:avLst/>
          </a:prstGeom>
        </p:spPr>
      </p:pic>
    </p:spTree>
    <p:extLst>
      <p:ext uri="{BB962C8B-B14F-4D97-AF65-F5344CB8AC3E}">
        <p14:creationId xmlns:p14="http://schemas.microsoft.com/office/powerpoint/2010/main" val="2676245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Donning </a:t>
            </a:r>
            <a:r>
              <a:rPr lang="en-US" dirty="0"/>
              <a:t>and Doffing PPE</a:t>
            </a:r>
          </a:p>
        </p:txBody>
      </p:sp>
      <p:pic>
        <p:nvPicPr>
          <p:cNvPr id="4" name="Picture 3">
            <a:hlinkClick r:id="rId3"/>
          </p:cNvPr>
          <p:cNvPicPr>
            <a:picLocks noChangeAspect="1"/>
          </p:cNvPicPr>
          <p:nvPr/>
        </p:nvPicPr>
        <p:blipFill>
          <a:blip r:embed="rId4"/>
          <a:stretch>
            <a:fillRect/>
          </a:stretch>
        </p:blipFill>
        <p:spPr>
          <a:xfrm>
            <a:off x="191096" y="1243449"/>
            <a:ext cx="2442992" cy="2512048"/>
          </a:xfrm>
          <a:prstGeom prst="rect">
            <a:avLst/>
          </a:prstGeom>
        </p:spPr>
      </p:pic>
      <p:pic>
        <p:nvPicPr>
          <p:cNvPr id="5" name="Picture 4">
            <a:hlinkClick r:id="rId5"/>
          </p:cNvPr>
          <p:cNvPicPr>
            <a:picLocks noChangeAspect="1"/>
          </p:cNvPicPr>
          <p:nvPr/>
        </p:nvPicPr>
        <p:blipFill>
          <a:blip r:embed="rId6"/>
          <a:stretch>
            <a:fillRect/>
          </a:stretch>
        </p:blipFill>
        <p:spPr>
          <a:xfrm>
            <a:off x="5926157" y="1243449"/>
            <a:ext cx="2442992" cy="2585976"/>
          </a:xfrm>
          <a:prstGeom prst="rect">
            <a:avLst/>
          </a:prstGeom>
        </p:spPr>
      </p:pic>
      <p:sp>
        <p:nvSpPr>
          <p:cNvPr id="7" name="TextBox 6"/>
          <p:cNvSpPr txBox="1"/>
          <p:nvPr/>
        </p:nvSpPr>
        <p:spPr>
          <a:xfrm>
            <a:off x="3106102" y="6456596"/>
            <a:ext cx="6040756" cy="369332"/>
          </a:xfrm>
          <a:prstGeom prst="rect">
            <a:avLst/>
          </a:prstGeom>
          <a:noFill/>
        </p:spPr>
        <p:txBody>
          <a:bodyPr wrap="none" rtlCol="0">
            <a:spAutoFit/>
          </a:bodyPr>
          <a:lstStyle/>
          <a:p>
            <a:r>
              <a:rPr lang="en-US" dirty="0" smtClean="0">
                <a:solidFill>
                  <a:schemeClr val="bg1"/>
                </a:solidFill>
              </a:rPr>
              <a:t>Watch  instructional videos by clicking on each photo or video</a:t>
            </a:r>
            <a:endParaRPr lang="en-CA" dirty="0">
              <a:solidFill>
                <a:schemeClr val="bg1"/>
              </a:solidFill>
            </a:endParaRPr>
          </a:p>
        </p:txBody>
      </p:sp>
      <p:pic>
        <p:nvPicPr>
          <p:cNvPr id="3" name="Picture 2">
            <a:hlinkClick r:id="rId7"/>
          </p:cNvPr>
          <p:cNvPicPr>
            <a:picLocks noChangeAspect="1"/>
          </p:cNvPicPr>
          <p:nvPr/>
        </p:nvPicPr>
        <p:blipFill>
          <a:blip r:embed="rId8"/>
          <a:stretch>
            <a:fillRect/>
          </a:stretch>
        </p:blipFill>
        <p:spPr>
          <a:xfrm>
            <a:off x="1829254" y="3755497"/>
            <a:ext cx="3840207" cy="2165729"/>
          </a:xfrm>
          <a:prstGeom prst="rect">
            <a:avLst/>
          </a:prstGeom>
        </p:spPr>
      </p:pic>
      <p:pic>
        <p:nvPicPr>
          <p:cNvPr id="6" name="Picture 5">
            <a:hlinkClick r:id="rId9"/>
          </p:cNvPr>
          <p:cNvPicPr>
            <a:picLocks noChangeAspect="1"/>
          </p:cNvPicPr>
          <p:nvPr/>
        </p:nvPicPr>
        <p:blipFill>
          <a:blip r:embed="rId10"/>
          <a:stretch>
            <a:fillRect/>
          </a:stretch>
        </p:blipFill>
        <p:spPr>
          <a:xfrm>
            <a:off x="7821011" y="3749305"/>
            <a:ext cx="3840207" cy="2171921"/>
          </a:xfrm>
          <a:prstGeom prst="rect">
            <a:avLst/>
          </a:prstGeom>
        </p:spPr>
      </p:pic>
      <p:pic>
        <p:nvPicPr>
          <p:cNvPr id="3074" name="Picture 2" descr="Men&amp;#39;s Scrubs &amp;amp; Male Nursing Uniforms | Murse Worl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1680" y="1939653"/>
            <a:ext cx="1398934" cy="13989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rsonal Protective Equipment Instruction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8923" y="1780263"/>
            <a:ext cx="974755" cy="15123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ersonal Protective Equipment Instruction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17063" y="1838998"/>
            <a:ext cx="974755" cy="15123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en&amp;#39;s Scrubs &amp;amp; Male Nursing Uniforms | Murse Worl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62995" y="1963493"/>
            <a:ext cx="1376963" cy="1376963"/>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3379379" y="2347139"/>
            <a:ext cx="772395" cy="343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r>
              <a:rPr lang="en-US" b="1" dirty="0" smtClean="0"/>
              <a:t>ON</a:t>
            </a:r>
            <a:endParaRPr lang="en-US" b="1" dirty="0"/>
          </a:p>
        </p:txBody>
      </p:sp>
      <p:sp>
        <p:nvSpPr>
          <p:cNvPr id="14" name="Right Arrow 13"/>
          <p:cNvSpPr/>
          <p:nvPr/>
        </p:nvSpPr>
        <p:spPr>
          <a:xfrm>
            <a:off x="9591818" y="2364707"/>
            <a:ext cx="809563" cy="343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r>
              <a:rPr lang="en-US" b="1" dirty="0" smtClean="0"/>
              <a:t>OFF</a:t>
            </a:r>
            <a:endParaRPr lang="en-US" b="1" dirty="0"/>
          </a:p>
        </p:txBody>
      </p:sp>
    </p:spTree>
    <p:extLst>
      <p:ext uri="{BB962C8B-B14F-4D97-AF65-F5344CB8AC3E}">
        <p14:creationId xmlns:p14="http://schemas.microsoft.com/office/powerpoint/2010/main" val="1167633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Donning &amp; Doffing in the Community </a:t>
            </a:r>
          </a:p>
        </p:txBody>
      </p:sp>
      <p:sp>
        <p:nvSpPr>
          <p:cNvPr id="3" name="Content Placeholder 2"/>
          <p:cNvSpPr>
            <a:spLocks noGrp="1"/>
          </p:cNvSpPr>
          <p:nvPr>
            <p:ph idx="1"/>
          </p:nvPr>
        </p:nvSpPr>
        <p:spPr/>
        <p:txBody>
          <a:bodyPr>
            <a:normAutofit/>
          </a:bodyPr>
          <a:lstStyle/>
          <a:p>
            <a:r>
              <a:rPr lang="en-US" sz="2400" dirty="0"/>
              <a:t>Donning &amp; doffing in settings outside of a typical health care facility offers unique challenges and requires a different approach. If you are travelling to various home and community settings during your work day, refer to </a:t>
            </a:r>
            <a:r>
              <a:rPr lang="en-US" sz="2400" dirty="0" smtClean="0"/>
              <a:t>our videos linked </a:t>
            </a:r>
            <a:r>
              <a:rPr lang="en-US" sz="2400" dirty="0" smtClean="0">
                <a:hlinkClick r:id="rId3"/>
              </a:rPr>
              <a:t>here</a:t>
            </a:r>
            <a:endParaRPr lang="en-US" sz="2400" dirty="0" smtClean="0"/>
          </a:p>
          <a:p>
            <a:endParaRPr lang="en-US" dirty="0"/>
          </a:p>
          <a:p>
            <a:endParaRPr lang="en-US" dirty="0"/>
          </a:p>
        </p:txBody>
      </p:sp>
      <p:pic>
        <p:nvPicPr>
          <p:cNvPr id="4" name="Picture 3"/>
          <p:cNvPicPr>
            <a:picLocks noChangeAspect="1"/>
          </p:cNvPicPr>
          <p:nvPr/>
        </p:nvPicPr>
        <p:blipFill>
          <a:blip r:embed="rId4"/>
          <a:stretch>
            <a:fillRect/>
          </a:stretch>
        </p:blipFill>
        <p:spPr>
          <a:xfrm>
            <a:off x="6554743" y="3009052"/>
            <a:ext cx="2007023" cy="2690449"/>
          </a:xfrm>
          <a:prstGeom prst="rect">
            <a:avLst/>
          </a:prstGeom>
        </p:spPr>
      </p:pic>
      <p:pic>
        <p:nvPicPr>
          <p:cNvPr id="6" name="Picture 5"/>
          <p:cNvPicPr>
            <a:picLocks noChangeAspect="1"/>
          </p:cNvPicPr>
          <p:nvPr/>
        </p:nvPicPr>
        <p:blipFill>
          <a:blip r:embed="rId5"/>
          <a:stretch>
            <a:fillRect/>
          </a:stretch>
        </p:blipFill>
        <p:spPr>
          <a:xfrm>
            <a:off x="3622349" y="3009052"/>
            <a:ext cx="1876671" cy="2690449"/>
          </a:xfrm>
          <a:prstGeom prst="rect">
            <a:avLst/>
          </a:prstGeom>
        </p:spPr>
      </p:pic>
    </p:spTree>
    <p:extLst>
      <p:ext uri="{BB962C8B-B14F-4D97-AF65-F5344CB8AC3E}">
        <p14:creationId xmlns:p14="http://schemas.microsoft.com/office/powerpoint/2010/main" val="215024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Client placement, equipment and environmental cleaning and disinfection, safe handling of sharps and laundry</a:t>
            </a:r>
            <a:endParaRPr lang="en-US" dirty="0"/>
          </a:p>
        </p:txBody>
      </p:sp>
      <p:sp>
        <p:nvSpPr>
          <p:cNvPr id="3" name="Title 2"/>
          <p:cNvSpPr>
            <a:spLocks noGrp="1"/>
          </p:cNvSpPr>
          <p:nvPr>
            <p:ph type="title"/>
          </p:nvPr>
        </p:nvSpPr>
        <p:spPr/>
        <p:txBody>
          <a:bodyPr/>
          <a:lstStyle/>
          <a:p>
            <a:r>
              <a:rPr lang="en-US" dirty="0"/>
              <a:t>Environmental Controls</a:t>
            </a:r>
          </a:p>
        </p:txBody>
      </p:sp>
    </p:spTree>
    <p:extLst>
      <p:ext uri="{BB962C8B-B14F-4D97-AF65-F5344CB8AC3E}">
        <p14:creationId xmlns:p14="http://schemas.microsoft.com/office/powerpoint/2010/main" val="1967850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Dedicated </a:t>
            </a:r>
            <a:r>
              <a:rPr lang="en-US" dirty="0"/>
              <a:t>Equipment </a:t>
            </a:r>
          </a:p>
        </p:txBody>
      </p:sp>
      <p:sp>
        <p:nvSpPr>
          <p:cNvPr id="3" name="Content Placeholder 2"/>
          <p:cNvSpPr>
            <a:spLocks noGrp="1"/>
          </p:cNvSpPr>
          <p:nvPr>
            <p:ph idx="1"/>
          </p:nvPr>
        </p:nvSpPr>
        <p:spPr/>
        <p:txBody>
          <a:bodyPr>
            <a:normAutofit/>
          </a:bodyPr>
          <a:lstStyle/>
          <a:p>
            <a:r>
              <a:rPr lang="en-US" sz="2000" dirty="0"/>
              <a:t>Dedicated equipment should be used </a:t>
            </a:r>
            <a:r>
              <a:rPr lang="en-US" sz="2000" dirty="0" smtClean="0"/>
              <a:t>for clients on </a:t>
            </a:r>
            <a:r>
              <a:rPr lang="en-US" sz="2000" dirty="0"/>
              <a:t>additional precautions </a:t>
            </a:r>
          </a:p>
          <a:p>
            <a:pPr marL="457200" indent="-457200">
              <a:buFont typeface="Arial" panose="020B0604020202020204" pitchFamily="34" charset="0"/>
              <a:buChar char="•"/>
            </a:pPr>
            <a:r>
              <a:rPr lang="en-US" sz="2000" dirty="0"/>
              <a:t>If equipment cannot be dedicated it must </a:t>
            </a:r>
            <a:r>
              <a:rPr lang="en-US" sz="2000" dirty="0" smtClean="0"/>
              <a:t>be cleaned &amp; </a:t>
            </a:r>
            <a:r>
              <a:rPr lang="en-US" sz="2000" dirty="0"/>
              <a:t>disinfected between </a:t>
            </a:r>
            <a:r>
              <a:rPr lang="en-US" sz="2000" dirty="0" smtClean="0"/>
              <a:t>clients (e.g</a:t>
            </a:r>
            <a:r>
              <a:rPr lang="en-US" sz="2000" dirty="0"/>
              <a:t>., </a:t>
            </a:r>
            <a:r>
              <a:rPr lang="en-US" sz="2000" dirty="0" smtClean="0"/>
              <a:t>stethoscope, commode, vitals machine) </a:t>
            </a:r>
          </a:p>
          <a:p>
            <a:pPr marL="457200" indent="-457200">
              <a:buFont typeface="Arial" panose="020B0604020202020204" pitchFamily="34" charset="0"/>
              <a:buChar char="•"/>
            </a:pPr>
            <a:r>
              <a:rPr lang="en-US" sz="2000" dirty="0"/>
              <a:t>All non-disposable equipment must be reprocessed as per manufacturer instructions for use</a:t>
            </a:r>
          </a:p>
          <a:p>
            <a:pPr marL="457200" indent="-457200">
              <a:buFont typeface="Arial" panose="020B0604020202020204" pitchFamily="34" charset="0"/>
              <a:buChar char="•"/>
            </a:pPr>
            <a:r>
              <a:rPr lang="en-US" sz="2000" dirty="0"/>
              <a:t>Supplies should be gathered </a:t>
            </a:r>
            <a:r>
              <a:rPr lang="en-US" sz="2000" dirty="0" smtClean="0"/>
              <a:t>outside before you don PPE, then brought </a:t>
            </a:r>
            <a:r>
              <a:rPr lang="en-US" sz="2000" dirty="0"/>
              <a:t>into the room after PPE has been </a:t>
            </a:r>
            <a:r>
              <a:rPr lang="en-US" sz="2000" dirty="0" smtClean="0"/>
              <a:t>donned</a:t>
            </a:r>
            <a:endParaRPr lang="en-US" sz="2000" dirty="0"/>
          </a:p>
          <a:p>
            <a:pPr marL="914400" lvl="1" indent="-457200"/>
            <a:r>
              <a:rPr lang="en-US" sz="2000" dirty="0"/>
              <a:t>Avoid bringing in additional </a:t>
            </a:r>
            <a:r>
              <a:rPr lang="en-US" sz="2000" dirty="0" smtClean="0"/>
              <a:t>supplies to limit clutter </a:t>
            </a:r>
          </a:p>
          <a:p>
            <a:pPr marL="914400" lvl="1" indent="-457200"/>
            <a:r>
              <a:rPr lang="en-US" sz="2000" dirty="0" smtClean="0"/>
              <a:t>All </a:t>
            </a:r>
            <a:r>
              <a:rPr lang="en-US" sz="2000" dirty="0"/>
              <a:t>items brought into a </a:t>
            </a:r>
            <a:r>
              <a:rPr lang="en-US" sz="2000" dirty="0" smtClean="0"/>
              <a:t>client </a:t>
            </a:r>
            <a:r>
              <a:rPr lang="en-US" sz="2000" dirty="0"/>
              <a:t>room must be reprocessed (as per manufactures instructions) </a:t>
            </a:r>
            <a:r>
              <a:rPr lang="en-US" sz="2000" dirty="0" smtClean="0"/>
              <a:t>before </a:t>
            </a:r>
            <a:r>
              <a:rPr lang="en-US" sz="2000" dirty="0"/>
              <a:t>being used </a:t>
            </a:r>
            <a:r>
              <a:rPr lang="en-US" sz="2000" dirty="0" smtClean="0"/>
              <a:t>on another client or disposed of. </a:t>
            </a:r>
            <a:endParaRPr lang="en-US" sz="2000" dirty="0"/>
          </a:p>
        </p:txBody>
      </p:sp>
      <p:sp>
        <p:nvSpPr>
          <p:cNvPr id="4" name="Rectangle 3"/>
          <p:cNvSpPr/>
          <p:nvPr/>
        </p:nvSpPr>
        <p:spPr>
          <a:xfrm>
            <a:off x="1929616" y="5143937"/>
            <a:ext cx="8022155" cy="49589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If it the equipment </a:t>
            </a:r>
            <a:r>
              <a:rPr lang="en-CA" sz="2000" b="1" dirty="0" smtClean="0">
                <a:solidFill>
                  <a:schemeClr val="tx1"/>
                </a:solidFill>
              </a:rPr>
              <a:t>is shared</a:t>
            </a:r>
            <a:r>
              <a:rPr lang="en-CA" sz="2000" dirty="0" smtClean="0">
                <a:solidFill>
                  <a:schemeClr val="tx1"/>
                </a:solidFill>
              </a:rPr>
              <a:t>, it </a:t>
            </a:r>
            <a:r>
              <a:rPr lang="en-CA" sz="2000" b="1" u="sng" dirty="0" smtClean="0">
                <a:solidFill>
                  <a:schemeClr val="tx1"/>
                </a:solidFill>
              </a:rPr>
              <a:t>must</a:t>
            </a:r>
            <a:r>
              <a:rPr lang="en-CA" sz="2000" dirty="0" smtClean="0">
                <a:solidFill>
                  <a:schemeClr val="tx1"/>
                </a:solidFill>
              </a:rPr>
              <a:t> be cleaned &amp; disinfected </a:t>
            </a:r>
            <a:r>
              <a:rPr lang="en-CA" sz="2000" i="1" dirty="0" smtClean="0">
                <a:solidFill>
                  <a:schemeClr val="tx1"/>
                </a:solidFill>
              </a:rPr>
              <a:t>before</a:t>
            </a:r>
            <a:r>
              <a:rPr lang="en-CA" sz="2000" dirty="0" smtClean="0">
                <a:solidFill>
                  <a:schemeClr val="tx1"/>
                </a:solidFill>
              </a:rPr>
              <a:t> reuse</a:t>
            </a:r>
            <a:endParaRPr lang="en-CA" sz="2000" dirty="0">
              <a:solidFill>
                <a:schemeClr val="tx1"/>
              </a:solidFill>
            </a:endParaRPr>
          </a:p>
        </p:txBody>
      </p:sp>
    </p:spTree>
    <p:extLst>
      <p:ext uri="{BB962C8B-B14F-4D97-AF65-F5344CB8AC3E}">
        <p14:creationId xmlns:p14="http://schemas.microsoft.com/office/powerpoint/2010/main" val="3990326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5300" dirty="0"/>
              <a:t>Communication </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sz="2400" dirty="0"/>
              <a:t>Have a communication plan </a:t>
            </a:r>
            <a:r>
              <a:rPr lang="en-US" sz="2400" dirty="0" smtClean="0"/>
              <a:t>ready if </a:t>
            </a:r>
            <a:r>
              <a:rPr lang="en-US" sz="2400" dirty="0"/>
              <a:t>the </a:t>
            </a:r>
            <a:r>
              <a:rPr lang="en-US" sz="2400" dirty="0" smtClean="0"/>
              <a:t>client needs </a:t>
            </a:r>
            <a:r>
              <a:rPr lang="en-US" sz="2400" dirty="0"/>
              <a:t>to leave the </a:t>
            </a:r>
            <a:r>
              <a:rPr lang="en-US" sz="2400" dirty="0" smtClean="0"/>
              <a:t>facility or be moved inside the facility, </a:t>
            </a:r>
            <a:r>
              <a:rPr lang="en-US" sz="2400" dirty="0"/>
              <a:t>including the precautions they are on. </a:t>
            </a:r>
            <a:endParaRPr lang="en-US" sz="2400" dirty="0" smtClean="0"/>
          </a:p>
          <a:p>
            <a:pPr marL="457200" indent="-457200">
              <a:buFont typeface="Arial" pitchFamily="34" charset="0"/>
              <a:buChar char="•"/>
            </a:pPr>
            <a:r>
              <a:rPr lang="en-US" sz="2400" dirty="0" smtClean="0"/>
              <a:t>Ensure </a:t>
            </a:r>
            <a:r>
              <a:rPr lang="en-US" sz="2400" dirty="0"/>
              <a:t>that any visitors are aware of the additional </a:t>
            </a:r>
            <a:r>
              <a:rPr lang="en-US" sz="2400" dirty="0" smtClean="0"/>
              <a:t>precautions</a:t>
            </a:r>
          </a:p>
          <a:p>
            <a:pPr marL="1001268" lvl="1" indent="-457200"/>
            <a:r>
              <a:rPr lang="en-US" sz="2400" dirty="0"/>
              <a:t>H</a:t>
            </a:r>
            <a:r>
              <a:rPr lang="en-US" sz="2400" dirty="0" smtClean="0"/>
              <a:t>ow </a:t>
            </a:r>
            <a:r>
              <a:rPr lang="en-US" sz="2400" dirty="0"/>
              <a:t>to perform hand </a:t>
            </a:r>
            <a:r>
              <a:rPr lang="en-US" sz="2400" dirty="0" smtClean="0"/>
              <a:t>hygiene</a:t>
            </a:r>
          </a:p>
          <a:p>
            <a:pPr marL="1001268" lvl="1" indent="-457200"/>
            <a:r>
              <a:rPr lang="en-US" sz="2400" dirty="0" smtClean="0"/>
              <a:t>How to use </a:t>
            </a:r>
            <a:r>
              <a:rPr lang="en-US" sz="2400" dirty="0"/>
              <a:t>required </a:t>
            </a:r>
            <a:r>
              <a:rPr lang="en-US" sz="2400" dirty="0" smtClean="0"/>
              <a:t>PPE, </a:t>
            </a:r>
            <a:r>
              <a:rPr lang="en-US" sz="2400" dirty="0"/>
              <a:t>and </a:t>
            </a:r>
            <a:endParaRPr lang="en-US" sz="2400" dirty="0" smtClean="0"/>
          </a:p>
          <a:p>
            <a:pPr marL="1001268" lvl="1" indent="-457200"/>
            <a:r>
              <a:rPr lang="en-US" sz="2400" dirty="0"/>
              <a:t>H</a:t>
            </a:r>
            <a:r>
              <a:rPr lang="en-US" sz="2400" dirty="0" smtClean="0"/>
              <a:t>ow </a:t>
            </a:r>
            <a:r>
              <a:rPr lang="en-US" sz="2400" dirty="0"/>
              <a:t>to leave the room safely (e.g., how to remove PPE, perform HH). </a:t>
            </a:r>
            <a:endParaRPr lang="en-US" sz="2400" dirty="0" smtClean="0"/>
          </a:p>
          <a:p>
            <a:endParaRPr lang="en-US" dirty="0"/>
          </a:p>
        </p:txBody>
      </p:sp>
    </p:spTree>
    <p:extLst>
      <p:ext uri="{BB962C8B-B14F-4D97-AF65-F5344CB8AC3E}">
        <p14:creationId xmlns:p14="http://schemas.microsoft.com/office/powerpoint/2010/main" val="633224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Compare cleaning &amp; disinfection, reading product labels </a:t>
            </a:r>
            <a:r>
              <a:rPr lang="en-US" dirty="0" smtClean="0"/>
              <a:t> </a:t>
            </a:r>
            <a:endParaRPr lang="en-US" dirty="0"/>
          </a:p>
        </p:txBody>
      </p:sp>
      <p:sp>
        <p:nvSpPr>
          <p:cNvPr id="3" name="Title 2"/>
          <p:cNvSpPr>
            <a:spLocks noGrp="1"/>
          </p:cNvSpPr>
          <p:nvPr>
            <p:ph type="title"/>
          </p:nvPr>
        </p:nvSpPr>
        <p:spPr>
          <a:xfrm>
            <a:off x="1065227" y="2095499"/>
            <a:ext cx="10321230" cy="2247901"/>
          </a:xfrm>
        </p:spPr>
        <p:txBody>
          <a:bodyPr/>
          <a:lstStyle/>
          <a:p>
            <a:r>
              <a:rPr lang="en-US" dirty="0"/>
              <a:t>What is Cleaning and Disinfection?</a:t>
            </a:r>
          </a:p>
        </p:txBody>
      </p:sp>
    </p:spTree>
    <p:extLst>
      <p:ext uri="{BB962C8B-B14F-4D97-AF65-F5344CB8AC3E}">
        <p14:creationId xmlns:p14="http://schemas.microsoft.com/office/powerpoint/2010/main" val="1010155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82A96-BC99-4C23-807C-7D8BF2FB1D2E}"/>
              </a:ext>
            </a:extLst>
          </p:cNvPr>
          <p:cNvSpPr>
            <a:spLocks noGrp="1"/>
          </p:cNvSpPr>
          <p:nvPr>
            <p:ph type="title"/>
          </p:nvPr>
        </p:nvSpPr>
        <p:spPr/>
        <p:txBody>
          <a:bodyPr/>
          <a:lstStyle/>
          <a:p>
            <a:r>
              <a:rPr lang="en-CA" dirty="0"/>
              <a:t>Cleaning and Disinfection</a:t>
            </a:r>
          </a:p>
        </p:txBody>
      </p:sp>
      <p:sp>
        <p:nvSpPr>
          <p:cNvPr id="3" name="Content Placeholder 2">
            <a:extLst>
              <a:ext uri="{FF2B5EF4-FFF2-40B4-BE49-F238E27FC236}">
                <a16:creationId xmlns="" xmlns:a16="http://schemas.microsoft.com/office/drawing/2014/main" id="{8A135656-F4D0-427C-B5DF-14AB4ACB56D3}"/>
              </a:ext>
            </a:extLst>
          </p:cNvPr>
          <p:cNvSpPr>
            <a:spLocks noGrp="1"/>
          </p:cNvSpPr>
          <p:nvPr>
            <p:ph idx="1"/>
          </p:nvPr>
        </p:nvSpPr>
        <p:spPr>
          <a:xfrm>
            <a:off x="2601989" y="1452318"/>
            <a:ext cx="8810649" cy="4347802"/>
          </a:xfrm>
        </p:spPr>
        <p:txBody>
          <a:bodyPr>
            <a:normAutofit fontScale="85000" lnSpcReduction="20000"/>
          </a:bodyPr>
          <a:lstStyle/>
          <a:p>
            <a:pPr marL="0" indent="0">
              <a:buNone/>
            </a:pPr>
            <a:r>
              <a:rPr lang="en-CA" dirty="0"/>
              <a:t>Cleaning:</a:t>
            </a:r>
          </a:p>
          <a:p>
            <a:pPr marL="1001268" lvl="1" indent="-457200"/>
            <a:r>
              <a:rPr lang="en-CA" dirty="0"/>
              <a:t>The physical removal of foreign material (e.g. dust, soil) and organic material (e.g. </a:t>
            </a:r>
            <a:r>
              <a:rPr lang="en-CA" dirty="0" smtClean="0"/>
              <a:t>blood</a:t>
            </a:r>
            <a:r>
              <a:rPr lang="en-CA" dirty="0"/>
              <a:t> </a:t>
            </a:r>
            <a:r>
              <a:rPr lang="en-CA" dirty="0" smtClean="0"/>
              <a:t>&amp; body fluids</a:t>
            </a:r>
            <a:r>
              <a:rPr lang="en-CA" dirty="0"/>
              <a:t> </a:t>
            </a:r>
            <a:r>
              <a:rPr lang="en-CA" dirty="0" smtClean="0"/>
              <a:t>and germs).</a:t>
            </a:r>
            <a:endParaRPr lang="en-CA" dirty="0"/>
          </a:p>
          <a:p>
            <a:pPr marL="1001268" lvl="1" indent="-457200"/>
            <a:r>
              <a:rPr lang="en-CA" dirty="0"/>
              <a:t>Cleaning physically </a:t>
            </a:r>
            <a:r>
              <a:rPr lang="en-CA" b="1" i="1" dirty="0"/>
              <a:t>removes</a:t>
            </a:r>
            <a:r>
              <a:rPr lang="en-CA" dirty="0"/>
              <a:t> </a:t>
            </a:r>
            <a:r>
              <a:rPr lang="en-CA" dirty="0" smtClean="0"/>
              <a:t>but does not kill </a:t>
            </a:r>
            <a:r>
              <a:rPr lang="en-CA" dirty="0"/>
              <a:t>microorganisms.  </a:t>
            </a:r>
          </a:p>
          <a:p>
            <a:pPr marL="1001268" lvl="1" indent="-457200"/>
            <a:r>
              <a:rPr lang="en-CA" dirty="0" smtClean="0"/>
              <a:t>Cleaning is </a:t>
            </a:r>
            <a:r>
              <a:rPr lang="en-CA" dirty="0"/>
              <a:t>accomplished with water, detergents and </a:t>
            </a:r>
            <a:r>
              <a:rPr lang="en-CA" dirty="0" smtClean="0"/>
              <a:t>friction.</a:t>
            </a:r>
          </a:p>
          <a:p>
            <a:r>
              <a:rPr lang="en-US" dirty="0"/>
              <a:t>Sanitizing: </a:t>
            </a:r>
          </a:p>
          <a:p>
            <a:pPr marL="1001268" lvl="1" indent="-457200"/>
            <a:r>
              <a:rPr lang="en-CA" b="1" i="1" dirty="0"/>
              <a:t>Reduces</a:t>
            </a:r>
            <a:r>
              <a:rPr lang="en-CA" dirty="0"/>
              <a:t> germs identified on the product’s label. </a:t>
            </a:r>
            <a:endParaRPr lang="en-CA" dirty="0" smtClean="0"/>
          </a:p>
          <a:p>
            <a:pPr lvl="1" indent="0">
              <a:buNone/>
            </a:pPr>
            <a:r>
              <a:rPr lang="en-CA" sz="1800" dirty="0" smtClean="0"/>
              <a:t>*</a:t>
            </a:r>
            <a:r>
              <a:rPr lang="en-CA" sz="1800" dirty="0"/>
              <a:t>Sanitizing is not appropriate for care settings – only cleaning and disinfection. Follow the products contact time for disinfection, not sanitizing.  </a:t>
            </a:r>
            <a:endParaRPr lang="en-CA" sz="2300" dirty="0"/>
          </a:p>
          <a:p>
            <a:pPr marL="0" indent="0">
              <a:buNone/>
            </a:pPr>
            <a:r>
              <a:rPr lang="en-CA" dirty="0" smtClean="0"/>
              <a:t>Disinfection</a:t>
            </a:r>
            <a:r>
              <a:rPr lang="en-CA" dirty="0"/>
              <a:t>:</a:t>
            </a:r>
          </a:p>
          <a:p>
            <a:pPr marL="1001268" lvl="1" indent="-457200"/>
            <a:r>
              <a:rPr lang="en-CA" b="1" i="1" dirty="0" smtClean="0"/>
              <a:t>Kills</a:t>
            </a:r>
            <a:r>
              <a:rPr lang="en-CA" dirty="0" smtClean="0"/>
              <a:t> germs, but not bacterial spores </a:t>
            </a:r>
          </a:p>
          <a:p>
            <a:pPr marL="1458468" lvl="2" indent="-457200"/>
            <a:r>
              <a:rPr lang="en-CA" dirty="0" smtClean="0"/>
              <a:t>e.g. </a:t>
            </a:r>
            <a:r>
              <a:rPr lang="en-CA" i="1" dirty="0" err="1"/>
              <a:t>Clostridioides</a:t>
            </a:r>
            <a:r>
              <a:rPr lang="en-CA" i="1" dirty="0"/>
              <a:t> </a:t>
            </a:r>
            <a:r>
              <a:rPr lang="en-CA" i="1" dirty="0" smtClean="0"/>
              <a:t>difficile “C. Diff”</a:t>
            </a:r>
            <a:endParaRPr lang="en-CA" dirty="0"/>
          </a:p>
          <a:p>
            <a:pPr marL="0" indent="0">
              <a:buNone/>
            </a:pPr>
            <a:endParaRPr lang="en-CA" dirty="0"/>
          </a:p>
          <a:p>
            <a:pPr marL="457200" indent="-457200">
              <a:buFont typeface="Arial" panose="020B0604020202020204" pitchFamily="34" charset="0"/>
              <a:buChar char="•"/>
            </a:pPr>
            <a:endParaRPr lang="en-CA" b="1" dirty="0"/>
          </a:p>
        </p:txBody>
      </p:sp>
      <p:sp>
        <p:nvSpPr>
          <p:cNvPr id="4" name="Rectangle 3"/>
          <p:cNvSpPr/>
          <p:nvPr/>
        </p:nvSpPr>
        <p:spPr>
          <a:xfrm>
            <a:off x="3236172" y="6132082"/>
            <a:ext cx="5409046" cy="41162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Cleaning </a:t>
            </a:r>
            <a:r>
              <a:rPr lang="en-CA" sz="2000" b="1" u="sng" dirty="0">
                <a:solidFill>
                  <a:schemeClr val="tx1"/>
                </a:solidFill>
              </a:rPr>
              <a:t>must</a:t>
            </a:r>
            <a:r>
              <a:rPr lang="en-CA" sz="2000" dirty="0">
                <a:solidFill>
                  <a:schemeClr val="tx1"/>
                </a:solidFill>
              </a:rPr>
              <a:t> take place </a:t>
            </a:r>
            <a:r>
              <a:rPr lang="en-CA" sz="2000" i="1" dirty="0" smtClean="0">
                <a:solidFill>
                  <a:schemeClr val="tx1"/>
                </a:solidFill>
              </a:rPr>
              <a:t>before</a:t>
            </a:r>
            <a:r>
              <a:rPr lang="en-CA" sz="2000" dirty="0" smtClean="0">
                <a:solidFill>
                  <a:schemeClr val="tx1"/>
                </a:solidFill>
              </a:rPr>
              <a:t> disinfecting</a:t>
            </a:r>
            <a:endParaRPr lang="en-US" sz="2000" dirty="0">
              <a:solidFill>
                <a:schemeClr val="tx1"/>
              </a:solidFill>
            </a:endParaRPr>
          </a:p>
        </p:txBody>
      </p:sp>
      <p:pic>
        <p:nvPicPr>
          <p:cNvPr id="34" name="Picture 33"/>
          <p:cNvPicPr>
            <a:picLocks noChangeAspect="1"/>
          </p:cNvPicPr>
          <p:nvPr/>
        </p:nvPicPr>
        <p:blipFill>
          <a:blip r:embed="rId3"/>
          <a:stretch>
            <a:fillRect/>
          </a:stretch>
        </p:blipFill>
        <p:spPr>
          <a:xfrm>
            <a:off x="625034" y="1224563"/>
            <a:ext cx="1767391" cy="4803312"/>
          </a:xfrm>
          <a:prstGeom prst="rect">
            <a:avLst/>
          </a:prstGeom>
        </p:spPr>
      </p:pic>
    </p:spTree>
    <p:extLst>
      <p:ext uri="{BB962C8B-B14F-4D97-AF65-F5344CB8AC3E}">
        <p14:creationId xmlns:p14="http://schemas.microsoft.com/office/powerpoint/2010/main" val="741106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Use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This presentation was created for non-clinical staff to provide an overview of basic IPAC concepts. These concepts should be practiced by </a:t>
            </a:r>
            <a:r>
              <a:rPr lang="en-US" sz="2400" b="1" dirty="0" smtClean="0"/>
              <a:t>ALL</a:t>
            </a:r>
            <a:r>
              <a:rPr lang="en-US" sz="2400" dirty="0" smtClean="0"/>
              <a:t> staff, at </a:t>
            </a:r>
            <a:r>
              <a:rPr lang="en-US" sz="2400" b="1" dirty="0" smtClean="0"/>
              <a:t>ALL</a:t>
            </a:r>
            <a:r>
              <a:rPr lang="en-US" sz="2400" dirty="0" smtClean="0"/>
              <a:t> times in </a:t>
            </a:r>
            <a:r>
              <a:rPr lang="en-US" sz="2400" b="1" dirty="0" smtClean="0"/>
              <a:t>ALL</a:t>
            </a:r>
            <a:r>
              <a:rPr lang="en-US" sz="2400" dirty="0" smtClean="0"/>
              <a:t> settings. </a:t>
            </a:r>
            <a:endParaRPr lang="en-US" sz="2400" dirty="0"/>
          </a:p>
        </p:txBody>
      </p:sp>
    </p:spTree>
    <p:extLst>
      <p:ext uri="{BB962C8B-B14F-4D97-AF65-F5344CB8AC3E}">
        <p14:creationId xmlns:p14="http://schemas.microsoft.com/office/powerpoint/2010/main" val="8566995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9.ytimg.com/vi/XhramUs4T2s/maxresdefault.jpg?time=1634053200000&amp;sqp=CNDYlosG&amp;rs=AOn4CLCy9KL_F4RHOkLwjgjWZU_AWyuVgQ">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97" y="0"/>
            <a:ext cx="10909301" cy="61364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445" y="6404036"/>
            <a:ext cx="7951407"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3"/>
              </a:rPr>
              <a:t>https://youtu.be/XhramUs4T2s</a:t>
            </a:r>
            <a:endParaRPr lang="en-US" dirty="0">
              <a:solidFill>
                <a:schemeClr val="bg1"/>
              </a:solidFill>
            </a:endParaRPr>
          </a:p>
        </p:txBody>
      </p:sp>
    </p:spTree>
    <p:extLst>
      <p:ext uri="{BB962C8B-B14F-4D97-AF65-F5344CB8AC3E}">
        <p14:creationId xmlns:p14="http://schemas.microsoft.com/office/powerpoint/2010/main" val="41328270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E428FE-956E-42E6-A0F7-5211ED8AD9AF}"/>
              </a:ext>
            </a:extLst>
          </p:cNvPr>
          <p:cNvSpPr>
            <a:spLocks noGrp="1"/>
          </p:cNvSpPr>
          <p:nvPr>
            <p:ph type="title"/>
          </p:nvPr>
        </p:nvSpPr>
        <p:spPr/>
        <p:txBody>
          <a:bodyPr/>
          <a:lstStyle/>
          <a:p>
            <a:pPr algn="ctr"/>
            <a:r>
              <a:rPr lang="en-CA" b="1" dirty="0"/>
              <a:t>Microorganisms and Disinfectant Levels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592" y="2662178"/>
            <a:ext cx="10684206" cy="1881409"/>
          </a:xfrm>
        </p:spPr>
      </p:pic>
      <p:sp>
        <p:nvSpPr>
          <p:cNvPr id="5" name="TextBox 4">
            <a:extLst>
              <a:ext uri="{FF2B5EF4-FFF2-40B4-BE49-F238E27FC236}">
                <a16:creationId xmlns="" xmlns:a16="http://schemas.microsoft.com/office/drawing/2014/main" id="{2EE6C1B0-396F-434A-BD84-A07B38CE037A}"/>
              </a:ext>
            </a:extLst>
          </p:cNvPr>
          <p:cNvSpPr txBox="1"/>
          <p:nvPr/>
        </p:nvSpPr>
        <p:spPr>
          <a:xfrm>
            <a:off x="300942" y="6402127"/>
            <a:ext cx="1085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latin typeface="Calibri"/>
              </a:rPr>
              <a:t>S</a:t>
            </a:r>
            <a:r>
              <a:rPr kumimoji="0" lang="en-CA" sz="1200" b="0" i="0" u="none" strike="noStrike" kern="1200" cap="none" spc="0" normalizeH="0" baseline="0" noProof="0" dirty="0" err="1">
                <a:ln>
                  <a:noFill/>
                </a:ln>
                <a:solidFill>
                  <a:schemeClr val="bg1"/>
                </a:solidFill>
                <a:effectLst/>
                <a:uLnTx/>
                <a:uFillTx/>
                <a:latin typeface="Calibri"/>
                <a:ea typeface="+mn-ea"/>
                <a:cs typeface="+mn-cs"/>
              </a:rPr>
              <a:t>ource</a:t>
            </a:r>
            <a:r>
              <a:rPr kumimoji="0" lang="en-CA" sz="1200" b="0" i="0" u="none" strike="noStrike" kern="1200" cap="none" spc="0" normalizeH="0" baseline="0" noProof="0" dirty="0">
                <a:ln>
                  <a:noFill/>
                </a:ln>
                <a:solidFill>
                  <a:schemeClr val="bg1"/>
                </a:solidFill>
                <a:effectLst/>
                <a:uLnTx/>
                <a:uFillTx/>
                <a:latin typeface="Calibri"/>
                <a:ea typeface="+mn-ea"/>
                <a:cs typeface="+mn-cs"/>
              </a:rPr>
              <a:t>: Health Canada. Hand washing, cleaning, disinfection and sterilization in health care [Internet]. Ottawa, ON: Government of Canada; 1998. {archived; cited 2021 August 3].  Retrieved from: https://publications.gc.ca/collections/collection_2016/aspc-phac/HP3-1-24-S8-eng.pdf</a:t>
            </a:r>
          </a:p>
        </p:txBody>
      </p:sp>
      <p:sp>
        <p:nvSpPr>
          <p:cNvPr id="4" name="AutoShape 2" descr="data:image/png;base64,iVBORw0KGgoAAAANSUhEUgAAAwoAAACJCAYAAACM9M/KAAAgAElEQVR4Ae2dTahtW3qWT1dMWpLERKrjbQQCwWgiaN1GJaRIBYIKQqhIKgElQW41ivzYCIgNiSTcjgErJIIQCDZusCJC0igRJI1baEMiSApR4bREIWmKzciWZ6/z7PPub48515xrzfW7vwHrjJ/v7/3eMdaa39h7n73fPHRrBpqBZqAZaAaagWagGWgGmoFmoDDwpsx72gw0A81AM9AMNAPNQDPQDDQDzcBDXxT6EDQDzUAz0Aw0A81AM9AMNAPNwAsG+qLwgpJeaAaagWagGWgGmoFmoBloBpqBp4vCmzdvHvrVHPQZ6DPQZ6DPQJ+BPgN9Bs5zBroMbQaunYFnF4WHx59EYqlfzcH5zwAPpm7NQDPQDDQDzcBrYKCfedvt8p/+6f974NVtewaeKrPdgT1/cdgFeXPuGegPze3f4O2xGWgGmoFm4DoZ6GfeNvvCBeErv/p7j6++LGzDaXrpi0J/9+RqvoPUH5r51uxxM9AMNAPNwD0z0M+843fXS8IP/sy/fODFhaEvC8fzmh76otAXhb4o5Duix6+egY8//vjho48+uhoewHINeN6+ffv4/9joL9k+/fTTRxxTGL7whS88/X87dNSnKGNvD2lL90CODonRNq+Pgb4oHLfneUn4/M9/+sCrLwvHcTqy7otCXxRu7qLwwQcfPBUCfNDyohiojYe78lFx40NdHfzWNWX2xMlCxHVsaRmzypBTqLBeC5ZPPvnkCSvjqabPlBuTPhu64tJuSX7ym5yJr8YwnnkZx/3IIk2ZmLSlN6Y69Bm/+ldPH6M46MhltRef9tnX2Ck75bhyYP5wPsX7UjxLfZB7PZvG8OyIC7zH4tL3mt691iYxVxk6vF8zJ+a85pq5en6W8mc87eZitKwZ4Ox2O4yBF5eEX/jGw+d59WXhMEJnrJ5O6e7AMu1Xc3CZM7D0QxO91LXAsoDxvLOuLAsF5Ba+WTCwloWPOrmGrT5rPGT4A5uFqD6MY8Fa8RBDv+qaR/bVf+LB3mbBJPbKGXpiU0dbcWR+U7pTfsRS7cSl3IIs9xOf4pVHMLKGP1r1U+M8Kr37ZyQzfuoxRndKVnW3nJNb7gO8iIP1lB0Sdwsf7lWei0OwHGvj3o/8jPYPHlk/pq3hj1hz7+FjcLTtfTFQP/fuK7vTZTN5SejLwklI74tCX4yu5nK49EMTvdQdFc8WExYOFl2+i5jjY67owRadWqTN2VYsFlfGn7ooGIdYc7iqvf6xSTv1LLSVmz/9mvymdPEjZnRqG9klf1O22llwjfQyJ/XRq21kW3Wco1t9yKXx5s6MualLP6dPXOKZpziyr5jM1Rjgs3nulTH3TLpmfmBNX/hwTX9pKw/mg8zY9DUH4nn+iIlO8oMffaILlqmWdtqoK2bXM0/H9sTcx6d+sUn88oa8xpITZIyxzTV9dt8MJAOck27rGNh7SejLwjpCF2g/ndLdgb3MV5L7K/jNO2dg6Ycmeqlb55x7Hurq+FD3oU+PjAJjrllEZYGAvkXLqBCwsDJW9SEWeps62Igt5erRK7co09Z8mdPEoe2Io7RVj36U35Qu+sqIUblSluvpP8eJwWLLPaz5zfGQfvbhq7rgAbNN/DlHZ9TA6L6IH5z7Gv6m9htb/MqfeDx7xhFzxW/s9OEauvKba/oCU+bqmTI2c3HTm7u+8G3+xB/Na17aZo9O+q64M2ewJ2b8pJx5cuE5MifszanincI6ipm2mUuPm4FkgHPSbTkDiy8JfVlYTuoCzadTujuwXbDe+qXlo48o1qb38YMP+MrdtPyS+S/90ESvvny4e+aR+2C3GKjzLD60y54CIP0os1BJDBZE+Mx1xvixgZO1xItNFjfIc66tvfGZkxPzmiM+Mj/mvLKtyU97OUw/jM2r6tUYzsWmvoWafi2AxUxcde2TQ/0qozfGHD7j2WOHLxs+Mg7r6Ljf6tFXXfYlfaVujvfpkbu81xj4STm+1M0YqeP6KG6u5Rgb98S9SixwxDxb8lTjwwv+s6Gv77qefHvW1UmcI78pxyax5Fh/9lP4M++RLms1pnrdNwPJAGes2zIGVl8S+rKwjNgFWk+ndHdgz19AfvwxD/TTx/30Uwul6VgU2PDAi4L6kkXzVOzRRQC88IjNSJ6+7umi4Pm2SOWhT6NYgJMs0nhws0az0KiFzaMw/tGPfhXpa1TU4JM4xLCwMi72YrX4VCdjMNaHMbNPOVi0ZczL/IyBLf4SB2tr8pvSTVyMjU0sbLQzPn3y7nrlUl7Ih2bO+KNVO+PIxaPS4J+Kr6rgFx2b+2k8+9RRl9jmJv6Rnvr25GhermWPX/PCf9Vln42LHf7AmWvpQ9+juLnGOPGbk3uFf89YxUCM5LLGJwf8Z0v9um5M1sGEri0xj/ymHJvEwtgc9GefeNKGvJHVV3JFzCm/+u++Gchz3GxMM3DwJaEvC9OkrpA8fdruDuyu2MzC8tTja7kogCMvB3zV/Rq/8r7vIrBPfo8XBQsYC6OpBzln3CLLh/zcewVd9CgSslEEsJ7Fi3JjWzRQLKBr0TA1F0/2Na4xEhf65oQ+c/vEp1990KefXB/lN6Wbdo7NEZt9dvKFXrZqZ07qVXmdp686TnxVlnwiA597V3XrXIxyvcaOOFMNv7xoIzwpTx9ZrI50kMundrmWY+S+zzxXiQU/NQd48H1Q46OP/2ypP7e+9UVBbjMm48ST+DPvauO8cud6981AMsAZ6zbPwNGXhL4szBO8QPp0SncH9rouChS94PKVlxYKe9crdophZfig4Hdun74Yozf1nY1afL99u/NHj23177p6xuS7GsZ1jR7/rpOX8dRhDTn4XEu7LP61Td288KQuPtFPn+K4RA+OJU286lokUphZzNSixeLCdYtF5/hCJ4sG/eYaehQBYLBgEgc9/pBZIInHosi4FpH6Sh+Ma44p16c64hAv68bTTl3n9OovyW9KFz/kjNxmTuCas0PffZnCa25gJIeMkznNxZnDJ2Z7cGQM/SrP3n1QH1v3PfUYu+91nbl+PBPqyAm5u0fikRdtR3HJW5/0zLPVXJHlGjHFoAzOjZ3+3Udl7pe4Mgd8kUf6Zg3f6jO3ESex576jk5hHflOOfmKpfDKXs8QzshHfqE/bkbzXmgEY4Jx0m2Zgs0tCXxamSV4geTqluwO7K0jPWSRSBI8KdNYpasWSehS+WVxj7zz1tKXf96NHykdYLL715wXAC8HuofAeq3qsW6Sjq2/yAqd6Wbyzjp1ycXnJqFjwkfbIE4+XGLGmLjGYi4O5GF07Zw/uJY0HP7r58uFOzzoP/Nq0s5ixSNAP8mzKKRKyUbRoY6+tsix4XLMIwQacFlfVP7FYQ2+UB3J9omOzaGSt+mQtdbGZyq/yNKeLLOMap3Jc8Yh5yl4+1Rvx4VpyaXx7cpzDp397fFasnil90tP06x65n6mnTB/GGfVpx1gOKyZ9qe9ZE4/rnBFbyrCnwbH41KtrngV8mp+48K8v7N0PdFnHVmw1B+Iiz2aMXHNsTurQ2xLzyG/KsalYks/EZKx9NmITj1zLk+vdNwOVgTzHVfba55tfEvqycPCRevq03R1Ypud9TRWnWdCCqRbniTN9MB7lYsGddqOxH/pZMNfivGLBhrjpjwI9i3BlIxwVf8bGjrn+KxbkydU+eermGD81LzGfq9/t28FnuQ2bgaMZGBWaS51yfi2MsbGwXmrfevfBwDFn6D4Y6CyWMtDPvDFTJ7sk9GVhTPie1au+KPAmqi+/Mk7xnLIsrr0sIFd/VKDPFcAU0fqsxfeooBYLuvjloqB9xhGH+vbq5qVBO3wec1HAt9/ZyMsBY+NnL2fGP1cPhm7NwKUZ4Byu/Wrw6KvIXTBeeicvE79+p+UyKDrqLTDQz7yXu3TyS0JfFl6SvmflqTLbHdhdkXuuwpA4o8KY9SxoKx4KZwvrOR/4xg86FujV19Q8vyOAHy8A6I8uCvqBR2zTXhn9PhwjPsiVdezBkVhYS672yVM3x4nxUuP+0Nzzbm3xWRioP5qyNCgXA85wvpbatt59MOCF8T6y6SxOzUA/854z7CXhr/z4P3v463/3dx4++/f+1YvXD33l3z983mJ/YY/NyBcxiPWVX/29B2J3GzNwtReFLPJr4VqLYQrevDion8X6XHGPPj7yK+n40yd+dm/oXbHOOvPUN6bFt/GwRcZcf+hY+Gtnzzq+tfNiYSzk+tHGmMzhBnvsmFfsqTvHsb7P2e84Hh/UXm0GmoFmoBloBu6JgX7mPd/N//Lf//fDb/7Of5x8/fDP/IuHz33566svCthgO+eb2N3GDFzFRYE3S74soi16lVHkWri6Ro+exbNFvHILbOyUpR/9WZBrpz/l2iK3+MZ3tQOLNlWWWIxjb85eBGo8feKj2mTxT3wvAOp5acBH6jKf49iY5+rB260ZaAaagWagGXgNDPQzb90uf/EffHLwRQHbbocx8FSZ7Q7s+yL3XMVhx3nOuReF18hLf2ge9iZuq2agGWgGmoHbY6Cfeev2rC8K6/jaSrsvCmf+LU/7LgB9UdjqaLefZqAZaAaagWbgehnoi8K6vemLwjq+ttLui0JfFJ5+VGrfJebU8v7Q3Opt3X6agWagGWgGrp2Bfuat26G+KKzjayvtvihc2UXh1MX4NfvvD82t3tbt5xAG+K1F+UfKDvFx7TZb/G0Hf7PP2l8hu4+bfX4P/XWz7Cm23ZqBa2Ogn3nrdqQvCuv42kq7Lwp9Ubi57yjw11P5gM2Xf+jKYiNljGuhMNKrf5W1+nCevlzL3jcnernuOOPsw6EvegoefeR6jo3Jr/jMpp08IVOXv0zrGLv8S7Xa2YPdYrMW1eLLGImBcd078icm/olrE48xKiZiqCO22uOr6jCfauY2JT/Ves2NPOCFJtdznK7BpT9tKu+uz/WeWTHO6a6R7fPL3vneUXduP42NjufIte6bgWtggPdft+UM9EVhOVdbaj6d0t2BZdqv5uAyZ2DphyZ6qWvxSRFkIZSFQcp581A4YJ862qVfdF1P3Vy3cGHN4gUfoyLKgtCCeA0O/OPXXKYKJDEkLnPA3tj4s0BHLpZ6wSBv7NCx6a9yMtLVRlz4srEGzpEsfY2wZX74M5fkZYSz2olFXefn6s0z44FlCmfqHTLeIk/3i37Lts8ve3soL5y7rfFumXv7ep0M5Ofh62RgXdZ9UVjH11baT0/t3YG9TIHYhXnzzhlY+qGJXupmAW4hlEVsLSIpNrCvhYN6WUyP/PHms8BDnk0steC2CMpCZw0Oi+UpPImh+hUTOScv6IlH/xX3KM8pDCNdccltFvLK6JWDVf9iUTZlm/apY970+xo6yQ36cuJ5q3udPs1dXfo5/fSffurYc5NnNWNkbmBIzNp4HrCTE+MgS84yj8qHNhWTc3FVf4kJHZp7ylye9JP6nk9sWM952iLPPD07j8HevV+TK9e7bwYuyYDvh0tiuKXYfVG4zG71RaG/g3I130Va+qGJXupa/NBbZGaRYwFBIWIxkgWHbz0LlLQd+UO/YtCH+tW/BVgtiqoefkY4sFfXIotcRk05fmjYai9v8mBBZUzn+q24WTdHZNlGusrlawozeuiQo37UFRvyik//NWfWxYldxaqdPfIsJLUVg3P1s8fOvWGdeHKfenVMzKl81HWfxEEcx2JyXnnDB/4zd+zBZ2MuVnQdI5/Ko2JKf+6V/ism53Kd3Om34pUjfFee4YCGjWP9OEeOD/2Irftm4NIM5Hvn0lhuIX5fFC6zS09PjN2BZdqv5uAyZ2DphyZ6qeucAsHiyTX6LC6U55pvPYucLFTUzzULkcSgD/XT/5zf1NNH1TeexZVy59rZi8HCCJzoMmeMXB/0NOfa6Iu8tXFN/6yPXshrU6+u5xyM6lUcKUOnys3NfPRrXvrNfVSHnn1IPvFXY6BT/WNbdYmRvjJOjqse/sXpuXDv6UcNffmu/tBPOXP3Tl9TOSEf+WN9DlOVVR/wwppN/Sm/8C0XOUa/5qZP+ppXjZu6PW4GLsUAZ7jbcgb6orCcqy01n07p7sBepkC85sLcv3R8aYz8Nej616JHmKoe+5p/EXpkcy1rSz800asvCykLIYsRC0gLN+UWH/lmsqjMAlF9/aFvcTPCO9IXqxjxod4SHGDHBzY25iPbKjcOvWP8yYuYRrnji7xrbP0kJ1O6iQc/+xo6c3rGRgfMNvPJNWX0uWeehZTXwlJ/4rEf+cdf7kXFlnFyDH951pQRQ3/idp8yfzGxRsNfzQ0dbdHR3lg1b33aV3/YVUzgVd/emBUT/vLcpK8ciw+8cpG8ICeWuWtrfPrcq7pH+u++GbgkA5zTbssZ6IvCcq621Hw6pbsDezsXBYpmiuIscimIt87jgw94GD2PkzGXjsV2aNHOhYXXKB4584fakKUeuLfmYxR/q7Ud1v3HG70pXQuhLEaqvnOLGSNaHGaBMfKHPsULfixU9EFBwroFVp2rR78Uh7HUz77G1z/5o2dOrrOGDJ/JkcVeLVz1k3GmOBnpGndOpg69ueVaHctp7pN55lq1M0f3JuXwkev4q1ykfo7FI/a1dumLMTjBQ7MApnece0FM53CcOWCfcubu3aPz8pX3ysHIX8WkP99LYnRefYCPNVvq51h5cpFj5JkbY+Q2csl5jate983AJRng3HZbzkBfFJZztaXm0yndHdhxIbpVIbiln91D4jne+tX0Y+MdW9xnfIp2Lh25tmY8uhiN7FNvaz5G8bZcW/qhid6UroVLFiO1iLSwy4JOOws032Supz9kFCFgyHULHbE5rz71vQSH8RNrxq/r1XfFCF7WeBHfZj7Vn/rgsIkpc0c20q02cuN65UZsyvWbRR826MGvDdyspR5rmeMcPmSpa44Zw1j0xFIf24ybevI65cdcqo28eIboc4y+vt2bmgM6rPGyVX6JI/YcG8sctadXRi9PytHPvamYkCee9OU45WASAzjlhXjEMfcci8m80OUs1LMt5u6bgUsxwLnttpyBvigs52pLzadTujuwhxeyWxaM+3xZwFe9/Go6Mr7KTl68KKB5+d0BC2rl+qKYdw37LO79Cr1yv6MBHvSMV7/yz1wb+pTnOpjEUXv0xE5c5sRlnBhTr/JRfV7bHOxLGnpTuhYJWWy4lkWGRZa+6EeFhLbpT4zK0kfqWTSl3LE+9uEAEzbEqq36SrlFFzqZV2JKn+JIXfyRT41v3pnrlO4UJrGDM5vruZa5KK928pTFIT7Ut8+cM0YtYJHJibb0xmVsATvCp0wf2mVMx2LPOOahb+1z/+CfM21OzI2rb/r0694px95YytQH18hfxZT4HYu3YsJfnpv05VjOwJG6rOd7GLm5pw062JkXuVYc5t99M3BJBjjD3ZYz0BeF5Vxtqfl0SncHdrpQvaaicuor5RTMFu8W7eK2WHdOvjVn7C3ivYw4z+IcH1mgK1PXGNlzCQCTa/oXL+vgyXnVZT7Ky7j61M7LkPNr73f7seXxbl/NwDIGLJKXaT/XymIbiQWvxfJz7Z5dggE+W7xUXCJ+x2wGRgz0M2/EyvRaXxSmuTml5CYvChTGvMFGL7/qjiyLbsZ+5d2CWl0KaOS7N+37Yj6L+7yEoA8GvwNA8a7vqWJ8ZG+Br03Gc40ebMh8pSxtMkd0yCdzTLtrHO/4P+Vxb9/NwDQDFPyHFJO799n77/gcc+mYRteSQxmo34k41E/bNQNbM9DPvHWM9kVhHV9bad/kRYHimKI4i10K4t2bblccM+ZCoA5FuYV5LajRSbk2uwJg54dxvsCgXhbrrmXvxSTx4KvmwGUiv+ugD7AhG9mw5mUgc0g+9HPtPbl0awYuxUD9sZilOLwYcH599XcTlrJ3er36Y0inj9gRmoFlDPQzbxlPavVFQSbO2z9VZrsD+774veaiEqwWx+KkwLZ4pwCv+TC3CKf30qA9trmmD4r7fUU3RXzFo196ZOjkWs1hdJlQH2zgAXf60abqMUdfPpRfe7/bs/O+ATpaM9AMNAPNQDNwCQb6mbeO9b4orONrK+2buyhMFe2jr6b7FXy/Gm8xTwHtpcHiGXsLa2NYlDvXnzb0FusjmXq1wGcd34mBeV5UtKXPS0XacRkQY9VLPtLXNY/Js1/NQZ+BPgN9BvoMvJYzsFUx9xr89EXhMrt8cxeFWhxb+FIwI3NO0e8HjYW+Mta9NLhmwY9MX1m4M9YfvZeKKTz6pU/fYhSTPvPSkLbquYY9NvjMy0DVMwftbqEnr27NQDPQDDQDzcBrYKCfeet2uS8K6/jaSvupMtsd2PeF9i0Ulo3xvvarPzS3elu3n2agGWgGmoFrZ6Cfeet2qC8K6/jaSrsvCg/3VWzf8uWpPzS3elu3n2agGWgGmoFrZ6Cfeet2qC8K6/jaSrsvCn1RePpxrUtfMvpDc6u39eX8vMbfMMMfGePVbTkD18LZuXC8xvfF8tPwejX7mbdu7/uisI6vrbT7otAXhZu7KPD77vmA5ZV/fdU3hTJ6fk2l+vk78ikQkOdfnuVhnrapj++UOTYmfbVHZ4SPmNrXGPpTbj8VXzlxzMk1e2wzpuv0NuyZ4yNb/urP5Cp1HKML1+ds5lxxi8G8p+TqHdPje2v/7MexXJr7MbktteXsTJ3lkY9TcDaKs29tCxzs0779Zz/5fOjWDCQD+Rmc6z0eM9AXhTEvp159qhR2B5Zpv5qDy5yBpR+a6PHiAV0fvhZHFu1cFCyCU1cfvsGc5++/Z41msZyFG3rVBjlr+hBDLaBYV7cWGKNYrCV2dXINnFPxkBEHbHAxykmOKh75BG/m/+ik/INttS8qm0+JZ97ynkHIGXnlKnWOHZ8ib/ZjH9/H4t7SHp7rOZ/zfwrO5uJNyc6JIz8bpvD0+utigDPRbTkDfVFYztWWmk+ndHdgL1MgdmHevHMGln5oosfLIjYLRIorC0N0lLHOnGJGO4tm5/SjZiFaCyHtKDZoxjAm68Q0DjrIxK7fjOlajZU6yPCBbrY52xEWfPCiTV0U5NNc53Chm7niV0zEQT7V5EVM+/T1Y6FHnLp/YHGdnobfzMG4dc/Q0wY7+RFfxkoMypMHY4xkYkqZXLuWvDF2PfFhAw7WkBOfl7ZiME/iipsxnKCbsRlrh8+Mhw0t5eLCF7ZVH7ncG1u8Yn7n9rHTHz36Nsb4l4v0qY2xl+LQN770UePWXN1jYhHHlva5XvXU7/71MsBZ6bacgb4oLOdqS82nU5ofbj3eFVDNw/l5WHK43Rcf6j6MnfMAtwCxMFJGkYG9BRTxasFRMRivrutTX/oxZp1jD1b8oQNOxhYcWYjUWDk3rsWQMnNGXpt5G6v6EEsWZOogE1vKM4Zyehu6iZH5lD1cuY9i0c9cr09s3Af1mbOOX3Gor07KGKcPdOFAPOZmrqzT0GMf5b3qI7Mpc555s2Z89ByrSw7EsjGXM/o8S+ikDzGbA/Lkwr3Wv/PEXv2Lgx6Z+TNPXtVLnX2cjXghH1q1NV7yhQ54luCoOWceYJbj5Nuc6HMdX/pLHcZzsqrb89fBAOer23IG+qKwnKstNfuUHsjmX/rbv/Zw6OvAkHdvtvRDEz11KQ4sEHgQu87Dm3EWRq6xbtEBqdhXXcm2wNKv6/QWU8bXD7q+atGADjho+q5z/WWsHBtXO2WZn/HNU25cp7cAwh491hKvNvo3P+fZiyn5xl8WXeqknePUlZf0pV7twShm8JkvseQxi8WKIW1ynHHgNblClnFzrN2Ur8ytYtGWnjzEzzzt1EudzHEkH9kn7hGW3BN8ol95MFbVHeFJnYytDzkbYUl/c7b6sk8716ZwjPymPeegvufwmecDH7lvxqRPX7ne49fLAGex23IG+qKwnKstNfuUHsgml4TP/8I3Vr+w6zZmYOmHJnrq8vBlbHHBg5rGw5v1LDbVqQ97HuxVV4QWWMZznb76q34svo2nPphtidNYU4WGNvrRr+v6Ql4bvJCDhTTjzFms8oc98owh1/rIGGLKNWPUPnUck7O8iEXZXA9eMWMvXnr95Tq+iEWMipn1EXf4qjmnz8Qg1rQxn+SBvSbW1F5jkzLPRvpgrE7iEUP60J7elrgrF+jgP/lIfX3YV90RntQZ+ZIzsaCfL+S0ke3U3q3BgV/0syWHrIMBTPLuWtrhR9zpC520S1mPXycDnJNuyxnoi8JyrrbU7FN6IJt9UTiQuBmzpR+a+RCuRYWFjQ/0LIzUteAQig92ioJR4+FOTH2rw4OfdYsE9TImcosD44g/+zkfxrOfysOcK07sjG2O9MRnnTY1T4yOK3/Yi6nmPsLyGLD8I3fGWGoHfnMgNvbmIha4TczO6bUFDhjkJ+Fh6/64nnFzrFxflRcx0ivTJntweG5YT7vUc2xOzumrD7iRE+SJe4QF/dyH1M84jKsusZPzqjPyVTmrMZzP2apjvwbHyO+IV3yTG/qO6/lgHXlyMOXr0Un/8yoZ4H3TbTkDfVFYztWWmn1KD2SzLwoHEjdjtvRDE73UpcCoazygWcvCyGIoH97AsQir+hZqFBvI0i5tTEkcxjSeBQU+9KmNflw3lnPxZWz95hp6zImRxZ1xwIAM/zbmvGjGFau+zEWbmqPr5pH6tVBSN+Ohr23KcwyWmqtyYoiZNXHnWi3Q5I9ckitsknfmyOXG3MSrLXrJu/rgMZZ4wYKuvhhnkWn8amdumZc+6WuOrIFDf8wZG0v/+nOePjMn1tFVP/X0TTyb/swTu/RX58mZ/sSqT/sRDtYyV+ZgWIIDXZq69DYwZ16uJwbO3Ahr3ZO00U/3r5sBzle35Qz0RWE5V1tq9ik9kM2+KBxI3IzZ0g9N9FKXBzJzH/iEsGC0UGHNQmCq6NSvfRYM2iqjr36MmTpishAaFRTaGW8UK2lTXuMTK2M7xlZZFj2ugUl8rFkIV//4ketRHhRq6R99cxOLPo3n/uhXPXpl2GiXPJgXmG1yI5es47vagzULSwlEAmQAACAASURBVO3RE0P6rfjSP3rI8adtlbuObuYm18rTTn+J3TX1xTjKEY4zR3xrxzo22iuTB3p0Ew+66qce4+THfUPXePKjP2SuqaNM367bo0+bwjG1d/twILd5Lo2Z59k1+uSVuGKr+6Nf+tTL9R6/XgY4S92WM9AXheVcbanZp/RANvuicCBxM2b9oTlDzg2Ipgq4fdBHRSqFVxbI+3ysleM7C8S19q3fDKxlgM+3ehla66P174uBfuat28++KKzjayvtvigcyGRfFA4kbsasPzRnyLkBEUVQfqV1KeT6lW/sDr10LI3ZRdtSplpvCwZGZ3wLv+3jthnoZ966/euLwjq+ttLui8KBTPZF4UDiZsz6Q3OGnBsRcVHIH9dYCpuLAfvv65TfTQBfn7WlO9N6WzDAeT7kfbFF7PZxvQz059C6vemLwjq+ttLui8KBTPZF4UDiZsz6Q3OGnBY1A81AM9AM3BUD/cxbt519UVjH11bafVE4kMm+KBxI3IxZf2jOkNOiZqAZaAaagbtioJ9567azLwrr+NpKuy8KBzLZF4UDiZsx6w/NGXJa1Aw0A81AM3BXDPQzb9129kVhHV9bafdF4UAm+6JwIHEzZv2hOUNOi5qBZqAZaAbuioF+5q3bzr4orONrK+2+KBzIZF8UDiRuxqw/NGfIaVEz0Aw0A83AXTHQz7yF2/mZzzw8fOYzDzd1UfjDP+SP0Tw8fPGLC5Msathhz+vXfq0IB9Nf/MWd7u/+7kB43FJfFA7kry8KBxI3Y9YfmjPktOjqGejfbPN8i/I3YJ3672I8j3zaWeZ12kjt/dQMXPo9e/Az79gi9NTEHuOfwpiLgS1yPfqiYPGNz1M3ivulRX7Foi3F/6iZR14KPvxwF2+kf+RaXxQOJLAvCgcSN2O29EOTBzW69NmY17X6azexy19T6B/7Yt2/ropP13MtY9W/qIt9+nBef80n66zpv8qJwRp6xBjhR0ZTlvkkRuVioU9dxiljnHhG9ujQRrbIyGvUzKnK5YFY+mRMU1Yx6sM9qHuuXeaCjn5Sn/11PXv/urC4lY1yE2v6ndLbct39qWeUdTncMt5aX/DheQNj7sdaX+61/tbab6mfeVW/nmHPT5VvNQfDNezxvnzY83o+99mM5OR6ivcX+3XMuRxhXbPG58pBbV8heZDTKzCi8IWT/Cp85Hr0RYELyKGcr6VnVMwv9bHPdpQHeeUFa2msBXoHntIFnu9cpS8K22/w0g9Nizb6LBx4kOTDhDE6FpYgtvDz4eWDXZ9mZbGpnuv2ykcPGYsafWZ81rRRXosK1s1DvOlDDDw80U0OlC3JndywN0e5EN9c7GpLXPGMChj1q8x1YhtfnTonRnImz3Jl7nVvah74NWcxs1ZbleFXbCPdKVnV3WpOPPc5zxDr58Yyygls8grfnquR7i2tZV63hPsSWNlz32uXiL8kJp8p+f5ZYrOVDrEParWQ5KvJvPzxE/zmV6MtwFk3pl+pTxvBqGfvOr1FKjJtKeZp4tLOr9zX+GCtTV/a0mPvuv2bNw/f/K7vffj8L3zj6fUn3/rtu7ze2X70pd96kqH3uS9//eGXfupXdjqj2FP4zMc85EwfzsWchTo6rE81beyN4dyevG01HjrIXQdv7o8+sQ/+HnGlX/1P9DNZTFj08iMDfVHY/iAs/dBEz+Ivi0TGzkdFJogtLo2lnv58qFlsOq/ZKh8VP8bQZ+qIHX8Uc8wzhnhc0wfxatPeYky5PmqxKC5zJ0aNz1z5XOyRLfHhH/v64K2xxao+84q7ztFJTPp0z/VZ9yZzUsd+ikPkYqu5aJs9unUfxEr8ijFtzUOc+/S1BTsv4uReu66efOg/ddlHfSCX8zxvYPc84pMxMWnVd7WTk7TBjliJgzV0K09ph43+sUWGvuuspU95df/MDX1erj8mMvEPetqJjd41fWkuH87ndNERo37k1fXEmL7RI38aWDwD+GE9eRMLMvnTl3FdV3fU11zUIbZ+6MWMfq4n3lxPfXLJhh7YMh+5cQ+I75q+8FHPQ+LJc5JcZuxzjMnvoGYxqHEtKp0j9yvyFJE0CkReWRzvJO8LTgthdbTNuBanxELPQpRxNuNbmKrn5SJ1LczThwX3hx8+/h+FP/rO73kswL0MUPRyUeBCwBrzepHgovDbP/TTu8JdHMadw1fxJPbKTfUDL3lxMJ68pSx1lbsH2tnXuKwbGz/YOzfXmoecorugHXhKF3i+c5W+KGy/wUs/NNHzw52xDyAeBLxoPAiQ1QcPMh8YPIB82NC7zsPGB6m+a7bKwVGbDy0fVIlD7NiMfOAPHR94ztGtbSrHqXXszRF/5EaszJE5L9pc7JEtNnOxqz/zx4bmXkzN0Ul88uyePzoZ8GpcbCuPc3iVYTc6R8YTh3vGOrbEtTHnNWrgdw/kYKRX1/Qpj+bmOvpVxhr5GM99zPzArZycwJe5KFcmLmxyLxjrF5k+Ml9t6eXRPFhLH7l/5JhzdDPv9Oe+VH109jVsMif0mbNuIy9i0+Rb2Zyu+coRNujri7H7gCzzcw9Y98ykbvItlswf3xlXnbm+5oIuONxX5sSt3CQu+El9cnKeY3yBj5j6VU/enCN3zb1mLfka8fHouOi5dq4+uVoVMwtLC8csLFOexX0GyaLXdQtKC0h16GvxiU361tbiVJ/oZFFskZqXgdSN99bjMvN3a/zoUV4Uvvb9P/Eo+8d/4588XhR+4we/8jj/g+/+4RffUfj9H/ixnR/yyDaHz/y1yXzNQ1/mj657wlpt6mX+6XfOFl8VE2v6FCc9nKHrxSOxBKcV3mj+/tNuJO21SQb6ojBJzcGCpR+a6PkAYawda67zEGF99DBEBxkPrXzIOuYB4wM/H3KZmHLj0xvbhxYYHCtDLx9wYvEBV+XmkXHMCZysOxefNnUdufHA70PdHJ3jl6afUWx1tTW266PYrOFL/+qChVblzjN+cle5FYN7k7rmrS9jyqHr9JlT5WCUl/HcQ3DgxxjM1RFj9qlrTukrdXMMdrmkN9+6ro625KdujpWTo3LG6Hh+0QHvCF/NERv5Mg5rjKcaccVb/SVPmaO+6lrlEvu52PrJPmO6nnmxlnxVzHO6cqJffWFDQ+6YeWKBJ3Mhfupp6x4+Oiv26Muz8n09Nu4nupVf7adwKs8+scudZytzTK5GcUdreR6wB9eope+R/JRrU5hmY9ZC0qLQItHCkEJW3bxE6NxC10sB6xaQ2et3Sl/fxtWW2MZ3zT5jisf4eanQ57sil4vCH3/Ltz19B6H+yBH4uTzkjyX5o0f/7S989y6/jL0Pn3Liy3MW3+Zjjz5NXbnbre7+VXdqbXQRSF0vBcZC5t6opw90HBuXPjnWZqYfv3NmDFq0Y6AvCtufhKUfmuj5YORBw5wPe9Zc5yHDej7YRIwOMh4uaY887fSrDnPXfKjVhzE+fGgp8yGlH9fRVUavnN4mHuLVxoMQPKmPjjZ1HVnmbmzzos/iQT+j2NrSZ5vCpI6xxOJ+MTd/MdS5eMxLntMHfub2RnzgoDnX5+Pi4B/zxY642YyXa+ZZ+9RxDH55NGdlcz3Y5Qo9YmGf64z1rS905AwZvGaTV9awJz967Bhrizx5MVd9oYdN1XNNvewTW+aBDv6JT6uy0Zp55H6JEfslLWOqn3mxlpjrWZjThbuKI+0Tf8YgJnvmvlYZ8tG+1lzAxlrdf/Osfc1FfHN6iVM9cnYf6PFrM4a+3bvMp8qwHa3VM4IP4+oXW9YTg1jO0YNndbPwo6fVwtEiFXkWujUQxWItGMFj4V/1LUYttMXxroh/Ujc+68YX65PSYKBu+tPXO3v/n4E/WsRFwR87qpeDnPOjR4+XoJqvMafweVEhd2zdL9cTa6bEOrr4r431xCEGfc3Z4itx6Lv6zL1yn0ZYtN/TH3BK93h8JeK+KGy/0Us/NEcPF9f8wPehUB/EPlDU4yGLLfo0H9TIc71mq97oIWuMlImPPtdTl3Xk2VwjXm0+cMkh29Lc1TP39MF4LvaUrbzlgzj9inlk7164Z3UuV+4dfuGrcube6CfjMxYjY/FUDqsNc/mouRkv18E02rORX/GYy1I7sGeOcIqvXM+xsdEjF1qOldPjB07oaYzxhT4v15J7eXgUhg/mxlFnLke5I3bquY6/qbxYt3lecl+U4WvJnmdMbeXGefJkfsrmdOVEXfr0xZx9Qk/u1XV9ZOOae6zNKBdkYHRP1R31NZcpfjNO4sQncfBjq/nKCeuJ33Xs5uLmXo/OyAhD+hbXuXq4Wt1qIVkLxywMLUIt/pljb6HruiBqwek6fRaf2qNPMU9Mi+0s7o1vEZz+6li71M1cHh6e/p+B3zXwOwp5KRiNf/bHv7or3Gu+S/CRoy8w0sy/+jMnuXKefd0v5/ikOU+bHIvFNbEkb+jghyaHYtduRX/AKV3h/Y5V+6Kw/eYu/dBELx82PpzrOnNe+fDg4cMaDyIaPXMeFjYeMNrmunJ6Y+bDTLkPspQZB7+5jo2YkGWhk7IsmIwjTnNxnV78c7mTG3pTOYprFHtkK54pf+CStxE+OZKDOse+YhrFVIfc3Qu5MT46NO2nOJQ//eS506cydfVrDPXszQt9bZXVHh9TfsAuV9qBL8+R+eYeIjdf9mrk33Vl4MQ3c33hI/mQy8QyiuPZUa/2+MFv+kYH3MYe5S6v+gMrNrkvyvAtNvQqj+plTNfSlrXkQb6X6Lr34sAG3/n+0XfNA8zqqWNMenGYu3sjf6mbvtBjPmo1b3TQTX0woWer+4Q89RmnvpzUWGmnjrkZCxs5Mf/Rvla+Kkb9naNnX1e3WkjiIwtWi1QLTwvFLB4tkC3uBeE6ur7UsSDVj36NIy7kWbSqpz964oxa6iA3l3e6/j8D/0+C/3n5CeubNw/1/ydwcfjqh3//fT7GqIW06xWfeSXH4PFik3YW46xVffNNHtETh/I5W3Tg1pjEE4ex9Z97II/a0a9o67RXOL531b4obL/DSz800cuHC0h44IzW0WM9X/mA4aGBzAcMvnwQ1fXMOHXSN36U5QMRW7HUdTHgpz7IeYilf8f4I5Zz+3wwGk8ZfeaufeaeOc7FTszpv+JPf47FNcWDORjDOfaupa15JI5Rnsr32cqTsbQD91RDhn424mhLb1z9inEOPzbapW/G8JLcsGaBlHtqPLEkTvRG/kd+yLFygK1+wcLYlpzUONhVX9qNYiPDt+drlDs6ice84VmfidV44Ei+XK8xXc+8WCOOuRhniS466otrhANZ3SPm6mZ849K7H9ijC0biwYfxqm/81jOlz5p3rutPHpRlfp47dNQnVrVxD/VBD345EL/vH/UyFj6xMRd9Gjdtkcmlvs7Vg6fbcgaO/jsKy0NdRnNU5F8GybOofUqf0bF80heF5Vwt1ewPzaVMtd61MUBBYlGyBpvFTdpkUZTrPd6egRH/20e5DY9TBfhtoD8cJc8dzsElWj/z1rF+9xcFv/sy9R2XdXRtpt0XhQOp7IvCgcTNmPWH5gw5LbpqBig06ldGlwAefTX40EvHknit85wBvprsV7qfS17fjHN3qa+sX4rt0fvvnFj6mbeO7bu+KPhjQf6o1zpqTqrdF4UD6e2LwoHEzZj1h+YMOS26ega4KBxSdFKgcfZ9+SMWV59wA2wGbpyBS18U+5m37gDd9UVhHRVn1e6LwgTd/+mb//Phr/2drz5wIZh6jf53/b61KV+s/9UvfvXh3/2H/zGB6P6X+0Pz/ve4M2wGmoFmoBnYMdDPvHUnoS8K6/jaSrsvCjNM/uf/+r8ePvuTv/nwuS//2xd/wGPfhWCNHP/EId5rbv2h+Zp3v3NvBpqBZuB1MdDPvHX73ReFdXxtpd0XhT1Mnvqy0JeE9xvAh2a/moM+A30G+gz0GXgtZ+D9E7BH+xjoi8I+hk4j74vCAl5PdVnoS8Jz8nkwdGsGmoFmoBloBl4DA/3MW7fLfVFYx9dW2l2ZLWRy68tCXxJeEt8fmi856ZVmoBloBpqB+2Tg1T3z/DsB9Y+M1e31j4r5R8TeyacuCvwBNv8I2Te/63tf/Kj457789Qdsux3GQF8UVvC21WWhLwlj0l/dh+aYhl5tBpqBZqAZeAUM3N0zz1/xmX3+uk//8nP+1eDRPvuXhLlYRJu6KHBJ+JNv/fYXFwT/r+iii8JSbIFn79ALz5X9XYS9uItCXxQKIfumx14W+pIwzfDdfWi+S5W88i+BTjNwexJyW/rHitbo3h4T7/+i9y1ib8zNQDNwfgbu6pk3KrQtlCn8N2iji4LfTfiD7/7h4y4K/rGz8l2Mo2DznZM7+JHqvigccAoOvSz0JWGe7KUfmvy+enTzxe+v96+s1t9Djwxd/3Ju/t76LOBdzzUQZxzG+Ye1tJn6/fn8ASPjzme/rdScxX4qDPj3ogAvc3FSd9tst/HGXoHxmHbp38t+DPa2bQaagfMycOznzXnR7ok2VWj73QXMvTj4FXbn6vAdBH88ycuFfr2IvHnz4I8XcTnwR47yuwpeHpT90Xd+z/MfPTIePX79Dobr+aNRrtEnFvJxLe3xZw7Vdg+F1yo+7ql4rVmdAdfay0JfEvZvytIPTfRGuksvChRz+sjCljHrXhQstvNiQBZZ/GszdVHAdkq2n5HDNCx4zQMv4DwFDvjyorAP7Rrdfb6uVQ7H9aJ6rVgbVzPQDFyWAT4T76ZZLJcfF7JYfyye1SHpWnRLhBcC5DRtPvzwsdin6McnlwF+tIhLA/OPvvRbj/Pf+MGvPM6/9v0/8TinR/7bP/TT7wt4LwJeEogz+uo/+5O6Fv7kKE7WGDsHL805l6Ebb3d0Ss+/E0svC31JWLY3Sz800Rvprr0oeGGwoLbodz4VJ7PRZlSE4wcf+tNOv/TYTzV8pu4+ffwYc654r37Fp23Ka9FrvmDxQmIsdFmzzemiwyXK/OZ4GOl5WasxjE2v7xFvaWeO5J2XQvnQT+aWHCGvHDpPPD1uBpqBZiAZ4LPjbtqo0CY5i2vHFt5+N8ELgUR4gfBHgMKeHz3youDFgP+bQAz/PwLz/P8KXiT+6d/8+Zff0TCm3wGwyGe94qj4lYu/XgyUm4exbrC/o1N6Gfb3XRb6krB8X5Z+aFq4Vc9rLwpV3+KRIs9CcK6AJb426NdWC0/kFKJZcDIf2VqkWoQTx4K2xsm5uHMtx/hLP+nXmCmHa/FV3+YuRuzMbYmudsZ1nnjxl3iUsQ4242HLXB9zPGOTFwLywA7MuZ65Ezf951hM9nMydbpvBpqBZoDPirtoo0KbxCyeKcDV8Svszr0IoEvzAoFcnXc2XBT++Fu+7eliwGWBS4I/ilR/5MhLys/++Fd3P3pkrF2k9/+KU2xI6sWnYHmGE30uBPj34mAe5vU+2s2N7uSUXpb3qctCXxLW7cvSD0306otCz2KxFpYWrRSENOTYU6A6xtbCl3VtLESdG1df2iCvrRak4ks9dCpe5FUX/1nEpo8cL9XTJvUt2Olt5CcH4HSsHD7ASkt5jke6rtmT2xSHxKhtxJsxK3fYpv5UrOQix8aGC/cdTJUL9ab8K+++GWgGmgEYGH223SQztUg2CX9siGJ5Ssd1i/Qs0JW9K75/6ad+ZXgx8D8ye1Hwx478LsPTbz3iWeJ3NMRIP/rqf+JAx8Lfi8CU3ItBlWe8Gxu/fALfWALXArdeFvqSsH5nln5oojfStUCkYMxG0Ye+RR5y5hTEFsesIXe92uivrmvDem1ZnCITHzHyVfGiKy6LcOKM9GpMcOy7UIhZDOobk96GLi8a8Wue+BAjcovnfbrGEgN99S0GfKontsotuuBkfR/P5CtmY9And4yNmb1coO96rrGOf3lI/z1uBpqBZiAZ4DPkLtqo0PaSYGFtoU0hzZrreRnwq/b+CFDaPDw8PP740Js3D14E/P8H/L8ELgVeFLw4DC8KybmXBuOAxZaFPpix48W44sTGfLVX3/kN93dySq9jB7wsfPgz//rhsz/5mw/Muy1nYOmHpgVa9WzxaeGr3KLP4o0iFh8WnRR6zLFzfZ8vi0NtR0Uu8RKLBay45nrjmyv9kqbdqBDGvmLK4lhbehv5mWteBJSDy1gpz/FIF7vkDJ5yrk32iZ0xMbIZcx/PU7GSixxnjNH4kFxGfnqtGWgGXhcDSz/Xr54Vi2SLY/sEro5rFuLoUqjTLMi9RBSb3/+BH3ss1r0Y+FuP/P8KXAy8PDwV9m/ePPyjL/zD3Y8e6V98FPwZl3Vijta8TKRMnKxh68WDufqs5wUE2Y21Z9UHh7Zfx3HwZ//cX3z43r/18QN9c7meyyXvH3kd6VIsIs+i0wuA+upkQaxPetcpRplnQYpf1iye5y4Ko2ITLPgdNXwhp2Gbcas+GOb8IM+GLj7p0y9jY+67KGCbfrFlProo7NNNOwt78M215FP/2ujDvVvKM/HgHfv0zzoY9T+Hi1ipl7nN2bWsGWgGXjcDfFZ0W85A/TsK/kdlv3Mw1T/96NHyUK0ZDDw7pbtDy1K/juHg//zfP9McHnCGln5oojena/GuXtW1wLWo5P1g4Ylurls8py/GFobGch7vracfH0p/yKsvYtPyosBcnOpb0OtDu0fj8k/mgz2+bfjRZ8Y018SLPG0TEznja3RRINacLrZiwAe6Iw7TB/piIz9kKa/2+rdPvtLO/MxHnuRDe3p0vJS4rj122ohTX903A81AM1AZ4DOk23IG8qLgf2SuP2Y0uiz0RWE5xyPNZ6d0d2j7knDMJaFtDz8/9/ihSRFcC9jRG7GuWQjnOsVtFrspe23jET/XwEG9bFwDpsbQDDQD18nAPT7zTsm0FwV/5Ch/DeroguBaXxSO25W+KBzwle++DBx+GZjj7h4/NClo8yvOS9+u2FS7Qy8dS2Pekt61XhT6MndLp6ixNgOXZeAen3mnZNSLgheApX1fFI7blb4o9EXhan5M6h4/NI/5URQuBnDiq7+b8P7D7hovCu71e5Q9agaagWZgmoF7fOZNZ3u8pC8Kx3N4iIe+KPRFoS8Kh7xz2qYZaAaagWagGTiCgb4orCOvLwrr+NpKuy8KfVHoi8JW76b20ww0A81AM9AMLGSgLwoLiXqn1heFdXxtpd0Xhb4oXNVFwR+z6f79jxw1F81Fn4E+A30G7vMMbFXMvQY/fVG4zC73RaEvCld1UbjM26CjNgPNQDPQDDQD52WAy1+35Qz0RWE5V1tqPjulu0PLUr9ulYO3b3dfdaEf5fDxx/wBsbFspH/Otf7Q3PKt3b6agWagGWgGrpmBfuat252+KKzjayttKsandqmLAnF5ffrpuID94IN5+dJiFj+ffDKOgQ/ii2UOz9J4p9ATY/r+6KM3D+TGWl8Uno5zD5qBZqAZaAaagatlgDqj23IG+qKwnKstNZ+d0t2hnS6kszjdckxcvso9+ko3hT1F8L4ifwmeOR8W2HlZGeFZEueUOqOLQsYzj/6OwpZvk+vzxa9O9S8iXx+6wxEd+mtP/dWk/ReRD+f+Xi1Hf5PkXnN9jXnd8mdhXxTWndi+KKzjayvtq7kocCHgTVMLXIp1Lwv53QB+hAZ9XynTlzKLZ+f0qU+hbQFe46csC3JwgcG19J3r6CnjK//qM3ad3nWxigeZ3y2oeWmXP06kfepqT4zUZZ5x8Fd5Edc5+l0++492/fsC2I2KZgoEZLxGBaTFpTr4rWvK7InDH9Vybo8tLWNWGXIKYdbr30TgL/qqv+8vOSMHwzkbeYuPPvkm932Yl2Lti8JSpm5Dr54bzs5WZ2UpA31RWMrUYXp+ph1mfbwV8dnjW2y8H7otZ6AvCsu52lLz2SndHdr3Res5ikNi7AqP3XcUssi2iEUnvxuATmJVjz79Vfzpo8qMgd96WdB/2uRFgaI/LwHqsYaec8b4Bv9U8W6hn3LG+h9hyeJf+4yb9iNdedOWXszn7Hd7uv94o5e6XhzqZYB1ZVOFeRbcFDD5wGFOnFwDnT5rPGReIiyk9WEcH6oVDzH0q+4UE8ir/ZTuFutenszJPPUN7q2KP/Lal79xsxfjaE9Sr8fnZcCLglGd51lSdqqe91Z9D58qVvs9PwO+988f+fiI+Rw73tv9e+iLwmX2mIrwqe0O7fmLROJSrNYimOKYwpZilWLXr3bn2EI2C3f8aae8+sj1HBMTe14WzBUX+hkPGzClH8bmVdcr/izQc6wdeet/hGVU/IsdH2mfujk2Vubl2rl6+FrS3B91KSx3XH/q0uNXvFmjgKWQ5ZXNonyusLTIr0XGnG3F4kPM+FMXBbBa0DCew1VzJS8xIZsrtC3U0PM1p49vbUaY9GHvhcE8XZd7+dAncrlBx4sCXGibPitWOdNvYnQv9JMy9ZVl4ZpcIs+WuJGlT33RixkM5GTT3nnmmTwop69Y9Y2MWIld/pCxjk/3gliuj7AiQz/9M05cyWndi0fn5Z+aL+LkBP+JRT5rzsnhPozGxC+6nhGh1ZjpG13m2IkLLHLIWvKDz9RFbjOHjFc5m+PT+PSJUf/0c+cnMeNDbrFjLi7wuzZ1lpAnVrGhjx996Eff6KUMee4Pcs8lMjnTP35srtFXPoiRutpce08u3ZYz0BeF5VxtqfnslO4OLUvnfRGXApi4FtG1YHZdHfXFSrHOyzk+eeVa+lBvqqeIxh4co+K8FtTEMaY+tXduDw51sydWzRsb4mPjGBt90WfBv88+dc0xMTBmPf2fa7zLa//xFq+adc66D1DGPjB9CPqgqg8w/dn7sMsHGTLsiJkPXm18mBqr+hBLPujUwUZsKdc3vfJcI2ZiZD5lD24fqOjs48A4czkj0yf6jCse5xYCGZexcjAlRrnBr7bJO7pwUmVwwMumX+cZA1t1Ewu64BKrMYhHoxc3Osm5NnUvcv9yLK5RD1Zb8sGa+SsHg7noX4zo1Byc09PAXffSXFh3bLx9vRhSLzmp+NXL/WEt9eYwqmsOxpcDC9ITJQAAF7RJREFU+TNf81cfvYzlvNqLEyzKWGMsR/p2Pyo2dI07kqVf42XPXtcz59w81WcuLmPl3DX4suVZYpz6uT/7fGMnLvcj4+BLeZ4NcdDjwz3Th3PkU3bp4xrH5N5tOQN9UVjO1Zaaz07p7tCev0gkroU/RSpFcRa0FKpZ5OfYIrYW7q7je+47EeqNenFZfKfOVDwuDMjQ1T7tGI/wq2MsetfyOwKjS0tytc8+dXNsrEv28LWkoVdfPmi0R+6D1gdLnecDXLvsfdhqp4yHVo3vgw+fVYYfGziRJ15s6kM459rSi8k1i5F8aNYH95SuvCjf18ODuWU8sGaO1Q+5yvU+vKmrH2IaDz9yl3mm3xzrgx4/5Jx2KR/xkb5G2LAf2ek38VZd7eiXtsSDjTlpnxj1r4w+5a4nxrqXyRXj3Avt5/qKofrAn/upn4zpGmfP9+E+jPW9k7aZ68h36iIfYZGDmhv6uT85zlg1X2WJDRw1D/Wm+sSevtTPs5LjkZy1PCvpG1n6rxxV3/jBnlb91Dj45bWv1Rgjv/t8XIOcPLotZ6AvCsu52lLz2SndHdr3Beq5isbdm34X10I318CRxTUFbmK1eM7iWuxpN1Xco4tPXtpRnBNDn4y9cChLfe1Y86JA7xg5Y/yhAy5tsjf/tEPXWMrFhW3GVD5lP9L1kpY4LjHe7en+441e6vIgYu7DyGKE3sZDVxsf8PseSPrRb/VFIVAbPolDDAsF46IrVnqaOhmDsT6q//pQ1h79fE0VGejICxim9GrcnJuD+eNDn+rJg5jkWrzaog9X4sC3uvrCBzq0zB+9yiN+jaG9vTjxUWOgkzi0oTc+sXKf1JmyQ54YmaOLP5tz1iqH6rCOPF/yxxo+bMmfvpXRI08/juVRjrRJvllLLBlX/dqLwTj0YldXmdxmDGX0yucwYlv3FjttkaGTLTlLXXTQ9WxqAxby4lVl6Cj3HGa+1X/mx9h9wA+6yo1de+KrQ5955rpj94y5Y33WteSFceaKrjxWjub8gC9zJHa1Z4/wkfHAylq+Ej9+676b1zX35NNtOQN9UVjO1Zaaz07p7tCOC9hTFo7EzWKVr8rXQjoLfrDkj/pgb+HspYE1XuiJ3QK/xlNODO3o9Yk8bSnC8WvxXu30R58y9Vmv+NFj3UIfXbFk0Y8Oc2TajIr/ihc7XqnLvPKF39wL7c7RE3tJkxd1fSD7oPBBo172Ptxc08eoRxc9H77q+HDOAkCZsX2I8VDEhw/Hqbl4sq9xiSEm45n7CIs62ad/xkvt0gdjbM0RPuQVWX1ok7N7M8KLrUVB6hozY2XsxJ9+c6yPtMt4KbcYybX0NcKG7shOH3CBnW1K13XiZavriQc9eEPHlhi1VUaf8lx3zD7lXk5xxTr872sjDFM2+MPvVEzt5jCObNkD30vY5n7gM+U5Rjby53kc5Zb7k2Oxp3/2LrGMsIkPWW2smZd6zqd86cMcnNPPnSVwYuPLONhVjqrvPHOZv7FT7hq9+cljnvMaY+Q3fV3rWD67f3+2movLc1HfL88+6dmgcxSEHWOaZy8KeUl5LXztzl89oi/nfpAo4UHFGg8cHyr1wepD3XUffM7xhU59AOI319Djgco6sWrDHzIfauLBhmZcepq+HifxDz541WYeuU7MilG58ZhjKw7l2SMb+cGHeNGXb/MnfsrxkX7wK8/y4Rx/yLWnTxny5JM58vTJmn4TU/rBLzapSx7O1UUnsTNWJvfuLb26YDQHfBor47o+2teK/xHY4BKCP+wzTzHoo+LVF7065pAyxpkvc2KZS+rKBWtzPlMv7Udj4rgnxHVcdecwikVbenzJkXP0aOrLB3rqIke/5o8/9ZGlPmP517ex8Jf+M1918ww9Apy53BEn9Ud56qP2mYMy/JmLeMyFXk7Vt68cVd9g1I/nQf7wgf7It1yJRR7RrTHwn1yI7dp78vg3X/tav5qDqzkDnMnanq3sFKaL2NdSsF4yz74o1CP6cs4DlrOaLx8S9KyPHjza1QeOfpBn84Hkw1MZDyVt7LVVlg9C1/AnPnofmtU/cVibyoP19I++uYlHn8YTu37Vo7fhQzvX7Kt/OUQuT4kr/eMTDmg+9MWFnjLkrOectfTL3Hj0Nv0mrsTMOJvcizPtXKvYsDe2Ovo0vuu5P4lDe+ySA+wyH/3S5545Fm+Niw/5M8f0xdh1sdIn3lzHn9wZW7k2+hNTxlOWa46V6Q//tpoXOsmPNq6LEXv0lMMFPKfvyrt5YIte6mb+YsN32hiLXu7RNYfkJf2P8gcbLc8MfkdN/8ZP3+jXPNMP48wB/eqP3M2nyrAXa+Wo+kZPP8TJ/UGXuY25r9zTzAVfyBI/8/Sjv2vvybUvCn1RuqYzwJms7dnKToGlfl2Kg74o1CPa88oAD0of0lU2N68PdHRrcTFnv4XMgoP+0GaBdYyPQ2O33UsGzn2GXiLolVMzUAvxLd7HW2G+Jixrc+qLQl8SrumSAJa+KPQF6KovgaMDuvaD9zXoU/DnV+iW5ly/sofdoZeOpTGr3hYP9VEeNU7Pz8OA+3meaB3lUgzw2Zxfwfeyfik8GfeWPw/6otAXhb4odGF+1YX5pb5rMhW3Lwr5+Jsf1wf3vPZ7KRcDbH3x1eBzNgtL+kMbX9085Dsqh8Zru2bgtTPgxcDPDfpj3sNb8ll/DGlL36f2BY/XVig2ntd9eeFM1vZsZafQP3Y0Vcj2+mnPxuiA1gPb82agGWgGmoFm4B4Y6IvC6y7Kr/FSNqrD+qLQ3/W4mu96jA7oPTwMOodmoBloBpqBZqAy0BeFvihc22VhVIf1RaEvCn1RqJ/ePW8GmoFmoBloBk7MQF8U5i8KP/ojP/LA65qK6T//Hd/x+KO79NeEayssfVHoS8HVXApGP8Y1OqAn/pxu981AM9AMNAPNwEUY2OKi8NNf+tLDX/6+7ztb0UqB/Is/93NniTd3USBn+MtXxYUMfuaKaPJZehnB/xYXhNGeLcE6l8dWMnDU9mxlp8BSv66Fg/wL0HOYUo+/rOxfbZ6zuTbZ6IDWA9vzZqAZaAaagWbgHhjgmXdsgTcqOo/1OWd/TReFvAT881//9cdLw9Kify7HKdlWXG/lZwrnMeujOuwuLgoff/z8VkmiX/jC4ZedTz7Z+Xv79nAfFuH4OqZoxxYf+rPnMkCe9KylHnwck78xzt2PDug9PAw6h9MywG9AOvdvb1qTUf7GGLFeM941ubVuM3BuBnhOXMtvXDo2d3I5pqjDdq7oREYMX37FvX5l/Fd++ZcfdSi2xTN1IZhaxw6Zsfwuh771S1/ja0OfhT7jnKcP/JNfrnlZICbriVWZseQi/bDGnJjqGSPXkLmOjbr0xhZXytCtfuQpsWI7tXfIsKlxc++MfUgP3tqerewUXhal5y4Y18ajKKY4Xmt3Dn1w8dX+Q2OxJ28XXFhSL7+7cGjcS9iNDmg9sMz5dXjo5su/K5C//jNtXU/7+rDh7xPgk2LOccZgTNGnbKrYU562qUvclDkWbxaWyujxO2U79etCWcd2JGcdLmnGEYPz7NOHe1A5VF8/xned3GhzOSKfstNv9viuOFK+9Zh9kLclvjl7yR1nIc/DEh/XpkP+t57DuTm9BGf17JGznyG+Z/I8oj/aV9+vazg7Vb7gy/fTGkzXpstn1yHFXNpQUFps1vX0b8FOb9FscYmPLFSrPP2mXq5bYLvG3GIaHBS2Ixn+1EOe/imqeWmXffrP9fSXvqb0c93iWzxyljyhb7wqd648sbDGnB7/6UeZHCGf2jt0sUUuLjiq/tA75IXf2p6t7BQOL2ovUVwSk6+m+5X1isGvvJMbLwp3LxUU4K7nV+DrxQN99eixIw5f6acoR5/1+pV/cKWd8hGmipu5esqIhU/mjHmN9PK7C9reQg9XS5qcjnR5OCnPh0leFHjQoJNyfLnOQxHZSAc9LwKjB6o+0re+wEDzoevcBzfx9vmvtqlP7rWpX2Wum4OcYS+etJE/cqfJs8WGcdPPiCd9jmT6GMm0U8ce3SmZOlv3a2OCDxsbnMu7a903A6dggPdtfhYRw/e37908j1NnO3VOgXONTz67zv2eX4NvjS6fl4cUc2kzKjqRZ5GsPsWkRTBjC1PHFuWsTxWeI7+jiwU+LIyzkE3dWliDM/PBTkzmYJ+5uEaf64mV9VFOqZ+Y9YkPcDJPbMxH+Iw5yk2f1Q/r2tWxNokzx8iJhb26x/TWIXmOn1VmO4Vd8XkLhSUY374r9kd4LbTpkVOok6PzLKiRWcinThbn+MgCnTG62o0wpK/EAG7mYnSePvDrBYbeMToVe8qIOfKXvq9xDO4lDb0pXR4gvlLHQhf/Fsn1YYO+axb39SGLPQ9TdGux5wNYH5kLa9gQ2/heFNATH7Ip/4k9bVkHC/6zIDV+xnZNfeLRsOVFG+VR+dCnxcajYfFjjBGmuRzn7Ixjjy6vbGI1p4oxdc1DXfo5fWzBjp2NvTAf/ejDuT3ribn6wie+WbfJhz5cZ+/QzXyTi5pbnmV90ee6vsGJzDxY99wyJmftwMpcnKzvy0tf4vAcGn+qV59+jqP0J5/a6rvy47q541+bqfcbcvzQtDsVZ/oXU+Yv9trnPinTjzjzPKKD/+Rvaq36Qc99ZZyxwbr2jOh/lO8IIzFvrZHHMUUdtqOik/UscI3xo1F4Y8dcXXrxsI5cu+yzoHXd4t+9srd4zaI58bquvr0FfeI1ln0tll0nptgrVmyIIS5s0s/URYF1dBM7c/CJOXv054r36gdfiZUx9qz7Si4SM3J5VPeYnjxqe7ayU2Dpdl4U07lBjC3cKZ79qjs5vX13qaBnjq7fXTDn1Mmxcgp0bap/deyn7MWnHji8vLhGD3a/m2FM5WmTlxcvHurdUk9OSxp6U7o8tLMwsHDiIZU2Fgk+LC0KLH7o0XeeuNTVt7KpdeRZRPkwBZNNfMjm/Ixs8TFnM8qF3CxwsGcuPz6gU5740K/8mUf6ERNra7iaszOOPTjQt2mb88zDdXowuQfmDL/7GjHSp9x4ltIvvipG5PJRfVV99i5jMRezZ0FfUznUdfyJVR/OM3f08vwnbjAok3Pn+NiXV+Uk406NKx7mNHA5Zi4ec0Lm2dY3a/JWfciXPCPHHr808sxc8eU8x/o1zrGcpf0jkAX/jGzMT35yXytm5qO9NPSl8iWu+yGWW+w5V8cUddiOik7Ws/A0RhaYFpf0P/ruwoCcObb+WIu29iO/XhSmbBIPMSy8xaDv2oNLbFWWuSgTB35ZG2FlHVv9pp9DLgr6EYP9XG6jPUusOdZf4swx8rlY2i/t62cl76tnldlO4XYuCcCngM7LQBbGuw/39/lQoFPoq2NRjZ6FeuowRpavLNjTTp/Zpy/Wjfc2/s8B4yk/YOWFPG30Yyx0iMUcfPndBXVuoSfPJQ29+vKhxwNEP46R8cB0nRg82Jn7gOdhyVw/ylnz5QPfQsS5mLWp68j1j47FGZhozsFL079x6auu80eD8DGKTU740L/xzB0fxmKsvmv2xqJPbnO96sqJ6+KbyxF/U3YZizF+s2CAl8xLHXKureqSU/qq+s7RkUvWqh9ipbz6hYPkIXXxl/o5Rube0LuP4hJLzQF8xktdx3A44gceE1vqZc6VD/yO1jIXxnOYxGY/ylVZ4nKtxkpORr6S1xzrD6z1XKXMXE7JGZzzWtPQh5/RizxpYBc/88rPXO6XyjfP3xo+rk2XfVlawE3pjYpOdFlP/xaTWcxTkFJ0WrhjQ+HL+lS8URGLLn6wnbLDN7aJCV3WkI3s8DflsxbL2OM79aewpt/0s/aiMOI08wBP5gYe5EviJE81TmLGn/KMfeiYuLU9W9kp7ArOWygswUhRnMW7uN8OCnB0R0U09l4gGHvxmCu69W+8UZ++kNcCn7V6mUg/7AdxwCwmbTIP9ZChR9z0cyvj0QGtB5Y5elO6FAjKfODxoPOBqT+LAfT1mQ9hHoD4GRUHFB3I8uGKD23qOjLWsMFWXMx9iQPdKf/ItE2s+2yQmz/2YrFQQC4OxpWbUV7ynD6qH+Y2ccvBXI7a0Fe7lDHGHzo28zQf+9RRFx7k0ZxHeurbgz33Cx95TsSsPrrY2IjLi1Z9sZb68mwe9uCtcbCtWOT5Mdi7f7TTF/0obzmhrzgzTpURZrSWeaFjbu5BYqxj8KE/auAHY7bEV+NO+ZKHzFufuWesiV0O3c+0rRwkpirD52itYscHMae4EK99xnQtMbJWc2Mt4474Hfmq+DN2lWE/Wsu46Ezly7qci+UWe7g9tKDTjkLUc2hvcUpB7Bp9XhKwV+66Baf2xsjeYn/kt8rwr61f7c81ZemLsfHRHeljR7Fc7bzw6DcvCqlrwa4f4y0p4Imrf3ps0jdj+TRn5fCrrWvml1jRYV2d9ImsLworf+wJAv1uQC2IkfmVdgpo5hbRXgwsri286dWhT730P1fgq1cL/Lfl8uJcjNrR56VCPfMkFy8OqYddfnch/d3CmP1Z0tCb0uVBk7J80OQ6cZRZCPPgsrmWBaAy9PBVH1QWYKOHuLh4SKtH/FGb8o/ulC1YwJQ5pG99mleNja38WEhkHokfv3IHnmz4SLuUGRss4qkcpr7jtHPNvuYMrtGeqZ+9nJn7UjuwZ441pntkLHSxsRHXvNFNX+ikfo61t69xWK9YKj/ube4bOjnXf/oDb/KTcSof2O3LK2OQY/pOmeNRrspG+JO3HGMz8iUv9Dk2Ru4Zubt/yFPGXG5OyVnFIM7aiyXXa34VP7rsB7bsLf1cM8Y58zXmHK5bkHF2LRy7f//z+M3F5bjgTNb2bGWncDtfjbaABne+WKcwptB3nTGFu8U2xbmyvAywpo6Ft3r0XiKyWJ8qwjPGCFONlX7E6xrxxJmXgdSTD2Npeys9fCxp7sdIl6Ig/fhQHNnwEHQ9bfDLg5K1UQGjHQ/G2niAYYeOTV/qW6hMPYDn/I9s1Z/yJ47MNfEhV8ZYzuDSZg7yMYqpjr7B4xg/7g3+tZcT49DP2aWePjOGfqsec/NSHzzwOWrmMpJhn9yAV17Qd4+0RdeYrJGzeYtJHMZVn3nG0ucoDmuJhRjMsxmPnkYc9t74qauc+Ohow3rGqXwgN45+a14ZJ32NMKsLhuRZXrBxjK45aYdMPnPNPWAt44o980WufuLFFlzKmMvHKTlLPHNnpGIFX80vfSGnqTPi7p3KU3fufAm8BNcTwCsecEa6KL5cUdzcv+SeM1nbs5Wdwq7IvpXisnHez36NDmg9sMx5SKCbLx6IKUs7HoTq5jpj1/NBz7rFhnJ7Ch9ezu3BZMt4yrNQ0V7M2tkr19YeHz7AXbPPAko/tU9cVaYf1o2RObmGnm2EM/NMG/2zRhvZojOVo3bGtienuncWpcYUs3jEOMKgTB/GyR6d5KYWY/rVBl39slYxGwucyPBX9TMXY9c4+E4sacPY85bxWMMfvqZa2qqTcSof6mSczMt9EJ+4sGNc91N/1S4xY6c/+myVf2WpnxiMQ2/LPVOufcrUR5Y+WWcOJ7S1nGFjPHrPAOty++i4/JMxFYnf/Eb40cWWWEvaOfMFD/Fy/5dgvEYd8uhi9WWx2pxcjpPRe/7Zp8BOgaV+NQfnPwOjA3qNH+6N6XoYmCq4liDkvGWxwbjP4BLmTqNTC9jTRLk/r/Uc31+GzzO6p/cpe9dF8eWK4ub+JfejZ2BfFPpSdDUXw9EBff6I6Fkz8JIBzo1fHX0pHa+MitJjLh3jKL26hgG+su1X3NfYvWZd+IK319SmvgNyixz0ReFlodrF+2U5GdVhfVHoi0JfFG7xCdOYnxg4tHDgYsCHYr6enPagGWgGrpIB3q9rvzBwlYm8+xGqLowvWxg3/8/574tCXwqu5lIw+tGu0QG91g/4xtUMNAPNQDPQDBzDAM+8LlSfF6rNx2X5GNVhL76jgFK/moM+A30G+gz0Gegz0Gegz0CfgT4Dr+sM1Mvvs4tCFfa8GWgGmoFmoBloBpqBZqAZaAZeJwN9UXid+95ZNwPNQDPQDDQDzUAz0Aw0A7MM9EVhlp4WNgPNQDPQDDQDzUAz0Aw0A6+Tgb4ovM5976ybgWagGWgGmoFmoBloBpqBWQb+PzJkqR0hDzid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457509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17532E-6C70-47DF-8C4D-F1203FC0390F}"/>
              </a:ext>
            </a:extLst>
          </p:cNvPr>
          <p:cNvSpPr>
            <a:spLocks noGrp="1"/>
          </p:cNvSpPr>
          <p:nvPr>
            <p:ph type="title"/>
          </p:nvPr>
        </p:nvSpPr>
        <p:spPr/>
        <p:txBody>
          <a:bodyPr/>
          <a:lstStyle/>
          <a:p>
            <a:r>
              <a:rPr lang="en-CA" dirty="0" smtClean="0"/>
              <a:t>How do I read the Label? </a:t>
            </a:r>
            <a:endParaRPr lang="en-CA" dirty="0"/>
          </a:p>
        </p:txBody>
      </p:sp>
      <p:pic>
        <p:nvPicPr>
          <p:cNvPr id="2050"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10706" y="1247678"/>
            <a:ext cx="5584170" cy="491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80508" y="6398313"/>
            <a:ext cx="7920373" cy="369332"/>
          </a:xfrm>
          <a:prstGeom prst="rect">
            <a:avLst/>
          </a:prstGeom>
          <a:noFill/>
        </p:spPr>
        <p:txBody>
          <a:bodyPr wrap="none" rtlCol="0">
            <a:spAutoFit/>
          </a:bodyPr>
          <a:lstStyle/>
          <a:p>
            <a:r>
              <a:rPr lang="en-US" dirty="0" smtClean="0">
                <a:solidFill>
                  <a:schemeClr val="bg1"/>
                </a:solidFill>
              </a:rPr>
              <a:t>Click the bottle to watch the video or the link here: </a:t>
            </a:r>
            <a:r>
              <a:rPr lang="en-US" dirty="0">
                <a:hlinkClick r:id="rId3"/>
              </a:rPr>
              <a:t>https://youtu.be/eIb9Y08wFaA</a:t>
            </a:r>
            <a:endParaRPr lang="en-US" dirty="0">
              <a:solidFill>
                <a:schemeClr val="bg1"/>
              </a:solidFill>
            </a:endParaRPr>
          </a:p>
        </p:txBody>
      </p:sp>
      <p:pic>
        <p:nvPicPr>
          <p:cNvPr id="9218" name="Picture 2" descr="https://i9.ytimg.com/vi/eIb9Y08wFaA/maxresdefault.jpg?time=1634053500000&amp;sqp=CPzalosG&amp;rs=AOn4CLB0z3MXyn7JNjjq9XXqpQx3-Jmldw">
            <a:hlinkClick r:id="rId3"/>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7615" y="1247678"/>
            <a:ext cx="3581155" cy="20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93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07F57D-EDDD-4735-9405-BB65B680424F}"/>
              </a:ext>
            </a:extLst>
          </p:cNvPr>
          <p:cNvSpPr>
            <a:spLocks noGrp="1"/>
          </p:cNvSpPr>
          <p:nvPr>
            <p:ph type="title"/>
          </p:nvPr>
        </p:nvSpPr>
        <p:spPr/>
        <p:txBody>
          <a:bodyPr/>
          <a:lstStyle/>
          <a:p>
            <a:r>
              <a:rPr lang="en-CA" dirty="0"/>
              <a:t>Ideal Disinfectant Checklist</a:t>
            </a:r>
          </a:p>
        </p:txBody>
      </p:sp>
      <p:sp>
        <p:nvSpPr>
          <p:cNvPr id="3" name="Content Placeholder 2">
            <a:extLst>
              <a:ext uri="{FF2B5EF4-FFF2-40B4-BE49-F238E27FC236}">
                <a16:creationId xmlns="" xmlns:a16="http://schemas.microsoft.com/office/drawing/2014/main" id="{AB525133-DB13-46D4-88F0-AC47860BD452}"/>
              </a:ext>
            </a:extLst>
          </p:cNvPr>
          <p:cNvSpPr>
            <a:spLocks noGrp="1"/>
          </p:cNvSpPr>
          <p:nvPr>
            <p:ph idx="1"/>
          </p:nvPr>
        </p:nvSpPr>
        <p:spPr/>
        <p:txBody>
          <a:bodyPr>
            <a:normAutofit/>
          </a:bodyPr>
          <a:lstStyle/>
          <a:p>
            <a:pPr marL="457200" indent="-457200">
              <a:buFont typeface="Arial" panose="020B0604020202020204" pitchFamily="34" charset="0"/>
              <a:buChar char="•"/>
            </a:pPr>
            <a:r>
              <a:rPr lang="en-CA" dirty="0" smtClean="0"/>
              <a:t> </a:t>
            </a:r>
            <a:r>
              <a:rPr lang="en-CA" sz="2400" dirty="0" smtClean="0"/>
              <a:t>Effective </a:t>
            </a:r>
            <a:r>
              <a:rPr lang="en-CA" sz="2400" dirty="0"/>
              <a:t>against the appropriate microorganisms</a:t>
            </a:r>
          </a:p>
          <a:p>
            <a:pPr marL="457200" indent="-457200">
              <a:buFont typeface="Arial" panose="020B0604020202020204" pitchFamily="34" charset="0"/>
              <a:buChar char="•"/>
            </a:pPr>
            <a:r>
              <a:rPr lang="en-CA" sz="2400" dirty="0" smtClean="0"/>
              <a:t> Short </a:t>
            </a:r>
            <a:r>
              <a:rPr lang="en-CA" sz="2400" dirty="0"/>
              <a:t>contact time</a:t>
            </a:r>
          </a:p>
          <a:p>
            <a:pPr marL="457200" indent="-457200">
              <a:buFont typeface="Arial" panose="020B0604020202020204" pitchFamily="34" charset="0"/>
              <a:buChar char="•"/>
            </a:pPr>
            <a:r>
              <a:rPr lang="en-CA" sz="2400" dirty="0" smtClean="0"/>
              <a:t> Ease </a:t>
            </a:r>
            <a:r>
              <a:rPr lang="en-CA" sz="2400" dirty="0"/>
              <a:t>of use </a:t>
            </a:r>
          </a:p>
          <a:p>
            <a:pPr marL="457200" indent="-457200">
              <a:buFont typeface="Arial" panose="020B0604020202020204" pitchFamily="34" charset="0"/>
              <a:buChar char="•"/>
            </a:pPr>
            <a:r>
              <a:rPr lang="en-CA" sz="2400" dirty="0" smtClean="0"/>
              <a:t> Acts </a:t>
            </a:r>
            <a:r>
              <a:rPr lang="en-CA" sz="2400" dirty="0"/>
              <a:t>as a cleaner and disinfectant (one-step cleaner disinfectant) </a:t>
            </a:r>
          </a:p>
          <a:p>
            <a:pPr marL="457200" indent="-457200">
              <a:buFont typeface="Arial" panose="020B0604020202020204" pitchFamily="34" charset="0"/>
              <a:buChar char="•"/>
            </a:pPr>
            <a:r>
              <a:rPr lang="en-CA" sz="2400" dirty="0" smtClean="0"/>
              <a:t> Appropriate </a:t>
            </a:r>
            <a:r>
              <a:rPr lang="en-CA" sz="2400" dirty="0"/>
              <a:t>for use on the items and surfaces that require disinfection</a:t>
            </a:r>
          </a:p>
          <a:p>
            <a:pPr marL="457200" indent="-457200">
              <a:buFont typeface="Arial" panose="020B0604020202020204" pitchFamily="34" charset="0"/>
              <a:buChar char="•"/>
            </a:pPr>
            <a:r>
              <a:rPr lang="en-CA" sz="2400" dirty="0" smtClean="0"/>
              <a:t> Safe </a:t>
            </a:r>
            <a:r>
              <a:rPr lang="en-CA" sz="2400" dirty="0"/>
              <a:t>for use </a:t>
            </a:r>
          </a:p>
          <a:p>
            <a:pPr marL="457200" indent="-457200">
              <a:buFont typeface="Arial" panose="020B0604020202020204" pitchFamily="34" charset="0"/>
              <a:buChar char="•"/>
            </a:pPr>
            <a:r>
              <a:rPr lang="en-CA" sz="2400" dirty="0" smtClean="0"/>
              <a:t> Economical</a:t>
            </a:r>
            <a:endParaRPr lang="en-CA" sz="2400" dirty="0"/>
          </a:p>
          <a:p>
            <a:pPr marL="457200" indent="-457200">
              <a:buFont typeface="Arial" panose="020B0604020202020204" pitchFamily="34" charset="0"/>
              <a:buChar char="•"/>
            </a:pPr>
            <a:r>
              <a:rPr lang="en-CA" sz="2400" dirty="0" smtClean="0"/>
              <a:t> Safe </a:t>
            </a:r>
            <a:r>
              <a:rPr lang="en-CA" sz="2400" dirty="0"/>
              <a:t>for the environment</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 xmlns:a16="http://schemas.microsoft.com/office/drawing/2014/main" id="{B902CA84-FBCE-4FE8-9EC2-26EFEE535473}"/>
                  </a:ext>
                </a:extLst>
              </p14:cNvPr>
              <p14:cNvContentPartPr/>
              <p14:nvPr/>
            </p14:nvContentPartPr>
            <p14:xfrm>
              <a:off x="725713" y="1350818"/>
              <a:ext cx="365125" cy="250825"/>
            </p14:xfrm>
          </p:contentPart>
        </mc:Choice>
        <mc:Fallback xmlns="">
          <p:pic>
            <p:nvPicPr>
              <p:cNvPr id="4" name="Ink 3">
                <a:extLst>
                  <a:ext uri="{FF2B5EF4-FFF2-40B4-BE49-F238E27FC236}">
                    <a16:creationId xmlns:a16="http://schemas.microsoft.com/office/drawing/2014/main" xmlns="" xmlns:p14="http://schemas.microsoft.com/office/powerpoint/2010/main" id="{B902CA84-FBCE-4FE8-9EC2-26EFEE535473}"/>
                  </a:ext>
                </a:extLst>
              </p:cNvPr>
              <p:cNvPicPr/>
              <p:nvPr/>
            </p:nvPicPr>
            <p:blipFill>
              <a:blip r:embed="rId4"/>
              <a:stretch>
                <a:fillRect/>
              </a:stretch>
            </p:blipFill>
            <p:spPr>
              <a:xfrm>
                <a:off x="662698" y="1287842"/>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 xmlns:a16="http://schemas.microsoft.com/office/drawing/2014/main" id="{ECD95949-3AC3-4A89-BC37-007AB84E9A93}"/>
                  </a:ext>
                </a:extLst>
              </p14:cNvPr>
              <p14:cNvContentPartPr/>
              <p14:nvPr/>
            </p14:nvContentPartPr>
            <p14:xfrm>
              <a:off x="725712" y="1832105"/>
              <a:ext cx="365125" cy="250825"/>
            </p14:xfrm>
          </p:contentPart>
        </mc:Choice>
        <mc:Fallback xmlns="">
          <p:pic>
            <p:nvPicPr>
              <p:cNvPr id="5" name="Ink 4">
                <a:extLst>
                  <a:ext uri="{FF2B5EF4-FFF2-40B4-BE49-F238E27FC236}">
                    <a16:creationId xmlns:a16="http://schemas.microsoft.com/office/drawing/2014/main" xmlns="" xmlns:p14="http://schemas.microsoft.com/office/powerpoint/2010/main" id="{ECD95949-3AC3-4A89-BC37-007AB84E9A93}"/>
                  </a:ext>
                </a:extLst>
              </p:cNvPr>
              <p:cNvPicPr/>
              <p:nvPr/>
            </p:nvPicPr>
            <p:blipFill>
              <a:blip r:embed="rId4"/>
              <a:stretch>
                <a:fillRect/>
              </a:stretch>
            </p:blipFill>
            <p:spPr>
              <a:xfrm>
                <a:off x="662697" y="1769129"/>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 xmlns:a16="http://schemas.microsoft.com/office/drawing/2014/main" id="{0471A8D9-5B0B-405F-8414-F29EE0168C82}"/>
                  </a:ext>
                </a:extLst>
              </p14:cNvPr>
              <p14:cNvContentPartPr/>
              <p14:nvPr/>
            </p14:nvContentPartPr>
            <p14:xfrm>
              <a:off x="725712" y="2313392"/>
              <a:ext cx="365125" cy="250825"/>
            </p14:xfrm>
          </p:contentPart>
        </mc:Choice>
        <mc:Fallback xmlns="">
          <p:pic>
            <p:nvPicPr>
              <p:cNvPr id="6" name="Ink 5">
                <a:extLst>
                  <a:ext uri="{FF2B5EF4-FFF2-40B4-BE49-F238E27FC236}">
                    <a16:creationId xmlns:a16="http://schemas.microsoft.com/office/drawing/2014/main" xmlns="" xmlns:p14="http://schemas.microsoft.com/office/powerpoint/2010/main" id="{0471A8D9-5B0B-405F-8414-F29EE0168C82}"/>
                  </a:ext>
                </a:extLst>
              </p:cNvPr>
              <p:cNvPicPr/>
              <p:nvPr/>
            </p:nvPicPr>
            <p:blipFill>
              <a:blip r:embed="rId4"/>
              <a:stretch>
                <a:fillRect/>
              </a:stretch>
            </p:blipFill>
            <p:spPr>
              <a:xfrm>
                <a:off x="662697" y="2250416"/>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 xmlns:a16="http://schemas.microsoft.com/office/drawing/2014/main" id="{81C89ECA-D1BF-4092-9B19-DA75E7593822}"/>
                  </a:ext>
                </a:extLst>
              </p14:cNvPr>
              <p14:cNvContentPartPr/>
              <p14:nvPr/>
            </p14:nvContentPartPr>
            <p14:xfrm>
              <a:off x="725712" y="2852250"/>
              <a:ext cx="365125" cy="250825"/>
            </p14:xfrm>
          </p:contentPart>
        </mc:Choice>
        <mc:Fallback xmlns="">
          <p:pic>
            <p:nvPicPr>
              <p:cNvPr id="7" name="Ink 6">
                <a:extLst>
                  <a:ext uri="{FF2B5EF4-FFF2-40B4-BE49-F238E27FC236}">
                    <a16:creationId xmlns:a16="http://schemas.microsoft.com/office/drawing/2014/main" xmlns="" xmlns:p14="http://schemas.microsoft.com/office/powerpoint/2010/main" id="{81C89ECA-D1BF-4092-9B19-DA75E7593822}"/>
                  </a:ext>
                </a:extLst>
              </p:cNvPr>
              <p:cNvPicPr/>
              <p:nvPr/>
            </p:nvPicPr>
            <p:blipFill>
              <a:blip r:embed="rId4"/>
              <a:stretch>
                <a:fillRect/>
              </a:stretch>
            </p:blipFill>
            <p:spPr>
              <a:xfrm>
                <a:off x="662697" y="2789274"/>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 xmlns:a16="http://schemas.microsoft.com/office/drawing/2014/main" id="{7451C494-826E-4222-B35C-0BDD42A96560}"/>
                  </a:ext>
                </a:extLst>
              </p14:cNvPr>
              <p14:cNvContentPartPr/>
              <p14:nvPr/>
            </p14:nvContentPartPr>
            <p14:xfrm>
              <a:off x="725712" y="3336028"/>
              <a:ext cx="365125" cy="250825"/>
            </p14:xfrm>
          </p:contentPart>
        </mc:Choice>
        <mc:Fallback xmlns="">
          <p:pic>
            <p:nvPicPr>
              <p:cNvPr id="8" name="Ink 7">
                <a:extLst>
                  <a:ext uri="{FF2B5EF4-FFF2-40B4-BE49-F238E27FC236}">
                    <a16:creationId xmlns:a16="http://schemas.microsoft.com/office/drawing/2014/main" xmlns="" xmlns:p14="http://schemas.microsoft.com/office/powerpoint/2010/main" id="{7451C494-826E-4222-B35C-0BDD42A96560}"/>
                  </a:ext>
                </a:extLst>
              </p:cNvPr>
              <p:cNvPicPr/>
              <p:nvPr/>
            </p:nvPicPr>
            <p:blipFill>
              <a:blip r:embed="rId9"/>
              <a:stretch>
                <a:fillRect/>
              </a:stretch>
            </p:blipFill>
            <p:spPr>
              <a:xfrm>
                <a:off x="662697" y="3272961"/>
                <a:ext cx="491154" cy="37695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 xmlns:a16="http://schemas.microsoft.com/office/drawing/2014/main" id="{1F68E364-84AD-45D6-95BA-47EB81179A90}"/>
                  </a:ext>
                </a:extLst>
              </p14:cNvPr>
              <p14:cNvContentPartPr/>
              <p14:nvPr/>
            </p14:nvContentPartPr>
            <p14:xfrm>
              <a:off x="725710" y="3809900"/>
              <a:ext cx="365125" cy="250825"/>
            </p14:xfrm>
          </p:contentPart>
        </mc:Choice>
        <mc:Fallback xmlns="">
          <p:pic>
            <p:nvPicPr>
              <p:cNvPr id="9" name="Ink 8">
                <a:extLst>
                  <a:ext uri="{FF2B5EF4-FFF2-40B4-BE49-F238E27FC236}">
                    <a16:creationId xmlns:a16="http://schemas.microsoft.com/office/drawing/2014/main" xmlns="" xmlns:p14="http://schemas.microsoft.com/office/powerpoint/2010/main" id="{1F68E364-84AD-45D6-95BA-47EB81179A90}"/>
                  </a:ext>
                </a:extLst>
              </p:cNvPr>
              <p:cNvPicPr/>
              <p:nvPr/>
            </p:nvPicPr>
            <p:blipFill>
              <a:blip r:embed="rId4"/>
              <a:stretch>
                <a:fillRect/>
              </a:stretch>
            </p:blipFill>
            <p:spPr>
              <a:xfrm>
                <a:off x="662695" y="3746924"/>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 xmlns:a16="http://schemas.microsoft.com/office/drawing/2014/main" id="{68261423-6EA3-4974-B170-84EBB5445B8A}"/>
                  </a:ext>
                </a:extLst>
              </p14:cNvPr>
              <p14:cNvContentPartPr/>
              <p14:nvPr/>
            </p14:nvContentPartPr>
            <p14:xfrm>
              <a:off x="725710" y="4307338"/>
              <a:ext cx="365125" cy="250825"/>
            </p14:xfrm>
          </p:contentPart>
        </mc:Choice>
        <mc:Fallback xmlns="">
          <p:pic>
            <p:nvPicPr>
              <p:cNvPr id="10" name="Ink 9">
                <a:extLst>
                  <a:ext uri="{FF2B5EF4-FFF2-40B4-BE49-F238E27FC236}">
                    <a16:creationId xmlns:a16="http://schemas.microsoft.com/office/drawing/2014/main" xmlns="" xmlns:p14="http://schemas.microsoft.com/office/powerpoint/2010/main" id="{68261423-6EA3-4974-B170-84EBB5445B8A}"/>
                  </a:ext>
                </a:extLst>
              </p:cNvPr>
              <p:cNvPicPr/>
              <p:nvPr/>
            </p:nvPicPr>
            <p:blipFill>
              <a:blip r:embed="rId4"/>
              <a:stretch>
                <a:fillRect/>
              </a:stretch>
            </p:blipFill>
            <p:spPr>
              <a:xfrm>
                <a:off x="662695" y="4244362"/>
                <a:ext cx="491154" cy="37677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 xmlns:a16="http://schemas.microsoft.com/office/drawing/2014/main" id="{6EB9BB2D-15FD-4CA4-BBBF-5EC1C8C60FA5}"/>
                  </a:ext>
                </a:extLst>
              </p14:cNvPr>
              <p14:cNvContentPartPr/>
              <p14:nvPr/>
            </p14:nvContentPartPr>
            <p14:xfrm>
              <a:off x="725710" y="4788625"/>
              <a:ext cx="365125" cy="250825"/>
            </p14:xfrm>
          </p:contentPart>
        </mc:Choice>
        <mc:Fallback xmlns="">
          <p:pic>
            <p:nvPicPr>
              <p:cNvPr id="11" name="Ink 10">
                <a:extLst>
                  <a:ext uri="{FF2B5EF4-FFF2-40B4-BE49-F238E27FC236}">
                    <a16:creationId xmlns:a16="http://schemas.microsoft.com/office/drawing/2014/main" xmlns="" xmlns:p14="http://schemas.microsoft.com/office/powerpoint/2010/main" id="{6EB9BB2D-15FD-4CA4-BBBF-5EC1C8C60FA5}"/>
                  </a:ext>
                </a:extLst>
              </p:cNvPr>
              <p:cNvPicPr/>
              <p:nvPr/>
            </p:nvPicPr>
            <p:blipFill>
              <a:blip r:embed="rId9"/>
              <a:stretch>
                <a:fillRect/>
              </a:stretch>
            </p:blipFill>
            <p:spPr>
              <a:xfrm>
                <a:off x="662695" y="4725558"/>
                <a:ext cx="491154" cy="376958"/>
              </a:xfrm>
              <a:prstGeom prst="rect">
                <a:avLst/>
              </a:prstGeom>
            </p:spPr>
          </p:pic>
        </mc:Fallback>
      </mc:AlternateContent>
      <p:sp>
        <p:nvSpPr>
          <p:cNvPr id="12" name="Rectangle 11">
            <a:hlinkClick r:id="rId13"/>
          </p:cNvPr>
          <p:cNvSpPr/>
          <p:nvPr/>
        </p:nvSpPr>
        <p:spPr>
          <a:xfrm>
            <a:off x="7176606" y="5169849"/>
            <a:ext cx="2279911" cy="100802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Click </a:t>
            </a:r>
            <a:r>
              <a:rPr lang="en-US" dirty="0" smtClean="0">
                <a:solidFill>
                  <a:schemeClr val="tx1"/>
                </a:solidFill>
                <a:hlinkClick r:id="rId13"/>
              </a:rPr>
              <a:t>here</a:t>
            </a:r>
            <a:r>
              <a:rPr lang="en-US" dirty="0" smtClean="0">
                <a:solidFill>
                  <a:schemeClr val="tx1"/>
                </a:solidFill>
              </a:rPr>
              <a:t> to check out our </a:t>
            </a:r>
            <a:r>
              <a:rPr lang="en-US" i="1" dirty="0" smtClean="0">
                <a:solidFill>
                  <a:schemeClr val="tx1"/>
                </a:solidFill>
              </a:rPr>
              <a:t>Choosing a Disinfectant </a:t>
            </a:r>
            <a:r>
              <a:rPr lang="en-US" dirty="0" smtClean="0">
                <a:solidFill>
                  <a:schemeClr val="tx1"/>
                </a:solidFill>
              </a:rPr>
              <a:t>tip sheet</a:t>
            </a:r>
            <a:endParaRPr lang="en-US" dirty="0">
              <a:solidFill>
                <a:schemeClr val="tx1"/>
              </a:solidFill>
            </a:endParaRPr>
          </a:p>
        </p:txBody>
      </p:sp>
    </p:spTree>
    <p:extLst>
      <p:ext uri="{BB962C8B-B14F-4D97-AF65-F5344CB8AC3E}">
        <p14:creationId xmlns:p14="http://schemas.microsoft.com/office/powerpoint/2010/main" val="36059559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2EF0FB-71D0-48E3-BFE2-AEBE0F9FD230}"/>
              </a:ext>
            </a:extLst>
          </p:cNvPr>
          <p:cNvSpPr>
            <a:spLocks noGrp="1"/>
          </p:cNvSpPr>
          <p:nvPr>
            <p:ph type="title"/>
          </p:nvPr>
        </p:nvSpPr>
        <p:spPr/>
        <p:txBody>
          <a:bodyPr/>
          <a:lstStyle/>
          <a:p>
            <a:r>
              <a:rPr lang="en-CA" dirty="0"/>
              <a:t>Cleaning and Disinfecting</a:t>
            </a:r>
          </a:p>
        </p:txBody>
      </p:sp>
      <p:sp>
        <p:nvSpPr>
          <p:cNvPr id="3" name="Content Placeholder 2">
            <a:extLst>
              <a:ext uri="{FF2B5EF4-FFF2-40B4-BE49-F238E27FC236}">
                <a16:creationId xmlns="" xmlns:a16="http://schemas.microsoft.com/office/drawing/2014/main" id="{EF92B7EB-3622-449C-AF60-C13C24C2F098}"/>
              </a:ext>
            </a:extLst>
          </p:cNvPr>
          <p:cNvSpPr>
            <a:spLocks noGrp="1"/>
          </p:cNvSpPr>
          <p:nvPr>
            <p:ph idx="1"/>
          </p:nvPr>
        </p:nvSpPr>
        <p:spPr/>
        <p:txBody>
          <a:bodyPr>
            <a:normAutofit/>
          </a:bodyPr>
          <a:lstStyle/>
          <a:p>
            <a:r>
              <a:rPr lang="en-CA" sz="2400" dirty="0"/>
              <a:t>Workflow should move from clean to dirty when cleaning.</a:t>
            </a:r>
          </a:p>
          <a:p>
            <a:pPr marL="1001268" lvl="1" indent="-457200"/>
            <a:r>
              <a:rPr lang="en-CA" sz="2400" dirty="0"/>
              <a:t>Avoid contaminating the cloth.</a:t>
            </a:r>
          </a:p>
          <a:p>
            <a:pPr marL="1001268" lvl="1" indent="-457200"/>
            <a:r>
              <a:rPr lang="en-CA" sz="2400" dirty="0"/>
              <a:t>Clean the resident bathroom after room cleaning</a:t>
            </a:r>
            <a:r>
              <a:rPr lang="en-CA" sz="2400" dirty="0" smtClean="0"/>
              <a:t>.</a:t>
            </a:r>
          </a:p>
          <a:p>
            <a:pPr marL="1001268" lvl="1" indent="-457200"/>
            <a:r>
              <a:rPr lang="en-CA" sz="2400" dirty="0" smtClean="0"/>
              <a:t>Change mop heads frequently, launder daily </a:t>
            </a:r>
            <a:endParaRPr lang="en-CA" sz="2400" dirty="0"/>
          </a:p>
          <a:p>
            <a:pPr marL="1001268" lvl="1" indent="-457200"/>
            <a:r>
              <a:rPr lang="en-CA" sz="2400" dirty="0"/>
              <a:t>Do not ‘double-dip’ the cloth in the </a:t>
            </a:r>
            <a:r>
              <a:rPr lang="en-CA" sz="2400" dirty="0" smtClean="0"/>
              <a:t>bucket, change it frequently </a:t>
            </a:r>
            <a:endParaRPr lang="en-CA" sz="2400" dirty="0"/>
          </a:p>
        </p:txBody>
      </p:sp>
      <p:grpSp>
        <p:nvGrpSpPr>
          <p:cNvPr id="4" name="Group 3"/>
          <p:cNvGrpSpPr/>
          <p:nvPr/>
        </p:nvGrpSpPr>
        <p:grpSpPr>
          <a:xfrm>
            <a:off x="8934906" y="3634937"/>
            <a:ext cx="2460721" cy="1942622"/>
            <a:chOff x="8946481" y="3970603"/>
            <a:chExt cx="2460721" cy="1942622"/>
          </a:xfrm>
        </p:grpSpPr>
        <p:grpSp>
          <p:nvGrpSpPr>
            <p:cNvPr id="22" name="Group 21">
              <a:extLst>
                <a:ext uri="{FF2B5EF4-FFF2-40B4-BE49-F238E27FC236}">
                  <a16:creationId xmlns="" xmlns:a16="http://schemas.microsoft.com/office/drawing/2014/main" id="{37B30DE3-8277-4AE0-978C-A58E36F07EEE}"/>
                </a:ext>
              </a:extLst>
            </p:cNvPr>
            <p:cNvGrpSpPr/>
            <p:nvPr/>
          </p:nvGrpSpPr>
          <p:grpSpPr>
            <a:xfrm>
              <a:off x="9705377" y="4560608"/>
              <a:ext cx="899050" cy="265238"/>
              <a:chOff x="2238060" y="4378590"/>
              <a:chExt cx="1135800" cy="552600"/>
            </a:xfrm>
          </p:grpSpPr>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 xmlns:a16="http://schemas.microsoft.com/office/drawing/2014/main" id="{D260B530-F73C-49CD-B716-3815815E86AF}"/>
                      </a:ext>
                    </a:extLst>
                  </p14:cNvPr>
                  <p14:cNvContentPartPr/>
                  <p14:nvPr/>
                </p14:nvContentPartPr>
                <p14:xfrm>
                  <a:off x="2238060" y="4378590"/>
                  <a:ext cx="1081080" cy="552600"/>
                </p14:xfrm>
              </p:contentPart>
            </mc:Choice>
            <mc:Fallback xmlns="">
              <p:pic>
                <p:nvPicPr>
                  <p:cNvPr id="20" name="Ink 19">
                    <a:extLst>
                      <a:ext uri="{FF2B5EF4-FFF2-40B4-BE49-F238E27FC236}">
                        <a16:creationId xmlns="" xmlns:a16="http://schemas.microsoft.com/office/drawing/2014/main" xmlns:p14="http://schemas.microsoft.com/office/powerpoint/2010/main" id="{D260B530-F73C-49CD-B716-3815815E86AF}"/>
                      </a:ext>
                    </a:extLst>
                  </p:cNvPr>
                  <p:cNvPicPr/>
                  <p:nvPr/>
                </p:nvPicPr>
                <p:blipFill>
                  <a:blip r:embed="rId4"/>
                  <a:stretch>
                    <a:fillRect/>
                  </a:stretch>
                </p:blipFill>
                <p:spPr>
                  <a:xfrm>
                    <a:off x="2219605" y="4347013"/>
                    <a:ext cx="1117990" cy="61575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 xmlns:a16="http://schemas.microsoft.com/office/drawing/2014/main" id="{B90D3921-27DC-4919-880E-A74B848A8F1D}"/>
                      </a:ext>
                    </a:extLst>
                  </p14:cNvPr>
                  <p14:cNvContentPartPr/>
                  <p14:nvPr/>
                </p14:nvContentPartPr>
                <p14:xfrm>
                  <a:off x="3304380" y="4812390"/>
                  <a:ext cx="69480" cy="111960"/>
                </p14:xfrm>
              </p:contentPart>
            </mc:Choice>
            <mc:Fallback xmlns="">
              <p:pic>
                <p:nvPicPr>
                  <p:cNvPr id="21" name="Ink 20">
                    <a:extLst>
                      <a:ext uri="{FF2B5EF4-FFF2-40B4-BE49-F238E27FC236}">
                        <a16:creationId xmlns="" xmlns:a16="http://schemas.microsoft.com/office/drawing/2014/main" xmlns:p14="http://schemas.microsoft.com/office/powerpoint/2010/main" id="{B90D3921-27DC-4919-880E-A74B848A8F1D}"/>
                      </a:ext>
                    </a:extLst>
                  </p:cNvPr>
                  <p:cNvPicPr/>
                  <p:nvPr/>
                </p:nvPicPr>
                <p:blipFill>
                  <a:blip r:embed="rId6"/>
                  <a:stretch>
                    <a:fillRect/>
                  </a:stretch>
                </p:blipFill>
                <p:spPr>
                  <a:xfrm>
                    <a:off x="3285901" y="4780941"/>
                    <a:ext cx="106437" cy="174859"/>
                  </a:xfrm>
                  <a:prstGeom prst="rect">
                    <a:avLst/>
                  </a:prstGeom>
                </p:spPr>
              </p:pic>
            </mc:Fallback>
          </mc:AlternateContent>
        </p:grpSp>
        <p:sp>
          <p:nvSpPr>
            <p:cNvPr id="23" name="TextBox 22">
              <a:extLst>
                <a:ext uri="{FF2B5EF4-FFF2-40B4-BE49-F238E27FC236}">
                  <a16:creationId xmlns="" xmlns:a16="http://schemas.microsoft.com/office/drawing/2014/main" id="{68D24F0A-F001-41D4-824F-68DE9B7F38C3}"/>
                </a:ext>
              </a:extLst>
            </p:cNvPr>
            <p:cNvSpPr txBox="1"/>
            <p:nvPr/>
          </p:nvSpPr>
          <p:spPr>
            <a:xfrm>
              <a:off x="9796540" y="4055212"/>
              <a:ext cx="7257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 </a:t>
              </a:r>
              <a:r>
                <a:rPr kumimoji="0" lang="en-CA" sz="2400" b="1" i="0" u="none" strike="noStrike" kern="1200" cap="none" spc="0" normalizeH="0" baseline="0" noProof="0" dirty="0">
                  <a:ln>
                    <a:noFill/>
                  </a:ln>
                  <a:solidFill>
                    <a:prstClr val="black"/>
                  </a:solidFill>
                  <a:effectLst/>
                  <a:uLnTx/>
                  <a:uFillTx/>
                  <a:latin typeface="Calibri"/>
                  <a:ea typeface="+mn-ea"/>
                  <a:cs typeface="+mn-cs"/>
                </a:rPr>
                <a:t>x 2</a:t>
              </a:r>
            </a:p>
          </p:txBody>
        </p:sp>
        <p:grpSp>
          <p:nvGrpSpPr>
            <p:cNvPr id="31" name="Group 30">
              <a:extLst>
                <a:ext uri="{FF2B5EF4-FFF2-40B4-BE49-F238E27FC236}">
                  <a16:creationId xmlns="" xmlns:a16="http://schemas.microsoft.com/office/drawing/2014/main" id="{9686CF5E-5C79-4FA8-9348-5219FA661F2F}"/>
                </a:ext>
              </a:extLst>
            </p:cNvPr>
            <p:cNvGrpSpPr/>
            <p:nvPr/>
          </p:nvGrpSpPr>
          <p:grpSpPr>
            <a:xfrm>
              <a:off x="9975695" y="4168724"/>
              <a:ext cx="240160" cy="283140"/>
              <a:chOff x="2580060" y="4009590"/>
              <a:chExt cx="295920" cy="336240"/>
            </a:xfrm>
          </p:grpSpPr>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 xmlns:a16="http://schemas.microsoft.com/office/drawing/2014/main" id="{5494AB49-5692-4FD5-B7DD-F01346FBFF3D}"/>
                      </a:ext>
                    </a:extLst>
                  </p14:cNvPr>
                  <p14:cNvContentPartPr/>
                  <p14:nvPr/>
                </p14:nvContentPartPr>
                <p14:xfrm>
                  <a:off x="2580060" y="4018950"/>
                  <a:ext cx="295920" cy="308520"/>
                </p14:xfrm>
              </p:contentPart>
            </mc:Choice>
            <mc:Fallback xmlns="">
              <p:pic>
                <p:nvPicPr>
                  <p:cNvPr id="29" name="Ink 28">
                    <a:extLst>
                      <a:ext uri="{FF2B5EF4-FFF2-40B4-BE49-F238E27FC236}">
                        <a16:creationId xmlns="" xmlns:a16="http://schemas.microsoft.com/office/drawing/2014/main" xmlns:p14="http://schemas.microsoft.com/office/powerpoint/2010/main" id="{5494AB49-5692-4FD5-B7DD-F01346FBFF3D}"/>
                      </a:ext>
                    </a:extLst>
                  </p:cNvPr>
                  <p:cNvPicPr/>
                  <p:nvPr/>
                </p:nvPicPr>
                <p:blipFill>
                  <a:blip r:embed="rId8"/>
                  <a:stretch>
                    <a:fillRect/>
                  </a:stretch>
                </p:blipFill>
                <p:spPr>
                  <a:xfrm>
                    <a:off x="2571060" y="4009960"/>
                    <a:ext cx="313920" cy="32649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 xmlns:a16="http://schemas.microsoft.com/office/drawing/2014/main" id="{3231A1E7-C49D-4B74-9F79-9FC2F7E91E85}"/>
                      </a:ext>
                    </a:extLst>
                  </p14:cNvPr>
                  <p14:cNvContentPartPr/>
                  <p14:nvPr/>
                </p14:nvContentPartPr>
                <p14:xfrm>
                  <a:off x="2599500" y="4009590"/>
                  <a:ext cx="226080" cy="336240"/>
                </p14:xfrm>
              </p:contentPart>
            </mc:Choice>
            <mc:Fallback xmlns="">
              <p:pic>
                <p:nvPicPr>
                  <p:cNvPr id="30" name="Ink 29">
                    <a:extLst>
                      <a:ext uri="{FF2B5EF4-FFF2-40B4-BE49-F238E27FC236}">
                        <a16:creationId xmlns="" xmlns:a16="http://schemas.microsoft.com/office/drawing/2014/main" xmlns:p14="http://schemas.microsoft.com/office/powerpoint/2010/main" id="{3231A1E7-C49D-4B74-9F79-9FC2F7E91E85}"/>
                      </a:ext>
                    </a:extLst>
                  </p:cNvPr>
                  <p:cNvPicPr/>
                  <p:nvPr/>
                </p:nvPicPr>
                <p:blipFill>
                  <a:blip r:embed="rId10"/>
                  <a:stretch>
                    <a:fillRect/>
                  </a:stretch>
                </p:blipFill>
                <p:spPr>
                  <a:xfrm>
                    <a:off x="2590500" y="4000600"/>
                    <a:ext cx="244080" cy="354221"/>
                  </a:xfrm>
                  <a:prstGeom prst="rect">
                    <a:avLst/>
                  </a:prstGeom>
                </p:spPr>
              </p:pic>
            </mc:Fallback>
          </mc:AlternateContent>
        </p:grpSp>
        <p:pic>
          <p:nvPicPr>
            <p:cNvPr id="13" name="Graphic 12" descr="Soap outline">
              <a:extLst>
                <a:ext uri="{FF2B5EF4-FFF2-40B4-BE49-F238E27FC236}">
                  <a16:creationId xmlns="" xmlns:a16="http://schemas.microsoft.com/office/drawing/2014/main" id="{5ACBBE36-5430-4F36-A480-93BF2085946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8946481" y="3970603"/>
              <a:ext cx="751007" cy="751007"/>
            </a:xfrm>
            <a:prstGeom prst="rect">
              <a:avLst/>
            </a:prstGeom>
          </p:spPr>
        </p:pic>
        <p:pic>
          <p:nvPicPr>
            <p:cNvPr id="14" name="Graphic 13" descr="A bucket">
              <a:extLst>
                <a:ext uri="{FF2B5EF4-FFF2-40B4-BE49-F238E27FC236}">
                  <a16:creationId xmlns="" xmlns:a16="http://schemas.microsoft.com/office/drawing/2014/main" id="{6D83FABD-221F-4234-A750-DB9626D7A76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0029184" y="4286045"/>
              <a:ext cx="1378018" cy="1627180"/>
            </a:xfrm>
            <a:prstGeom prst="rect">
              <a:avLst/>
            </a:prstGeom>
          </p:spPr>
        </p:pic>
      </p:grpSp>
      <p:pic>
        <p:nvPicPr>
          <p:cNvPr id="16" name="Picture 15" descr="Environmental Cleaning Procedures | Environmental Cleaning in RLS | HAI |  CDC"/>
          <p:cNvPicPr/>
          <p:nvPr/>
        </p:nvPicPr>
        <p:blipFill>
          <a:blip r:embed="rId19">
            <a:extLst>
              <a:ext uri="{28A0092B-C50C-407E-A947-70E740481C1C}">
                <a14:useLocalDpi xmlns:a14="http://schemas.microsoft.com/office/drawing/2010/main" val="0"/>
              </a:ext>
            </a:extLst>
          </a:blip>
          <a:srcRect/>
          <a:stretch>
            <a:fillRect/>
          </a:stretch>
        </p:blipFill>
        <p:spPr bwMode="auto">
          <a:xfrm>
            <a:off x="462612" y="3796313"/>
            <a:ext cx="2316291" cy="1781246"/>
          </a:xfrm>
          <a:prstGeom prst="rect">
            <a:avLst/>
          </a:prstGeom>
          <a:noFill/>
          <a:ln>
            <a:noFill/>
          </a:ln>
        </p:spPr>
      </p:pic>
      <p:pic>
        <p:nvPicPr>
          <p:cNvPr id="17" name="Picture 16" descr="Environmental Cleaning Procedures | Environmental Cleaning in RLS | HAI |  CDC"/>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542127" y="3749742"/>
            <a:ext cx="3119483" cy="1736178"/>
          </a:xfrm>
          <a:prstGeom prst="rect">
            <a:avLst/>
          </a:prstGeom>
          <a:noFill/>
          <a:ln>
            <a:noFill/>
          </a:ln>
        </p:spPr>
      </p:pic>
      <p:pic>
        <p:nvPicPr>
          <p:cNvPr id="18" name="Picture 17"/>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78385" y="3756772"/>
            <a:ext cx="2502525" cy="1845882"/>
          </a:xfrm>
          <a:prstGeom prst="rect">
            <a:avLst/>
          </a:prstGeom>
          <a:noFill/>
          <a:ln>
            <a:noFill/>
          </a:ln>
        </p:spPr>
      </p:pic>
      <p:sp>
        <p:nvSpPr>
          <p:cNvPr id="25" name="Rectangle 24"/>
          <p:cNvSpPr/>
          <p:nvPr/>
        </p:nvSpPr>
        <p:spPr>
          <a:xfrm>
            <a:off x="1620757" y="5775767"/>
            <a:ext cx="2499061" cy="40912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Systematic Workflow</a:t>
            </a:r>
            <a:endParaRPr lang="en-US" sz="2000" dirty="0">
              <a:solidFill>
                <a:schemeClr val="tx1"/>
              </a:solidFill>
            </a:endParaRPr>
          </a:p>
        </p:txBody>
      </p:sp>
      <p:sp>
        <p:nvSpPr>
          <p:cNvPr id="26" name="Rectangle 25"/>
          <p:cNvSpPr/>
          <p:nvPr/>
        </p:nvSpPr>
        <p:spPr>
          <a:xfrm>
            <a:off x="5852337" y="5775767"/>
            <a:ext cx="2499061" cy="40912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Cleaner to Dirtier</a:t>
            </a:r>
            <a:endParaRPr lang="en-US" sz="2000" dirty="0">
              <a:solidFill>
                <a:schemeClr val="tx1"/>
              </a:solidFill>
            </a:endParaRPr>
          </a:p>
        </p:txBody>
      </p:sp>
      <p:sp>
        <p:nvSpPr>
          <p:cNvPr id="27" name="Rectangle 26"/>
          <p:cNvSpPr/>
          <p:nvPr/>
        </p:nvSpPr>
        <p:spPr>
          <a:xfrm>
            <a:off x="9287875" y="5735496"/>
            <a:ext cx="2107752" cy="451636"/>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No ‘double-dip’</a:t>
            </a:r>
            <a:endParaRPr lang="en-US" sz="2000" dirty="0">
              <a:solidFill>
                <a:schemeClr val="tx1"/>
              </a:solidFill>
            </a:endParaRPr>
          </a:p>
        </p:txBody>
      </p:sp>
    </p:spTree>
    <p:extLst>
      <p:ext uri="{BB962C8B-B14F-4D97-AF65-F5344CB8AC3E}">
        <p14:creationId xmlns:p14="http://schemas.microsoft.com/office/powerpoint/2010/main" val="3563217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1EEF0-430A-4C95-9353-74A47A178630}"/>
              </a:ext>
            </a:extLst>
          </p:cNvPr>
          <p:cNvSpPr>
            <a:spLocks noGrp="1"/>
          </p:cNvSpPr>
          <p:nvPr>
            <p:ph type="title"/>
          </p:nvPr>
        </p:nvSpPr>
        <p:spPr/>
        <p:txBody>
          <a:bodyPr/>
          <a:lstStyle/>
          <a:p>
            <a:r>
              <a:rPr lang="en-CA" dirty="0"/>
              <a:t>Cleaning and Disinfecting </a:t>
            </a:r>
          </a:p>
        </p:txBody>
      </p:sp>
      <p:sp>
        <p:nvSpPr>
          <p:cNvPr id="3" name="Content Placeholder 2">
            <a:extLst>
              <a:ext uri="{FF2B5EF4-FFF2-40B4-BE49-F238E27FC236}">
                <a16:creationId xmlns="" xmlns:a16="http://schemas.microsoft.com/office/drawing/2014/main" id="{78E0660B-65E6-40BA-9295-73A850B70490}"/>
              </a:ext>
            </a:extLst>
          </p:cNvPr>
          <p:cNvSpPr>
            <a:spLocks noGrp="1"/>
          </p:cNvSpPr>
          <p:nvPr>
            <p:ph idx="1"/>
          </p:nvPr>
        </p:nvSpPr>
        <p:spPr>
          <a:xfrm>
            <a:off x="725713" y="1350819"/>
            <a:ext cx="10429965" cy="3299761"/>
          </a:xfrm>
        </p:spPr>
        <p:txBody>
          <a:bodyPr>
            <a:normAutofit/>
          </a:bodyPr>
          <a:lstStyle/>
          <a:p>
            <a:pPr marL="457200" indent="-457200">
              <a:buFont typeface="Arial" panose="020B0604020202020204" pitchFamily="34" charset="0"/>
              <a:buChar char="•"/>
            </a:pPr>
            <a:r>
              <a:rPr lang="en-CA" sz="2400" dirty="0"/>
              <a:t>Develop a schedule for cleaning and </a:t>
            </a:r>
            <a:r>
              <a:rPr lang="en-CA" sz="2400" dirty="0" smtClean="0"/>
              <a:t>disinfecting</a:t>
            </a:r>
            <a:endParaRPr lang="en-CA" sz="2400" dirty="0"/>
          </a:p>
          <a:p>
            <a:pPr marL="457200" indent="-457200">
              <a:buFont typeface="Arial" panose="020B0604020202020204" pitchFamily="34" charset="0"/>
              <a:buChar char="•"/>
            </a:pPr>
            <a:r>
              <a:rPr lang="en-CA" sz="2400" dirty="0"/>
              <a:t>High-touch surfaces and items require more frequent cleaning and disinfection.</a:t>
            </a:r>
          </a:p>
          <a:p>
            <a:pPr marL="1001268" lvl="1" indent="-457200"/>
            <a:r>
              <a:rPr lang="en-CA" sz="2400" dirty="0"/>
              <a:t>Examples- doorknobs, light switches, hand rails, phones</a:t>
            </a:r>
          </a:p>
          <a:p>
            <a:pPr marL="457200" indent="-457200">
              <a:buFont typeface="Arial" panose="020B0604020202020204" pitchFamily="34" charset="0"/>
              <a:buChar char="•"/>
            </a:pPr>
            <a:endParaRPr lang="en-CA" dirty="0"/>
          </a:p>
          <a:p>
            <a:r>
              <a:rPr lang="en-CA" dirty="0"/>
              <a:t> </a:t>
            </a:r>
          </a:p>
        </p:txBody>
      </p:sp>
      <p:pic>
        <p:nvPicPr>
          <p:cNvPr id="8" name="Graphic 7" descr="Telephone outline">
            <a:extLst>
              <a:ext uri="{FF2B5EF4-FFF2-40B4-BE49-F238E27FC236}">
                <a16:creationId xmlns="" xmlns:a16="http://schemas.microsoft.com/office/drawing/2014/main" id="{AEE4C933-F773-4E62-93A2-6C9797F95C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745528" y="3125546"/>
            <a:ext cx="1525034" cy="1525034"/>
          </a:xfrm>
          <a:prstGeom prst="rect">
            <a:avLst/>
          </a:prstGeom>
        </p:spPr>
      </p:pic>
      <p:pic>
        <p:nvPicPr>
          <p:cNvPr id="10" name="Graphic 9" descr="Lamp with solid fill">
            <a:extLst>
              <a:ext uri="{FF2B5EF4-FFF2-40B4-BE49-F238E27FC236}">
                <a16:creationId xmlns="" xmlns:a16="http://schemas.microsoft.com/office/drawing/2014/main" id="{3B20AE09-B44B-49A8-A819-322238D1EE6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619837" y="3113825"/>
            <a:ext cx="1431980" cy="1431980"/>
          </a:xfrm>
          <a:prstGeom prst="rect">
            <a:avLst/>
          </a:prstGeom>
        </p:spPr>
      </p:pic>
      <p:pic>
        <p:nvPicPr>
          <p:cNvPr id="11" name="Graphic 10" descr="Door Open outline">
            <a:extLst>
              <a:ext uri="{FF2B5EF4-FFF2-40B4-BE49-F238E27FC236}">
                <a16:creationId xmlns="" xmlns:a16="http://schemas.microsoft.com/office/drawing/2014/main" id="{7614C7C3-BA60-4E1F-9895-293F00511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308039" y="3020771"/>
            <a:ext cx="1525034" cy="1525034"/>
          </a:xfrm>
          <a:prstGeom prst="rect">
            <a:avLst/>
          </a:prstGeom>
        </p:spPr>
      </p:pic>
      <p:sp>
        <p:nvSpPr>
          <p:cNvPr id="7" name="Rectangle 6">
            <a:hlinkClick r:id="rId9"/>
          </p:cNvPr>
          <p:cNvSpPr/>
          <p:nvPr/>
        </p:nvSpPr>
        <p:spPr>
          <a:xfrm>
            <a:off x="335968" y="5091831"/>
            <a:ext cx="2279911" cy="100802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Click </a:t>
            </a:r>
            <a:r>
              <a:rPr lang="en-US" dirty="0" smtClean="0">
                <a:solidFill>
                  <a:schemeClr val="tx1"/>
                </a:solidFill>
                <a:hlinkClick r:id="rId9"/>
              </a:rPr>
              <a:t>here </a:t>
            </a:r>
            <a:r>
              <a:rPr lang="en-US" dirty="0" smtClean="0">
                <a:solidFill>
                  <a:schemeClr val="tx1"/>
                </a:solidFill>
              </a:rPr>
              <a:t>to check out our </a:t>
            </a:r>
            <a:r>
              <a:rPr lang="en-US" i="1" dirty="0" smtClean="0">
                <a:solidFill>
                  <a:schemeClr val="tx1"/>
                </a:solidFill>
              </a:rPr>
              <a:t>Cleaning &amp; Disinfection </a:t>
            </a:r>
            <a:r>
              <a:rPr lang="en-US" dirty="0" smtClean="0">
                <a:solidFill>
                  <a:schemeClr val="tx1"/>
                </a:solidFill>
              </a:rPr>
              <a:t>tip sheet</a:t>
            </a:r>
            <a:endParaRPr lang="en-US" dirty="0">
              <a:solidFill>
                <a:schemeClr val="tx1"/>
              </a:solidFill>
            </a:endParaRPr>
          </a:p>
        </p:txBody>
      </p:sp>
    </p:spTree>
    <p:extLst>
      <p:ext uri="{BB962C8B-B14F-4D97-AF65-F5344CB8AC3E}">
        <p14:creationId xmlns:p14="http://schemas.microsoft.com/office/powerpoint/2010/main" val="30003720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Enhanced Cleaning </a:t>
            </a:r>
            <a:endParaRPr lang="en-US" dirty="0"/>
          </a:p>
        </p:txBody>
      </p:sp>
      <p:sp>
        <p:nvSpPr>
          <p:cNvPr id="3" name="Content Placeholder 2"/>
          <p:cNvSpPr>
            <a:spLocks noGrp="1"/>
          </p:cNvSpPr>
          <p:nvPr>
            <p:ph idx="1"/>
          </p:nvPr>
        </p:nvSpPr>
        <p:spPr>
          <a:xfrm>
            <a:off x="725713" y="1350818"/>
            <a:ext cx="10429965" cy="3498973"/>
          </a:xfrm>
        </p:spPr>
        <p:txBody>
          <a:bodyPr>
            <a:normAutofit/>
          </a:bodyPr>
          <a:lstStyle/>
          <a:p>
            <a:r>
              <a:rPr lang="en-US" sz="2400" dirty="0"/>
              <a:t>Additional cleaning of </a:t>
            </a:r>
            <a:r>
              <a:rPr lang="en-US" sz="2400" dirty="0" smtClean="0"/>
              <a:t>client spaces </a:t>
            </a:r>
            <a:r>
              <a:rPr lang="en-US" sz="2400" dirty="0"/>
              <a:t>should be considered </a:t>
            </a:r>
            <a:r>
              <a:rPr lang="en-US" sz="2400" dirty="0" smtClean="0"/>
              <a:t>if they are on isolation or additional precautions. </a:t>
            </a:r>
            <a:endParaRPr lang="en-US" sz="2400" dirty="0"/>
          </a:p>
          <a:p>
            <a:pPr marL="457200" indent="-457200">
              <a:buFont typeface="Arial" panose="020B0604020202020204" pitchFamily="34" charset="0"/>
              <a:buChar char="•"/>
            </a:pPr>
            <a:r>
              <a:rPr lang="en-US" sz="2400" dirty="0"/>
              <a:t>High touch surfaces in the </a:t>
            </a:r>
            <a:r>
              <a:rPr lang="en-US" sz="2400" dirty="0" smtClean="0"/>
              <a:t>client </a:t>
            </a:r>
            <a:r>
              <a:rPr lang="en-US" sz="2400" dirty="0"/>
              <a:t>environment should be cleaned more frequently </a:t>
            </a:r>
          </a:p>
          <a:p>
            <a:pPr marL="457200" indent="-457200">
              <a:buFont typeface="Arial" panose="020B0604020202020204" pitchFamily="34" charset="0"/>
              <a:buChar char="•"/>
            </a:pPr>
            <a:r>
              <a:rPr lang="en-US" sz="2400" dirty="0"/>
              <a:t>Shared equipment, items, toys must </a:t>
            </a:r>
            <a:r>
              <a:rPr lang="en-US" sz="2400" dirty="0" smtClean="0"/>
              <a:t>dedicated or able to be </a:t>
            </a:r>
            <a:r>
              <a:rPr lang="en-US" sz="2400" dirty="0"/>
              <a:t>disinfected between </a:t>
            </a:r>
            <a:r>
              <a:rPr lang="en-US" sz="2400" dirty="0" smtClean="0"/>
              <a:t>use</a:t>
            </a:r>
            <a:endParaRPr lang="en-US" sz="2400" dirty="0"/>
          </a:p>
          <a:p>
            <a:endParaRPr lang="en-US" dirty="0"/>
          </a:p>
        </p:txBody>
      </p:sp>
    </p:spTree>
    <p:extLst>
      <p:ext uri="{BB962C8B-B14F-4D97-AF65-F5344CB8AC3E}">
        <p14:creationId xmlns:p14="http://schemas.microsoft.com/office/powerpoint/2010/main" val="1134385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Sharps  Safety</a:t>
            </a:r>
            <a:endParaRPr lang="en-US" dirty="0"/>
          </a:p>
        </p:txBody>
      </p:sp>
      <p:sp>
        <p:nvSpPr>
          <p:cNvPr id="3" name="Content Placeholder 2"/>
          <p:cNvSpPr>
            <a:spLocks noGrp="1"/>
          </p:cNvSpPr>
          <p:nvPr>
            <p:ph sz="half" idx="1"/>
          </p:nvPr>
        </p:nvSpPr>
        <p:spPr>
          <a:xfrm>
            <a:off x="725713" y="1383011"/>
            <a:ext cx="7226095" cy="4023360"/>
          </a:xfrm>
        </p:spPr>
        <p:txBody>
          <a:bodyPr>
            <a:normAutofit/>
          </a:bodyPr>
          <a:lstStyle/>
          <a:p>
            <a:pPr>
              <a:buSzPts val="2800"/>
              <a:buFont typeface="Arial"/>
              <a:buChar char="•"/>
            </a:pPr>
            <a:r>
              <a:rPr lang="en-CA" sz="2400" dirty="0">
                <a:solidFill>
                  <a:srgbClr val="000000"/>
                </a:solidFill>
              </a:rPr>
              <a:t>Sharps are to be discarded in an approved sharps container</a:t>
            </a:r>
            <a:r>
              <a:rPr lang="en-CA" sz="2400" dirty="0" smtClean="0">
                <a:solidFill>
                  <a:srgbClr val="000000"/>
                </a:solidFill>
              </a:rPr>
              <a:t>.</a:t>
            </a:r>
            <a:endParaRPr lang="en-CA" sz="2400" dirty="0" smtClean="0"/>
          </a:p>
          <a:p>
            <a:pPr marL="1001268" lvl="1" indent="-457200">
              <a:buFont typeface="Courier New" pitchFamily="49" charset="0"/>
              <a:buChar char="o"/>
            </a:pPr>
            <a:r>
              <a:rPr lang="en-CA" sz="2400" b="1" u="sng" dirty="0" smtClean="0"/>
              <a:t>Never</a:t>
            </a:r>
            <a:r>
              <a:rPr lang="en-CA" sz="2400" dirty="0" smtClean="0"/>
              <a:t> </a:t>
            </a:r>
            <a:r>
              <a:rPr lang="en-CA" sz="2400" dirty="0"/>
              <a:t>re-cap </a:t>
            </a:r>
            <a:r>
              <a:rPr lang="en-CA" sz="2400" i="1" dirty="0" smtClean="0"/>
              <a:t>or</a:t>
            </a:r>
            <a:r>
              <a:rPr lang="en-CA" sz="2400" dirty="0" smtClean="0"/>
              <a:t> re-use a </a:t>
            </a:r>
            <a:r>
              <a:rPr lang="en-CA" sz="2400" dirty="0"/>
              <a:t>needle</a:t>
            </a:r>
            <a:r>
              <a:rPr lang="en-CA" sz="2400" dirty="0" smtClean="0"/>
              <a:t>.</a:t>
            </a:r>
            <a:endParaRPr lang="en-US" sz="2400" dirty="0"/>
          </a:p>
          <a:p>
            <a:pPr>
              <a:buSzPts val="2800"/>
              <a:buFont typeface="Arial"/>
              <a:buChar char="•"/>
            </a:pPr>
            <a:r>
              <a:rPr lang="en-CA" sz="2400" dirty="0" smtClean="0"/>
              <a:t>Report </a:t>
            </a:r>
            <a:r>
              <a:rPr lang="en-CA" sz="2400" dirty="0"/>
              <a:t>all incidents of blood or body fluid exposure to the employer and seek medical attention</a:t>
            </a:r>
            <a:r>
              <a:rPr lang="en-CA" sz="2400" dirty="0" smtClean="0"/>
              <a:t>.</a:t>
            </a:r>
          </a:p>
          <a:p>
            <a:pPr>
              <a:buSzPts val="2800"/>
              <a:buFont typeface="Arial"/>
              <a:buChar char="•"/>
            </a:pPr>
            <a:r>
              <a:rPr lang="en-CA" sz="2400" dirty="0">
                <a:solidFill>
                  <a:srgbClr val="000000"/>
                </a:solidFill>
              </a:rPr>
              <a:t> Be aware of the organizational sharps policy for safe handling and disposal.</a:t>
            </a:r>
          </a:p>
          <a:p>
            <a:pPr>
              <a:buSzPts val="2800"/>
              <a:buFont typeface="Arial"/>
              <a:buChar char="•"/>
            </a:pPr>
            <a:endParaRPr lang="en-CA" dirty="0"/>
          </a:p>
          <a:p>
            <a:pPr>
              <a:buSzPts val="2800"/>
            </a:pPr>
            <a:endParaRPr lang="en-CA" dirty="0">
              <a:solidFill>
                <a:srgbClr val="000000"/>
              </a:solidFill>
            </a:endParaRPr>
          </a:p>
          <a:p>
            <a:pPr marL="1001268" lvl="1" indent="-457200">
              <a:buFont typeface="Courier New" pitchFamily="49" charset="0"/>
              <a:buChar char="o"/>
            </a:pPr>
            <a:endParaRPr lang="en-CA"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079" y="158363"/>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arson 1-Litre Sharps Container - (SYSC1) - Biomed Recovery &amp;amp; Disposal Lt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755" y="4026389"/>
            <a:ext cx="1707297" cy="22069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p:cNvGraphicFramePr>
            <a:graphicFrameLocks noChangeAspect="1"/>
          </p:cNvGraphicFramePr>
          <p:nvPr>
            <p:extLst>
              <p:ext uri="{D42A27DB-BD31-4B8C-83A1-F6EECF244321}">
                <p14:modId xmlns:p14="http://schemas.microsoft.com/office/powerpoint/2010/main" val="1268268158"/>
              </p:ext>
            </p:extLst>
          </p:nvPr>
        </p:nvGraphicFramePr>
        <p:xfrm>
          <a:off x="8472668" y="1243088"/>
          <a:ext cx="3522562" cy="4990297"/>
        </p:xfrm>
        <a:graphic>
          <a:graphicData uri="http://schemas.openxmlformats.org/presentationml/2006/ole">
            <mc:AlternateContent xmlns:mc="http://schemas.openxmlformats.org/markup-compatibility/2006">
              <mc:Choice xmlns:v="urn:schemas-microsoft-com:vml" Requires="v">
                <p:oleObj spid="_x0000_s1055" name="Acrobat Document" r:id="rId6" imgW="4000192" imgH="5666954" progId="AcroExch.Document.DC">
                  <p:embed/>
                </p:oleObj>
              </mc:Choice>
              <mc:Fallback>
                <p:oleObj name="Acrobat Document" r:id="rId6" imgW="4000192" imgH="5666954" progId="AcroExch.Document.DC">
                  <p:embed/>
                  <p:pic>
                    <p:nvPicPr>
                      <p:cNvPr id="0" name=""/>
                      <p:cNvPicPr/>
                      <p:nvPr/>
                    </p:nvPicPr>
                    <p:blipFill>
                      <a:blip r:embed="rId7"/>
                      <a:stretch>
                        <a:fillRect/>
                      </a:stretch>
                    </p:blipFill>
                    <p:spPr>
                      <a:xfrm>
                        <a:off x="8472668" y="1243088"/>
                        <a:ext cx="3522562" cy="4990297"/>
                      </a:xfrm>
                      <a:prstGeom prst="rect">
                        <a:avLst/>
                      </a:prstGeom>
                    </p:spPr>
                  </p:pic>
                </p:oleObj>
              </mc:Fallback>
            </mc:AlternateContent>
          </a:graphicData>
        </a:graphic>
      </p:graphicFrame>
      <p:pic>
        <p:nvPicPr>
          <p:cNvPr id="1036" name="Picture 12" descr="S14 | Sharpsmart Reusable Sharps Container | Daniels Heal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0536" y="4037888"/>
            <a:ext cx="1829580" cy="219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30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Laundry</a:t>
            </a:r>
            <a:endParaRPr lang="en-CA" dirty="0"/>
          </a:p>
        </p:txBody>
      </p:sp>
      <p:sp>
        <p:nvSpPr>
          <p:cNvPr id="3" name="Content Placeholder 2"/>
          <p:cNvSpPr>
            <a:spLocks noGrp="1"/>
          </p:cNvSpPr>
          <p:nvPr>
            <p:ph idx="1"/>
          </p:nvPr>
        </p:nvSpPr>
        <p:spPr>
          <a:xfrm>
            <a:off x="725713" y="1350818"/>
            <a:ext cx="10429965" cy="3545273"/>
          </a:xfrm>
        </p:spPr>
        <p:txBody>
          <a:bodyPr>
            <a:normAutofit/>
          </a:bodyPr>
          <a:lstStyle/>
          <a:p>
            <a:r>
              <a:rPr lang="en-US" sz="2400" dirty="0"/>
              <a:t>Outbreaks </a:t>
            </a:r>
            <a:r>
              <a:rPr lang="en-US" sz="2400" dirty="0" smtClean="0"/>
              <a:t>from </a:t>
            </a:r>
            <a:r>
              <a:rPr lang="en-US" sz="2400" dirty="0"/>
              <a:t>bacteria and fungus can </a:t>
            </a:r>
            <a:r>
              <a:rPr lang="en-US" sz="2400" dirty="0" smtClean="0"/>
              <a:t>occur due to improper </a:t>
            </a:r>
            <a:r>
              <a:rPr lang="en-US" sz="2400" dirty="0"/>
              <a:t>washing, </a:t>
            </a:r>
            <a:r>
              <a:rPr lang="en-US" sz="2400" dirty="0" smtClean="0"/>
              <a:t>storage </a:t>
            </a:r>
            <a:r>
              <a:rPr lang="en-US" sz="2400" dirty="0"/>
              <a:t>and transportation of clean </a:t>
            </a:r>
            <a:r>
              <a:rPr lang="en-US" sz="2400" dirty="0" smtClean="0"/>
              <a:t>items.</a:t>
            </a:r>
            <a:endParaRPr lang="en-US" sz="2400" dirty="0"/>
          </a:p>
          <a:p>
            <a:r>
              <a:rPr lang="en-US" sz="2400" dirty="0" smtClean="0"/>
              <a:t>Staff </a:t>
            </a:r>
            <a:r>
              <a:rPr lang="en-US" sz="2400" dirty="0"/>
              <a:t>have </a:t>
            </a:r>
            <a:r>
              <a:rPr lang="en-US" sz="2400" dirty="0" smtClean="0"/>
              <a:t>been </a:t>
            </a:r>
            <a:r>
              <a:rPr lang="en-US" sz="2400" dirty="0"/>
              <a:t>exposed to harmful organisms that have been </a:t>
            </a:r>
            <a:r>
              <a:rPr lang="en-US" sz="2400" dirty="0" smtClean="0"/>
              <a:t>spread </a:t>
            </a:r>
            <a:r>
              <a:rPr lang="en-US" sz="2400" dirty="0"/>
              <a:t>by </a:t>
            </a:r>
            <a:r>
              <a:rPr lang="en-US" sz="2400" dirty="0" smtClean="0"/>
              <a:t>not handling laundry properly.</a:t>
            </a:r>
            <a:endParaRPr lang="en-US" sz="2400" dirty="0"/>
          </a:p>
          <a:p>
            <a:r>
              <a:rPr lang="en-US" sz="2400" dirty="0"/>
              <a:t>Due to:</a:t>
            </a:r>
          </a:p>
          <a:p>
            <a:pPr marL="457200" indent="-457200">
              <a:buFont typeface="Arial" pitchFamily="34" charset="0"/>
              <a:buChar char="•"/>
            </a:pPr>
            <a:r>
              <a:rPr lang="en-US" sz="2400" dirty="0"/>
              <a:t>Not </a:t>
            </a:r>
            <a:r>
              <a:rPr lang="en-US" sz="2400" dirty="0" smtClean="0"/>
              <a:t>following routine practices, </a:t>
            </a:r>
            <a:r>
              <a:rPr lang="en-US" sz="2400" dirty="0"/>
              <a:t>and </a:t>
            </a:r>
          </a:p>
          <a:p>
            <a:pPr marL="457200" indent="-457200">
              <a:buFont typeface="Arial" pitchFamily="34" charset="0"/>
              <a:buChar char="•"/>
            </a:pPr>
            <a:r>
              <a:rPr lang="en-US" sz="2400" dirty="0"/>
              <a:t>Improper </a:t>
            </a:r>
            <a:r>
              <a:rPr lang="en-US" sz="2400" dirty="0" smtClean="0"/>
              <a:t>sorting, transporting and storage </a:t>
            </a:r>
            <a:r>
              <a:rPr lang="en-US" sz="2400" dirty="0"/>
              <a:t>of laundry</a:t>
            </a:r>
          </a:p>
          <a:p>
            <a:endParaRPr lang="en-CA" dirty="0"/>
          </a:p>
        </p:txBody>
      </p:sp>
      <p:pic>
        <p:nvPicPr>
          <p:cNvPr id="6148" name="Picture 4" descr="On Imperfection and Messy Houses — Reclaiming Sunday Sup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7213" y="2726216"/>
            <a:ext cx="1956122" cy="146709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w to Keep your Laundry Room Clutter under Control - Minisafestor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2590" y="21518088"/>
            <a:ext cx="6395350" cy="78651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to Keep your Laundry Room Clutter under Control - Minisafestor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1898" y="3459762"/>
            <a:ext cx="1355315" cy="166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16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Difficile and Laundry</a:t>
            </a:r>
            <a:endParaRPr lang="en-CA" dirty="0"/>
          </a:p>
        </p:txBody>
      </p:sp>
      <p:sp>
        <p:nvSpPr>
          <p:cNvPr id="3" name="Content Placeholder 2"/>
          <p:cNvSpPr>
            <a:spLocks noGrp="1"/>
          </p:cNvSpPr>
          <p:nvPr>
            <p:ph idx="1"/>
          </p:nvPr>
        </p:nvSpPr>
        <p:spPr/>
        <p:txBody>
          <a:bodyPr>
            <a:normAutofit/>
          </a:bodyPr>
          <a:lstStyle/>
          <a:p>
            <a:r>
              <a:rPr lang="en-US" sz="2400" dirty="0"/>
              <a:t>An outbreak of C. Diff was linked to improper cleaning of mop heads</a:t>
            </a:r>
          </a:p>
          <a:p>
            <a:pPr marL="457200" indent="-457200">
              <a:buFont typeface="Arial" pitchFamily="34" charset="0"/>
              <a:buChar char="•"/>
            </a:pPr>
            <a:r>
              <a:rPr lang="en-US" sz="2400" dirty="0"/>
              <a:t>Change mop head after each </a:t>
            </a:r>
            <a:r>
              <a:rPr lang="en-US" sz="2400" dirty="0" smtClean="0"/>
              <a:t>client </a:t>
            </a:r>
            <a:r>
              <a:rPr lang="en-US" sz="2400" dirty="0"/>
              <a:t>room</a:t>
            </a:r>
          </a:p>
          <a:p>
            <a:pPr marL="457200" indent="-457200">
              <a:buFont typeface="Arial" pitchFamily="34" charset="0"/>
              <a:buChar char="•"/>
            </a:pPr>
            <a:r>
              <a:rPr lang="en-US" sz="2400" dirty="0"/>
              <a:t>Launder or dispose of used mop </a:t>
            </a:r>
            <a:r>
              <a:rPr lang="en-US" sz="2400" dirty="0" smtClean="0"/>
              <a:t>heads daily </a:t>
            </a:r>
            <a:endParaRPr lang="en-US" sz="2400" dirty="0"/>
          </a:p>
          <a:p>
            <a:r>
              <a:rPr lang="en-US" sz="2400" dirty="0"/>
              <a:t>Separate personal client items from cleaning laundry</a:t>
            </a:r>
          </a:p>
          <a:p>
            <a:pPr lvl="1"/>
            <a:r>
              <a:rPr lang="en-US" sz="2400" dirty="0"/>
              <a:t>Ex. Mop heads and cleaning cloths separate from clothing</a:t>
            </a:r>
          </a:p>
          <a:p>
            <a:endParaRPr lang="en-CA" sz="2400" dirty="0"/>
          </a:p>
        </p:txBody>
      </p:sp>
      <p:pic>
        <p:nvPicPr>
          <p:cNvPr id="10244" name="Picture 4" descr="Quickie Jobsite #32 Heavy-Duty Wet Mop Head Refill (2-Pack)-3912RM - The  Home Dep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0114" y="4826982"/>
            <a:ext cx="1094433" cy="109443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HYPERCLN Microfiber Cloth (3-Pack) HCNCL B&amp;H Photo Vide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8" name="Picture 8" descr="HYPERCLN Microfiber Cloth (3-Pack) HCNCL B&amp;amp;H Photo Vid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717" y="4041871"/>
            <a:ext cx="986630" cy="98663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Laundry Basket Planters | ThriftyF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9518" y="4022314"/>
            <a:ext cx="2103632" cy="164784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20” Microfiber Mop Pad | Microfiber Cleaning Mops — Microfiber Wholes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5064" y="4251235"/>
            <a:ext cx="1134958" cy="854505"/>
          </a:xfrm>
          <a:prstGeom prst="rect">
            <a:avLst/>
          </a:prstGeom>
          <a:noFill/>
          <a:extLst>
            <a:ext uri="{909E8E84-426E-40DD-AFC4-6F175D3DCCD1}">
              <a14:hiddenFill xmlns:a14="http://schemas.microsoft.com/office/drawing/2010/main">
                <a:solidFill>
                  <a:srgbClr val="FFFFFF"/>
                </a:solidFill>
              </a14:hiddenFill>
            </a:ext>
          </a:extLst>
        </p:spPr>
      </p:pic>
      <p:sp>
        <p:nvSpPr>
          <p:cNvPr id="7" name="Left-Right Arrow 6"/>
          <p:cNvSpPr/>
          <p:nvPr/>
        </p:nvSpPr>
        <p:spPr>
          <a:xfrm>
            <a:off x="7026286" y="4687053"/>
            <a:ext cx="2374338" cy="6828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Launder  separately</a:t>
            </a:r>
            <a:endParaRPr lang="en-US" dirty="0"/>
          </a:p>
        </p:txBody>
      </p:sp>
      <p:sp>
        <p:nvSpPr>
          <p:cNvPr id="10" name="Left-Right Arrow 9"/>
          <p:cNvSpPr/>
          <p:nvPr/>
        </p:nvSpPr>
        <p:spPr>
          <a:xfrm>
            <a:off x="3388378" y="4678488"/>
            <a:ext cx="2374338" cy="6828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Launder  separately</a:t>
            </a:r>
            <a:endParaRPr lang="en-US" dirty="0"/>
          </a:p>
        </p:txBody>
      </p:sp>
      <p:pic>
        <p:nvPicPr>
          <p:cNvPr id="2050" name="Picture 2" descr="Cleaning Rag PNG Free Download | PNG A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1667" y="5049904"/>
            <a:ext cx="1177924" cy="94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209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31255" y="6414851"/>
            <a:ext cx="7895238"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3"/>
              </a:rPr>
              <a:t>https://youtu.be/jOMQvRtBiV4</a:t>
            </a:r>
            <a:endParaRPr lang="en-US" dirty="0">
              <a:solidFill>
                <a:schemeClr val="bg1"/>
              </a:solidFill>
            </a:endParaRPr>
          </a:p>
        </p:txBody>
      </p:sp>
      <p:pic>
        <p:nvPicPr>
          <p:cNvPr id="2052" name="Picture 4" descr="https://i9.ytimg.com/vi/jOMQvRtBiV4/maxresdefault.jpg?time=1634050200000&amp;sqp=CJjBlosG&amp;rs=AOn4CLBN5D0d1WQ65Z-5nfwQfZasdQ7Vz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24" y="0"/>
            <a:ext cx="11214100" cy="630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081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2 PCS LARGE LAUNDRY BAG ( 1 PIECE FOR CLEAN LAUNDRY &amp; 1 PIECE FOR DIRTY  LAUNDRY ) | Shopee Philipp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691" y="1122241"/>
            <a:ext cx="1572987" cy="15729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Laundry TIPS</a:t>
            </a:r>
            <a:endParaRPr lang="en-CA" dirty="0"/>
          </a:p>
        </p:txBody>
      </p:sp>
      <p:sp>
        <p:nvSpPr>
          <p:cNvPr id="3" name="Content Placeholder 2"/>
          <p:cNvSpPr>
            <a:spLocks noGrp="1"/>
          </p:cNvSpPr>
          <p:nvPr>
            <p:ph idx="1"/>
          </p:nvPr>
        </p:nvSpPr>
        <p:spPr>
          <a:xfrm>
            <a:off x="725713" y="1350818"/>
            <a:ext cx="8997021" cy="4323045"/>
          </a:xfrm>
        </p:spPr>
        <p:txBody>
          <a:bodyPr>
            <a:normAutofit fontScale="92500" lnSpcReduction="20000"/>
          </a:bodyPr>
          <a:lstStyle/>
          <a:p>
            <a:pPr marL="457200" indent="-457200">
              <a:buFont typeface="Arial" pitchFamily="34" charset="0"/>
              <a:buChar char="•"/>
            </a:pPr>
            <a:r>
              <a:rPr lang="en-US" sz="2400" dirty="0"/>
              <a:t>Launder according to manufacturers direction for detergent and the </a:t>
            </a:r>
            <a:r>
              <a:rPr lang="en-US" sz="2400" dirty="0" smtClean="0"/>
              <a:t>machine. Hot water is preferred. </a:t>
            </a:r>
          </a:p>
          <a:p>
            <a:pPr marL="457200" indent="-457200">
              <a:buFont typeface="Arial" pitchFamily="34" charset="0"/>
              <a:buChar char="•"/>
            </a:pPr>
            <a:r>
              <a:rPr lang="en-US" sz="2400" dirty="0" smtClean="0"/>
              <a:t>Remove solid body fluids into a toilet before laundering (e.g., feces, vomit)</a:t>
            </a:r>
            <a:endParaRPr lang="en-US" sz="2400" dirty="0"/>
          </a:p>
          <a:p>
            <a:pPr marL="457200" indent="-457200">
              <a:buFont typeface="Arial" pitchFamily="34" charset="0"/>
              <a:buChar char="•"/>
            </a:pPr>
            <a:r>
              <a:rPr lang="en-US" sz="2400" dirty="0" smtClean="0"/>
              <a:t>Do </a:t>
            </a:r>
            <a:r>
              <a:rPr lang="en-US" sz="2400" dirty="0"/>
              <a:t>NOT shake dirty laundry </a:t>
            </a:r>
            <a:endParaRPr lang="en-US" sz="2400" dirty="0" smtClean="0"/>
          </a:p>
          <a:p>
            <a:pPr marL="457200" indent="-457200">
              <a:buFont typeface="Arial" pitchFamily="34" charset="0"/>
              <a:buChar char="•"/>
            </a:pPr>
            <a:r>
              <a:rPr lang="en-CA" sz="2400" dirty="0" smtClean="0"/>
              <a:t>Use </a:t>
            </a:r>
            <a:r>
              <a:rPr lang="en-CA" sz="2400" dirty="0"/>
              <a:t>dedicated carts or bins for transporting both clean and dirty </a:t>
            </a:r>
            <a:r>
              <a:rPr lang="en-CA" sz="2400" dirty="0" smtClean="0"/>
              <a:t>laundry</a:t>
            </a:r>
            <a:r>
              <a:rPr lang="en-CA" sz="2400" dirty="0"/>
              <a:t> </a:t>
            </a:r>
            <a:r>
              <a:rPr lang="en-CA" sz="2400" dirty="0" smtClean="0"/>
              <a:t>separately</a:t>
            </a:r>
          </a:p>
          <a:p>
            <a:pPr marL="457200" indent="-457200">
              <a:buFont typeface="Arial" pitchFamily="34" charset="0"/>
              <a:buChar char="•"/>
            </a:pPr>
            <a:r>
              <a:rPr lang="en-CA" sz="2400" dirty="0" smtClean="0"/>
              <a:t>Store clean laundry in a way that limits contamination</a:t>
            </a:r>
          </a:p>
          <a:p>
            <a:pPr marL="1001268" lvl="1" indent="-457200"/>
            <a:r>
              <a:rPr lang="en-CA" sz="2400" dirty="0" smtClean="0"/>
              <a:t>In a closed cupboard, drawers and away from dirty areas</a:t>
            </a:r>
            <a:r>
              <a:rPr lang="en-US" sz="2400" dirty="0" smtClean="0"/>
              <a:t> or items</a:t>
            </a:r>
            <a:endParaRPr lang="en-US" sz="2400" dirty="0"/>
          </a:p>
          <a:p>
            <a:endParaRPr lang="en-US" sz="2400" dirty="0" smtClean="0"/>
          </a:p>
          <a:p>
            <a:r>
              <a:rPr lang="en-US" sz="2400" dirty="0" smtClean="0"/>
              <a:t>Watch </a:t>
            </a:r>
            <a:r>
              <a:rPr lang="en-US" sz="2400" dirty="0"/>
              <a:t>for </a:t>
            </a:r>
            <a:r>
              <a:rPr lang="en-US" sz="2400" dirty="0" smtClean="0"/>
              <a:t>sharps! Sharp </a:t>
            </a:r>
            <a:r>
              <a:rPr lang="en-US" sz="2400" dirty="0"/>
              <a:t>should not be in laundry, but be careful and have a sharps container in the laundry area in case a mistake is made. Report any sharps found in </a:t>
            </a:r>
            <a:r>
              <a:rPr lang="en-US" sz="2400" dirty="0" smtClean="0"/>
              <a:t>laundry</a:t>
            </a:r>
            <a:endParaRPr lang="en-US" sz="2400" dirty="0"/>
          </a:p>
          <a:p>
            <a:endParaRPr lang="en-CA" sz="2400" dirty="0"/>
          </a:p>
        </p:txBody>
      </p:sp>
      <p:pic>
        <p:nvPicPr>
          <p:cNvPr id="11268" name="Picture 4" descr="Clean &amp;amp; Dirty Clothes - Laundry Hamper Sign by icefreez - Thingiver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3214" y="2991889"/>
            <a:ext cx="1384928" cy="104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308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Soiled Laundry</a:t>
            </a:r>
            <a:endParaRPr lang="en-CA" dirty="0"/>
          </a:p>
        </p:txBody>
      </p:sp>
      <p:sp>
        <p:nvSpPr>
          <p:cNvPr id="3" name="Content Placeholder 2"/>
          <p:cNvSpPr>
            <a:spLocks noGrp="1"/>
          </p:cNvSpPr>
          <p:nvPr>
            <p:ph idx="1"/>
          </p:nvPr>
        </p:nvSpPr>
        <p:spPr/>
        <p:txBody>
          <a:bodyPr>
            <a:normAutofit/>
          </a:bodyPr>
          <a:lstStyle/>
          <a:p>
            <a:r>
              <a:rPr lang="en-US" sz="2400" dirty="0"/>
              <a:t>All linen that is soiled with blood, body </a:t>
            </a:r>
            <a:r>
              <a:rPr lang="en-US" sz="2400" dirty="0" smtClean="0"/>
              <a:t>fluids should </a:t>
            </a:r>
            <a:r>
              <a:rPr lang="en-US" sz="2400" dirty="0"/>
              <a:t>be handled using the same precautions, regardless of source or health care setting.</a:t>
            </a:r>
          </a:p>
          <a:p>
            <a:endParaRPr lang="en-US" sz="2400" dirty="0"/>
          </a:p>
          <a:p>
            <a:r>
              <a:rPr lang="en-US" sz="2400" b="1" dirty="0" smtClean="0"/>
              <a:t>Routine </a:t>
            </a:r>
            <a:r>
              <a:rPr lang="en-US" sz="2400" b="1" dirty="0"/>
              <a:t>P</a:t>
            </a:r>
            <a:r>
              <a:rPr lang="en-US" sz="2400" b="1" dirty="0" smtClean="0"/>
              <a:t>ractices </a:t>
            </a:r>
            <a:r>
              <a:rPr lang="en-US" sz="2400" dirty="0"/>
              <a:t>for handling and laundering are sufficient, regardless of the source of the linen. Special laundry handling for </a:t>
            </a:r>
            <a:r>
              <a:rPr lang="en-US" sz="2400" dirty="0" smtClean="0"/>
              <a:t>clients </a:t>
            </a:r>
            <a:r>
              <a:rPr lang="en-US" sz="2400" dirty="0"/>
              <a:t>on Additional Precautions is not routinely </a:t>
            </a:r>
            <a:r>
              <a:rPr lang="en-US" sz="2400" dirty="0" smtClean="0"/>
              <a:t>required, use your risk assessment. </a:t>
            </a:r>
            <a:endParaRPr lang="en-US" sz="2400" dirty="0"/>
          </a:p>
          <a:p>
            <a:endParaRPr lang="en-CA" sz="24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467826" y="4005509"/>
            <a:ext cx="2951545" cy="2072436"/>
          </a:xfrm>
          <a:prstGeom prst="rect">
            <a:avLst/>
          </a:prstGeom>
        </p:spPr>
      </p:pic>
    </p:spTree>
    <p:extLst>
      <p:ext uri="{BB962C8B-B14F-4D97-AF65-F5344CB8AC3E}">
        <p14:creationId xmlns:p14="http://schemas.microsoft.com/office/powerpoint/2010/main" val="4188842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Linen</a:t>
            </a:r>
            <a:endParaRPr lang="en-CA" dirty="0"/>
          </a:p>
        </p:txBody>
      </p:sp>
      <p:sp>
        <p:nvSpPr>
          <p:cNvPr id="3" name="Content Placeholder 2"/>
          <p:cNvSpPr>
            <a:spLocks noGrp="1"/>
          </p:cNvSpPr>
          <p:nvPr>
            <p:ph idx="1"/>
          </p:nvPr>
        </p:nvSpPr>
        <p:spPr/>
        <p:txBody>
          <a:bodyPr>
            <a:normAutofit/>
          </a:bodyPr>
          <a:lstStyle/>
          <a:p>
            <a:r>
              <a:rPr lang="en-US" sz="2400" dirty="0"/>
              <a:t>Pack, transport, store, and sort in a manner that prevents unnecessary touching and contamination </a:t>
            </a:r>
          </a:p>
          <a:p>
            <a:r>
              <a:rPr lang="en-US" sz="2400" dirty="0"/>
              <a:t>Each </a:t>
            </a:r>
            <a:r>
              <a:rPr lang="en-US" sz="2400" dirty="0" smtClean="0"/>
              <a:t>facility should have </a:t>
            </a:r>
            <a:r>
              <a:rPr lang="en-US" sz="2400" dirty="0"/>
              <a:t>a designated area (e.g., dedicated closet, clean supply room) for </a:t>
            </a:r>
            <a:r>
              <a:rPr lang="en-US" sz="2400" dirty="0" smtClean="0"/>
              <a:t>sorting, folding </a:t>
            </a:r>
            <a:r>
              <a:rPr lang="en-US" sz="2400" dirty="0"/>
              <a:t>and storing clean linen. </a:t>
            </a:r>
          </a:p>
          <a:p>
            <a:endParaRPr lang="en-CA" sz="2400" dirty="0"/>
          </a:p>
        </p:txBody>
      </p:sp>
      <p:pic>
        <p:nvPicPr>
          <p:cNvPr id="12298" name="Picture 10" descr="How to Organize Your Linen Closet Beautifully - Making Lemona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1731" y="3005617"/>
            <a:ext cx="2157840" cy="3226006"/>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46 Laundry room folding table ideas | laundry room, laundry room folding  table, laundry room sto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003" y="3122348"/>
            <a:ext cx="2249172" cy="299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344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Controls </a:t>
            </a:r>
            <a:endParaRPr lang="en-US" dirty="0"/>
          </a:p>
        </p:txBody>
      </p:sp>
      <p:sp>
        <p:nvSpPr>
          <p:cNvPr id="3" name="Content Placeholder 2"/>
          <p:cNvSpPr>
            <a:spLocks noGrp="1"/>
          </p:cNvSpPr>
          <p:nvPr>
            <p:ph idx="1"/>
          </p:nvPr>
        </p:nvSpPr>
        <p:spPr/>
        <p:txBody>
          <a:bodyPr/>
          <a:lstStyle/>
          <a:p>
            <a:r>
              <a:rPr lang="en-US" sz="2400" dirty="0" smtClean="0"/>
              <a:t>Administrative </a:t>
            </a:r>
            <a:r>
              <a:rPr lang="en-US" sz="2400" dirty="0"/>
              <a:t>Controls are measures that the administration of </a:t>
            </a:r>
            <a:r>
              <a:rPr lang="en-US" sz="2400" dirty="0" smtClean="0"/>
              <a:t>an organization puts </a:t>
            </a:r>
            <a:r>
              <a:rPr lang="en-US" sz="2400" dirty="0"/>
              <a:t>into place to help protect </a:t>
            </a:r>
            <a:r>
              <a:rPr lang="en-US" sz="2400" dirty="0" smtClean="0"/>
              <a:t>staff and clients. These can include: </a:t>
            </a:r>
          </a:p>
          <a:p>
            <a:pPr marL="1001268" lvl="1" indent="-457200"/>
            <a:r>
              <a:rPr lang="en-US" sz="2400" dirty="0"/>
              <a:t>Policies &amp; </a:t>
            </a:r>
            <a:r>
              <a:rPr lang="en-US" sz="2400" dirty="0" smtClean="0"/>
              <a:t>Procedures</a:t>
            </a:r>
            <a:endParaRPr lang="en-US" sz="2400" dirty="0"/>
          </a:p>
          <a:p>
            <a:pPr marL="1001268" lvl="1" indent="-457200"/>
            <a:r>
              <a:rPr lang="en-US" sz="2400" dirty="0"/>
              <a:t>Training &amp; </a:t>
            </a:r>
            <a:r>
              <a:rPr lang="en-US" sz="2400" dirty="0" smtClean="0"/>
              <a:t>Education (clients &amp; staff) </a:t>
            </a:r>
            <a:endParaRPr lang="en-US" sz="2400" dirty="0"/>
          </a:p>
          <a:p>
            <a:pPr marL="1001268" lvl="1" indent="-457200"/>
            <a:r>
              <a:rPr lang="en-US" sz="2400" dirty="0" smtClean="0"/>
              <a:t>Immunization requirements </a:t>
            </a:r>
            <a:endParaRPr lang="en-US" sz="2400" dirty="0"/>
          </a:p>
          <a:p>
            <a:pPr marL="1001268" lvl="1" indent="-457200"/>
            <a:r>
              <a:rPr lang="en-US" sz="2400" dirty="0"/>
              <a:t>IPAC </a:t>
            </a:r>
            <a:r>
              <a:rPr lang="en-US" sz="2400" dirty="0" smtClean="0"/>
              <a:t>compliance audits &amp; feedback </a:t>
            </a:r>
          </a:p>
          <a:p>
            <a:pPr marL="1001268" lvl="1" indent="-457200"/>
            <a:r>
              <a:rPr lang="en-US" sz="2400" dirty="0" smtClean="0"/>
              <a:t>Healthy workplace initiatives </a:t>
            </a:r>
            <a:endParaRPr lang="en-US" sz="2400" dirty="0"/>
          </a:p>
          <a:p>
            <a:endParaRPr lang="en-US" dirty="0" smtClean="0"/>
          </a:p>
        </p:txBody>
      </p:sp>
    </p:spTree>
    <p:extLst>
      <p:ext uri="{BB962C8B-B14F-4D97-AF65-F5344CB8AC3E}">
        <p14:creationId xmlns:p14="http://schemas.microsoft.com/office/powerpoint/2010/main" val="33667106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43502" y="6488668"/>
            <a:ext cx="7870744" cy="369332"/>
          </a:xfrm>
          <a:prstGeom prst="rect">
            <a:avLst/>
          </a:prstGeom>
          <a:noFill/>
        </p:spPr>
        <p:txBody>
          <a:bodyPr wrap="none" rtlCol="0">
            <a:spAutoFit/>
          </a:bodyPr>
          <a:lstStyle/>
          <a:p>
            <a:r>
              <a:rPr lang="en-US" dirty="0" smtClean="0">
                <a:solidFill>
                  <a:schemeClr val="bg1"/>
                </a:solidFill>
              </a:rPr>
              <a:t>Click the image to watch the video or the link here: </a:t>
            </a:r>
            <a:r>
              <a:rPr lang="en-US" dirty="0">
                <a:hlinkClick r:id="rId3"/>
              </a:rPr>
              <a:t>https://youtu.be/KSxFLSz1Bu8</a:t>
            </a:r>
            <a:endParaRPr lang="en-US" dirty="0">
              <a:solidFill>
                <a:schemeClr val="bg1"/>
              </a:solidFill>
            </a:endParaRPr>
          </a:p>
        </p:txBody>
      </p:sp>
      <p:pic>
        <p:nvPicPr>
          <p:cNvPr id="5122" name="Picture 2" descr="https://i9.ytimg.com/vi/KSxFLSz1Bu8/maxresdefault.jpg?time=1634051700000&amp;sqp=CPTMlosG&amp;rs=AOn4CLDZaYVZAXbrVSW4nsXK15GddWLHa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19" y="0"/>
            <a:ext cx="11291710" cy="635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94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900" dirty="0"/>
              <a:t>Different Types of Isolation Precautions</a:t>
            </a:r>
            <a:r>
              <a:rPr lang="en-US" sz="3200" dirty="0"/>
              <a:t/>
            </a:r>
            <a:br>
              <a:rPr lang="en-US" sz="3200" dirty="0"/>
            </a:br>
            <a:r>
              <a:rPr lang="en-US" sz="3200" dirty="0"/>
              <a:t>“Additional Precautions” are based on Mode of Transmission</a:t>
            </a:r>
          </a:p>
        </p:txBody>
      </p:sp>
      <p:sp>
        <p:nvSpPr>
          <p:cNvPr id="2" name="Content Placeholder 1"/>
          <p:cNvSpPr>
            <a:spLocks noGrp="1"/>
          </p:cNvSpPr>
          <p:nvPr>
            <p:ph idx="1"/>
          </p:nvPr>
        </p:nvSpPr>
        <p:spPr/>
        <p:txBody>
          <a:bodyPr>
            <a:normAutofit/>
          </a:bodyPr>
          <a:lstStyle/>
          <a:p>
            <a:r>
              <a:rPr lang="en-US" sz="2400" dirty="0"/>
              <a:t>There are different types of additional precautions which are based on the way the </a:t>
            </a:r>
            <a:r>
              <a:rPr lang="en-US" sz="2400" dirty="0" smtClean="0"/>
              <a:t>germs spread. </a:t>
            </a:r>
            <a:r>
              <a:rPr lang="en-US" sz="2400" dirty="0"/>
              <a:t>They are:</a:t>
            </a:r>
          </a:p>
          <a:p>
            <a:pPr marL="1001268" lvl="1" indent="-457200"/>
            <a:r>
              <a:rPr lang="en-US" sz="2400" dirty="0"/>
              <a:t>Contact precautions </a:t>
            </a:r>
            <a:endParaRPr lang="en-US" sz="2400" dirty="0" smtClean="0"/>
          </a:p>
          <a:p>
            <a:pPr marL="1001268" lvl="1" indent="-457200"/>
            <a:r>
              <a:rPr lang="en-US" sz="2400" dirty="0" smtClean="0"/>
              <a:t>Droplet </a:t>
            </a:r>
            <a:r>
              <a:rPr lang="en-US" sz="2400" dirty="0"/>
              <a:t>precautions </a:t>
            </a:r>
            <a:endParaRPr lang="en-US" sz="2400" dirty="0" smtClean="0"/>
          </a:p>
          <a:p>
            <a:pPr marL="1001268" lvl="1" indent="-457200"/>
            <a:r>
              <a:rPr lang="en-US" sz="2400" dirty="0" smtClean="0"/>
              <a:t>Airborne </a:t>
            </a:r>
            <a:r>
              <a:rPr lang="en-US" sz="2400" dirty="0"/>
              <a:t>precautions </a:t>
            </a:r>
            <a:r>
              <a:rPr lang="en-US" sz="2400" dirty="0" smtClean="0"/>
              <a:t> </a:t>
            </a:r>
            <a:endParaRPr lang="en-US" sz="2400" dirty="0"/>
          </a:p>
          <a:p>
            <a:r>
              <a:rPr lang="en-US" sz="2400" dirty="0" smtClean="0"/>
              <a:t>Additional </a:t>
            </a:r>
            <a:r>
              <a:rPr lang="en-US" sz="2400" dirty="0"/>
              <a:t>precautions can be used in </a:t>
            </a:r>
            <a:r>
              <a:rPr lang="en-US" sz="2400" dirty="0" smtClean="0"/>
              <a:t>combination</a:t>
            </a:r>
          </a:p>
          <a:p>
            <a:pPr marL="886968" lvl="1"/>
            <a:r>
              <a:rPr lang="en-US" sz="2400" dirty="0" smtClean="0"/>
              <a:t>Droplet &amp; Contact </a:t>
            </a:r>
            <a:endParaRPr lang="en-US" sz="2400" dirty="0"/>
          </a:p>
          <a:p>
            <a:pPr lvl="2" indent="0">
              <a:spcBef>
                <a:spcPts val="0"/>
              </a:spcBef>
              <a:spcAft>
                <a:spcPts val="0"/>
              </a:spcAft>
              <a:buNone/>
            </a:pPr>
            <a:endParaRPr lang="en-US" sz="2000" dirty="0"/>
          </a:p>
          <a:p>
            <a:endParaRPr lang="en-US" dirty="0"/>
          </a:p>
        </p:txBody>
      </p:sp>
      <p:pic>
        <p:nvPicPr>
          <p:cNvPr id="6" name="Picture 5">
            <a:extLst>
              <a:ext uri="{FF2B5EF4-FFF2-40B4-BE49-F238E27FC236}">
                <a16:creationId xmlns="" xmlns:a16="http://schemas.microsoft.com/office/drawing/2014/main" id="{FCEC2DC6-03A3-4382-97E2-E210787B4B59}"/>
              </a:ext>
            </a:extLst>
          </p:cNvPr>
          <p:cNvPicPr>
            <a:picLocks noChangeAspect="1"/>
          </p:cNvPicPr>
          <p:nvPr/>
        </p:nvPicPr>
        <p:blipFill rotWithShape="1">
          <a:blip r:embed="rId3"/>
          <a:srcRect l="4060" r="4203"/>
          <a:stretch/>
        </p:blipFill>
        <p:spPr>
          <a:xfrm>
            <a:off x="5023886" y="1715038"/>
            <a:ext cx="1249592" cy="1695267"/>
          </a:xfrm>
          <a:prstGeom prst="rect">
            <a:avLst/>
          </a:prstGeom>
        </p:spPr>
      </p:pic>
      <p:pic>
        <p:nvPicPr>
          <p:cNvPr id="7" name="Picture 6"/>
          <p:cNvPicPr>
            <a:picLocks noChangeAspect="1"/>
          </p:cNvPicPr>
          <p:nvPr/>
        </p:nvPicPr>
        <p:blipFill>
          <a:blip r:embed="rId4"/>
          <a:stretch>
            <a:fillRect/>
          </a:stretch>
        </p:blipFill>
        <p:spPr>
          <a:xfrm>
            <a:off x="4074762" y="3958014"/>
            <a:ext cx="1261607" cy="1432763"/>
          </a:xfrm>
          <a:prstGeom prst="rect">
            <a:avLst/>
          </a:prstGeom>
        </p:spPr>
      </p:pic>
      <p:pic>
        <p:nvPicPr>
          <p:cNvPr id="8" name="Picture 7"/>
          <p:cNvPicPr>
            <a:picLocks noChangeAspect="1"/>
          </p:cNvPicPr>
          <p:nvPr/>
        </p:nvPicPr>
        <p:blipFill>
          <a:blip r:embed="rId5"/>
          <a:stretch>
            <a:fillRect/>
          </a:stretch>
        </p:blipFill>
        <p:spPr>
          <a:xfrm>
            <a:off x="7894329" y="1647445"/>
            <a:ext cx="1520677" cy="1762860"/>
          </a:xfrm>
          <a:prstGeom prst="rect">
            <a:avLst/>
          </a:prstGeom>
        </p:spPr>
      </p:pic>
      <p:sp>
        <p:nvSpPr>
          <p:cNvPr id="9" name="Rectangle 8"/>
          <p:cNvSpPr/>
          <p:nvPr/>
        </p:nvSpPr>
        <p:spPr>
          <a:xfrm>
            <a:off x="2686193" y="5483375"/>
            <a:ext cx="7665244" cy="772196"/>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Additional precautions still require a </a:t>
            </a:r>
            <a:r>
              <a:rPr lang="en-US" sz="2000" b="1" dirty="0">
                <a:solidFill>
                  <a:schemeClr val="tx1"/>
                </a:solidFill>
              </a:rPr>
              <a:t>point of care risk assessment </a:t>
            </a:r>
            <a:r>
              <a:rPr lang="en-US" sz="2000" dirty="0">
                <a:solidFill>
                  <a:schemeClr val="tx1"/>
                </a:solidFill>
              </a:rPr>
              <a:t>and </a:t>
            </a:r>
            <a:endParaRPr lang="en-US" sz="2000" dirty="0" smtClean="0">
              <a:solidFill>
                <a:schemeClr val="tx1"/>
              </a:solidFill>
            </a:endParaRPr>
          </a:p>
          <a:p>
            <a:pPr algn="ctr"/>
            <a:r>
              <a:rPr lang="en-US" sz="2000" dirty="0" smtClean="0">
                <a:solidFill>
                  <a:schemeClr val="tx1"/>
                </a:solidFill>
              </a:rPr>
              <a:t>are </a:t>
            </a:r>
            <a:r>
              <a:rPr lang="en-US" sz="2000" b="1" i="1" u="sng" dirty="0" smtClean="0">
                <a:solidFill>
                  <a:schemeClr val="tx1"/>
                </a:solidFill>
              </a:rPr>
              <a:t>ALWAYS</a:t>
            </a:r>
            <a:r>
              <a:rPr lang="en-US" sz="2000" dirty="0" smtClean="0">
                <a:solidFill>
                  <a:schemeClr val="tx1"/>
                </a:solidFill>
              </a:rPr>
              <a:t> </a:t>
            </a:r>
            <a:r>
              <a:rPr lang="en-US" sz="2000" dirty="0">
                <a:solidFill>
                  <a:schemeClr val="tx1"/>
                </a:solidFill>
              </a:rPr>
              <a:t>used in </a:t>
            </a:r>
            <a:r>
              <a:rPr lang="en-US" sz="2000" b="1" i="1" dirty="0">
                <a:solidFill>
                  <a:schemeClr val="tx1"/>
                </a:solidFill>
              </a:rPr>
              <a:t>ADDITION</a:t>
            </a:r>
            <a:r>
              <a:rPr lang="en-US" sz="2000" dirty="0">
                <a:solidFill>
                  <a:schemeClr val="tx1"/>
                </a:solidFill>
              </a:rPr>
              <a:t> to </a:t>
            </a:r>
            <a:r>
              <a:rPr lang="en-US" sz="2000" b="1" dirty="0">
                <a:solidFill>
                  <a:schemeClr val="tx1"/>
                </a:solidFill>
              </a:rPr>
              <a:t>R</a:t>
            </a:r>
            <a:r>
              <a:rPr lang="en-US" sz="2000" b="1" dirty="0" smtClean="0">
                <a:solidFill>
                  <a:schemeClr val="tx1"/>
                </a:solidFill>
              </a:rPr>
              <a:t>outine </a:t>
            </a:r>
            <a:r>
              <a:rPr lang="en-US" sz="2000" b="1" dirty="0">
                <a:solidFill>
                  <a:schemeClr val="tx1"/>
                </a:solidFill>
              </a:rPr>
              <a:t>P</a:t>
            </a:r>
            <a:r>
              <a:rPr lang="en-US" sz="2000" b="1" dirty="0" smtClean="0">
                <a:solidFill>
                  <a:schemeClr val="tx1"/>
                </a:solidFill>
              </a:rPr>
              <a:t>ractices</a:t>
            </a:r>
            <a:r>
              <a:rPr lang="en-US" sz="2000" b="1" dirty="0">
                <a:solidFill>
                  <a:schemeClr val="tx1"/>
                </a:solidFill>
              </a:rPr>
              <a:t>.</a:t>
            </a:r>
          </a:p>
        </p:txBody>
      </p:sp>
      <p:pic>
        <p:nvPicPr>
          <p:cNvPr id="4098" name="Picture 2" descr="Additional Precautions Signage and Lanyard Cards | Public Health Ontari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8815" y="1715038"/>
            <a:ext cx="1130177" cy="169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0087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35A3E-B2D8-4854-A1A3-6883FAA433F3}"/>
              </a:ext>
            </a:extLst>
          </p:cNvPr>
          <p:cNvSpPr>
            <a:spLocks noGrp="1"/>
          </p:cNvSpPr>
          <p:nvPr>
            <p:ph type="title"/>
          </p:nvPr>
        </p:nvSpPr>
        <p:spPr/>
        <p:txBody>
          <a:bodyPr>
            <a:normAutofit/>
          </a:bodyPr>
          <a:lstStyle/>
          <a:p>
            <a:r>
              <a:rPr lang="en-CA" dirty="0" smtClean="0"/>
              <a:t>Using Signs to Communicate Precautions </a:t>
            </a:r>
            <a:endParaRPr lang="en-CA" dirty="0"/>
          </a:p>
        </p:txBody>
      </p:sp>
      <p:sp>
        <p:nvSpPr>
          <p:cNvPr id="3" name="Content Placeholder 2">
            <a:extLst>
              <a:ext uri="{FF2B5EF4-FFF2-40B4-BE49-F238E27FC236}">
                <a16:creationId xmlns="" xmlns:a16="http://schemas.microsoft.com/office/drawing/2014/main" id="{51F380D0-E508-4AFF-91C8-E9582FB03867}"/>
              </a:ext>
            </a:extLst>
          </p:cNvPr>
          <p:cNvSpPr>
            <a:spLocks noGrp="1"/>
          </p:cNvSpPr>
          <p:nvPr>
            <p:ph idx="1"/>
          </p:nvPr>
        </p:nvSpPr>
        <p:spPr/>
        <p:txBody>
          <a:bodyPr/>
          <a:lstStyle/>
          <a:p>
            <a:pPr marL="457200" indent="-457200">
              <a:buFont typeface="Arial" panose="020B0604020202020204" pitchFamily="34" charset="0"/>
              <a:buChar char="•"/>
            </a:pPr>
            <a:r>
              <a:rPr lang="en-US" sz="2400" dirty="0"/>
              <a:t>A sign that lists the required precautions should be posted at the entrance to </a:t>
            </a:r>
            <a:r>
              <a:rPr lang="en-US" sz="2400" dirty="0" smtClean="0"/>
              <a:t>the room </a:t>
            </a:r>
            <a:r>
              <a:rPr lang="en-US" sz="2400" dirty="0"/>
              <a:t>or bed space. </a:t>
            </a:r>
            <a:endParaRPr lang="en-US" sz="2400" dirty="0" smtClean="0"/>
          </a:p>
          <a:p>
            <a:pPr marL="457200" indent="-457200">
              <a:buFont typeface="Arial" panose="020B0604020202020204" pitchFamily="34" charset="0"/>
              <a:buChar char="•"/>
            </a:pPr>
            <a:r>
              <a:rPr lang="en-US" sz="2400" dirty="0" smtClean="0"/>
              <a:t>These precautions are the minimum requirements for entry </a:t>
            </a:r>
            <a:endParaRPr lang="en-US" sz="2400" dirty="0"/>
          </a:p>
          <a:p>
            <a:endParaRPr lang="en-US" dirty="0"/>
          </a:p>
          <a:p>
            <a:endParaRPr lang="en-CA" dirty="0"/>
          </a:p>
        </p:txBody>
      </p:sp>
      <p:pic>
        <p:nvPicPr>
          <p:cNvPr id="4" name="Picture 3">
            <a:extLst>
              <a:ext uri="{FF2B5EF4-FFF2-40B4-BE49-F238E27FC236}">
                <a16:creationId xmlns="" xmlns:a16="http://schemas.microsoft.com/office/drawing/2014/main" id="{FCEC2DC6-03A3-4382-97E2-E210787B4B59}"/>
              </a:ext>
            </a:extLst>
          </p:cNvPr>
          <p:cNvPicPr>
            <a:picLocks noChangeAspect="1"/>
          </p:cNvPicPr>
          <p:nvPr/>
        </p:nvPicPr>
        <p:blipFill rotWithShape="1">
          <a:blip r:embed="rId3"/>
          <a:srcRect l="4060" r="4203"/>
          <a:stretch/>
        </p:blipFill>
        <p:spPr>
          <a:xfrm>
            <a:off x="2291135" y="2925975"/>
            <a:ext cx="2324100" cy="2850862"/>
          </a:xfrm>
          <a:prstGeom prst="rect">
            <a:avLst/>
          </a:prstGeom>
        </p:spPr>
      </p:pic>
      <p:pic>
        <p:nvPicPr>
          <p:cNvPr id="5" name="Picture 4"/>
          <p:cNvPicPr>
            <a:picLocks noChangeAspect="1"/>
          </p:cNvPicPr>
          <p:nvPr/>
        </p:nvPicPr>
        <p:blipFill>
          <a:blip r:embed="rId4"/>
          <a:stretch>
            <a:fillRect/>
          </a:stretch>
        </p:blipFill>
        <p:spPr>
          <a:xfrm>
            <a:off x="5095263" y="2894688"/>
            <a:ext cx="2565400" cy="2913436"/>
          </a:xfrm>
          <a:prstGeom prst="rect">
            <a:avLst/>
          </a:prstGeom>
        </p:spPr>
      </p:pic>
      <p:pic>
        <p:nvPicPr>
          <p:cNvPr id="7" name="Picture 6"/>
          <p:cNvPicPr>
            <a:picLocks noChangeAspect="1"/>
          </p:cNvPicPr>
          <p:nvPr/>
        </p:nvPicPr>
        <p:blipFill>
          <a:blip r:embed="rId5"/>
          <a:stretch>
            <a:fillRect/>
          </a:stretch>
        </p:blipFill>
        <p:spPr>
          <a:xfrm>
            <a:off x="8140691" y="2863401"/>
            <a:ext cx="2513187" cy="2913436"/>
          </a:xfrm>
          <a:prstGeom prst="rect">
            <a:avLst/>
          </a:prstGeom>
        </p:spPr>
      </p:pic>
      <p:sp>
        <p:nvSpPr>
          <p:cNvPr id="8" name="Rectangle 7">
            <a:hlinkClick r:id="rId6"/>
          </p:cNvPr>
          <p:cNvSpPr/>
          <p:nvPr/>
        </p:nvSpPr>
        <p:spPr>
          <a:xfrm>
            <a:off x="115747" y="5416952"/>
            <a:ext cx="1921397" cy="127845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Click </a:t>
            </a:r>
            <a:r>
              <a:rPr lang="en-US" sz="1600" dirty="0" smtClean="0">
                <a:solidFill>
                  <a:schemeClr val="tx1"/>
                </a:solidFill>
                <a:hlinkClick r:id="rId6"/>
              </a:rPr>
              <a:t>here</a:t>
            </a:r>
            <a:r>
              <a:rPr lang="en-US" sz="1600" dirty="0" smtClean="0">
                <a:solidFill>
                  <a:schemeClr val="tx1"/>
                </a:solidFill>
              </a:rPr>
              <a:t> to see Public Health Ontario’s additional precaution signage</a:t>
            </a:r>
            <a:endParaRPr lang="en-US" sz="1600" b="1" dirty="0">
              <a:solidFill>
                <a:schemeClr val="tx1"/>
              </a:solidFill>
            </a:endParaRPr>
          </a:p>
        </p:txBody>
      </p:sp>
    </p:spTree>
    <p:extLst>
      <p:ext uri="{BB962C8B-B14F-4D97-AF65-F5344CB8AC3E}">
        <p14:creationId xmlns:p14="http://schemas.microsoft.com/office/powerpoint/2010/main" val="989173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Cohorting</a:t>
            </a:r>
            <a:endParaRPr lang="en-US" dirty="0"/>
          </a:p>
        </p:txBody>
      </p:sp>
      <p:sp>
        <p:nvSpPr>
          <p:cNvPr id="4" name="Content Placeholder 3"/>
          <p:cNvSpPr>
            <a:spLocks noGrp="1"/>
          </p:cNvSpPr>
          <p:nvPr>
            <p:ph sz="half" idx="1"/>
          </p:nvPr>
        </p:nvSpPr>
        <p:spPr>
          <a:xfrm>
            <a:off x="725713" y="1883691"/>
            <a:ext cx="4486367" cy="4023360"/>
          </a:xfrm>
          <a:ln>
            <a:noFill/>
          </a:ln>
        </p:spPr>
        <p:txBody>
          <a:bodyPr>
            <a:noAutofit/>
          </a:bodyPr>
          <a:lstStyle/>
          <a:p>
            <a:pPr marL="0" indent="0" algn="ctr">
              <a:buNone/>
            </a:pPr>
            <a:r>
              <a:rPr lang="en-US" sz="2400" b="1" u="sng" dirty="0" smtClean="0"/>
              <a:t>Client </a:t>
            </a:r>
            <a:r>
              <a:rPr lang="en-US" sz="2400" b="1" u="sng" dirty="0" err="1" smtClean="0"/>
              <a:t>Cohorting</a:t>
            </a:r>
            <a:endParaRPr lang="en-US" sz="2400" b="1" u="sng" dirty="0"/>
          </a:p>
          <a:p>
            <a:pPr marL="457200" indent="-457200">
              <a:buFont typeface="Arial" panose="020B0604020202020204" pitchFamily="34" charset="0"/>
              <a:buChar char="•"/>
            </a:pPr>
            <a:r>
              <a:rPr lang="en-US" sz="2000" dirty="0" smtClean="0"/>
              <a:t>Placing </a:t>
            </a:r>
            <a:r>
              <a:rPr lang="en-US" sz="2000" dirty="0"/>
              <a:t>those who </a:t>
            </a:r>
            <a:r>
              <a:rPr lang="en-US" sz="2000" dirty="0" smtClean="0"/>
              <a:t>are sick or have </a:t>
            </a:r>
            <a:r>
              <a:rPr lang="en-US" sz="2000" dirty="0"/>
              <a:t>been exposed </a:t>
            </a:r>
            <a:r>
              <a:rPr lang="en-US" sz="2000" dirty="0" smtClean="0"/>
              <a:t>together</a:t>
            </a:r>
            <a:endParaRPr lang="en-US" sz="2000" dirty="0"/>
          </a:p>
          <a:p>
            <a:pPr marL="457200" indent="-457200">
              <a:buFont typeface="Arial" panose="020B0604020202020204" pitchFamily="34" charset="0"/>
              <a:buChar char="•"/>
            </a:pPr>
            <a:r>
              <a:rPr lang="en-US" sz="2000" dirty="0" smtClean="0"/>
              <a:t>Using dedicated equipment </a:t>
            </a:r>
            <a:endParaRPr lang="en-US" sz="2000" dirty="0"/>
          </a:p>
          <a:p>
            <a:pPr marL="457200" indent="-457200">
              <a:buFont typeface="Arial" panose="020B0604020202020204" pitchFamily="34" charset="0"/>
              <a:buChar char="•"/>
            </a:pPr>
            <a:r>
              <a:rPr lang="en-US" sz="2000" dirty="0" smtClean="0"/>
              <a:t>New gown &amp; gloves </a:t>
            </a:r>
            <a:r>
              <a:rPr lang="en-US" sz="2000" dirty="0"/>
              <a:t>should be worn between each </a:t>
            </a:r>
            <a:r>
              <a:rPr lang="en-US" sz="2000" dirty="0" smtClean="0"/>
              <a:t>client</a:t>
            </a:r>
            <a:endParaRPr lang="en-US" sz="2000" dirty="0"/>
          </a:p>
          <a:p>
            <a:pPr marL="457200" indent="-457200">
              <a:buFont typeface="Arial" panose="020B0604020202020204" pitchFamily="34" charset="0"/>
              <a:buChar char="•"/>
            </a:pPr>
            <a:endParaRPr lang="en-US" sz="2000" b="1" dirty="0"/>
          </a:p>
        </p:txBody>
      </p:sp>
      <p:sp>
        <p:nvSpPr>
          <p:cNvPr id="5" name="Content Placeholder 4"/>
          <p:cNvSpPr>
            <a:spLocks noGrp="1"/>
          </p:cNvSpPr>
          <p:nvPr>
            <p:ph sz="half" idx="2"/>
          </p:nvPr>
        </p:nvSpPr>
        <p:spPr>
          <a:xfrm>
            <a:off x="6289236" y="1883691"/>
            <a:ext cx="4937760" cy="4023360"/>
          </a:xfrm>
          <a:ln>
            <a:noFill/>
          </a:ln>
        </p:spPr>
        <p:txBody>
          <a:bodyPr>
            <a:noAutofit/>
          </a:bodyPr>
          <a:lstStyle/>
          <a:p>
            <a:pPr marL="0" indent="0" algn="ctr">
              <a:buNone/>
            </a:pPr>
            <a:r>
              <a:rPr lang="en-US" sz="2400" b="1" u="sng" dirty="0"/>
              <a:t>Staff </a:t>
            </a:r>
            <a:r>
              <a:rPr lang="en-US" sz="2400" b="1" u="sng" dirty="0" err="1"/>
              <a:t>Cohorting</a:t>
            </a:r>
            <a:endParaRPr lang="en-US" sz="2400" b="1" u="sng" dirty="0"/>
          </a:p>
          <a:p>
            <a:pPr marL="457200" indent="-457200">
              <a:buFont typeface="Arial" panose="020B0604020202020204" pitchFamily="34" charset="0"/>
              <a:buChar char="•"/>
            </a:pPr>
            <a:r>
              <a:rPr lang="en-US" sz="2000" dirty="0" smtClean="0"/>
              <a:t>Dedicate </a:t>
            </a:r>
            <a:r>
              <a:rPr lang="en-US" sz="2000" dirty="0"/>
              <a:t>staff to care only for </a:t>
            </a:r>
            <a:r>
              <a:rPr lang="en-US" sz="2000" dirty="0" smtClean="0"/>
              <a:t>colonized/infected clients; </a:t>
            </a:r>
            <a:r>
              <a:rPr lang="en-US" sz="2000" dirty="0"/>
              <a:t>OR, </a:t>
            </a:r>
          </a:p>
          <a:p>
            <a:pPr marL="457200" indent="-457200">
              <a:buFont typeface="Arial" panose="020B0604020202020204" pitchFamily="34" charset="0"/>
              <a:buChar char="•"/>
            </a:pPr>
            <a:r>
              <a:rPr lang="en-US" sz="2000" dirty="0"/>
              <a:t>Care for those who are not colonized or infected. </a:t>
            </a:r>
            <a:endParaRPr lang="en-US" sz="2000" dirty="0" smtClean="0"/>
          </a:p>
          <a:p>
            <a:pPr marL="457200" indent="-457200">
              <a:buFont typeface="Arial" panose="020B0604020202020204" pitchFamily="34" charset="0"/>
              <a:buChar char="•"/>
            </a:pPr>
            <a:r>
              <a:rPr lang="en-US" sz="2000" dirty="0" smtClean="0"/>
              <a:t>Keep staff in specific areas of the facility</a:t>
            </a:r>
            <a:endParaRPr lang="en-US" sz="2000" dirty="0"/>
          </a:p>
          <a:p>
            <a:pPr marL="457200" indent="-457200">
              <a:buFont typeface="Arial" panose="020B0604020202020204" pitchFamily="34" charset="0"/>
              <a:buChar char="•"/>
            </a:pPr>
            <a:r>
              <a:rPr lang="en-US" sz="2000" dirty="0"/>
              <a:t>Used in addition to </a:t>
            </a:r>
            <a:r>
              <a:rPr lang="en-US" sz="2000" dirty="0" smtClean="0"/>
              <a:t>client </a:t>
            </a:r>
            <a:r>
              <a:rPr lang="en-US" sz="2000" dirty="0" err="1" smtClean="0"/>
              <a:t>cohorting</a:t>
            </a:r>
            <a:endParaRPr lang="en-US" sz="2000" dirty="0"/>
          </a:p>
        </p:txBody>
      </p:sp>
      <p:sp>
        <p:nvSpPr>
          <p:cNvPr id="6" name="TextBox 5"/>
          <p:cNvSpPr txBox="1"/>
          <p:nvPr/>
        </p:nvSpPr>
        <p:spPr>
          <a:xfrm>
            <a:off x="726344" y="1290870"/>
            <a:ext cx="10378440" cy="461665"/>
          </a:xfrm>
          <a:prstGeom prst="rect">
            <a:avLst/>
          </a:prstGeom>
          <a:noFill/>
        </p:spPr>
        <p:txBody>
          <a:bodyPr wrap="square" rtlCol="0">
            <a:spAutoFit/>
          </a:bodyPr>
          <a:lstStyle/>
          <a:p>
            <a:r>
              <a:rPr lang="en-US" sz="2400" dirty="0" smtClean="0"/>
              <a:t>Reduces risk of transmission by controlling movement of clients and/or staff</a:t>
            </a:r>
            <a:endParaRPr lang="en-CA" sz="2400" dirty="0"/>
          </a:p>
        </p:txBody>
      </p:sp>
      <p:sp>
        <p:nvSpPr>
          <p:cNvPr id="8" name="Rectangle 7"/>
          <p:cNvSpPr/>
          <p:nvPr/>
        </p:nvSpPr>
        <p:spPr>
          <a:xfrm>
            <a:off x="2307179" y="5081304"/>
            <a:ext cx="7338349" cy="49589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If you can’t cohort, you must provide care based on the order of risk </a:t>
            </a:r>
          </a:p>
        </p:txBody>
      </p:sp>
    </p:spTree>
    <p:extLst>
      <p:ext uri="{BB962C8B-B14F-4D97-AF65-F5344CB8AC3E}">
        <p14:creationId xmlns:p14="http://schemas.microsoft.com/office/powerpoint/2010/main" val="4293842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Order of Risk </a:t>
            </a:r>
          </a:p>
        </p:txBody>
      </p:sp>
      <p:sp>
        <p:nvSpPr>
          <p:cNvPr id="3" name="Content Placeholder 2"/>
          <p:cNvSpPr>
            <a:spLocks noGrp="1"/>
          </p:cNvSpPr>
          <p:nvPr>
            <p:ph idx="1"/>
          </p:nvPr>
        </p:nvSpPr>
        <p:spPr/>
        <p:txBody>
          <a:bodyPr>
            <a:normAutofit/>
          </a:bodyPr>
          <a:lstStyle/>
          <a:p>
            <a:r>
              <a:rPr lang="en-US" sz="2400" dirty="0" smtClean="0"/>
              <a:t>Lowers the risk of spreading germs by moving from lower risk to higher risk client interactions.</a:t>
            </a:r>
          </a:p>
          <a:p>
            <a:pPr marL="628650" lvl="1" indent="-171450"/>
            <a:r>
              <a:rPr lang="en-US" sz="2400" dirty="0" smtClean="0"/>
              <a:t>E.g. healthy/well to ill clients</a:t>
            </a:r>
          </a:p>
          <a:p>
            <a:r>
              <a:rPr lang="en-US" sz="2400" dirty="0" smtClean="0"/>
              <a:t>If staff are able; complete </a:t>
            </a:r>
            <a:r>
              <a:rPr lang="en-US" sz="2400" dirty="0"/>
              <a:t>tasks in </a:t>
            </a:r>
            <a:r>
              <a:rPr lang="en-US" sz="2400" dirty="0" smtClean="0"/>
              <a:t>client </a:t>
            </a:r>
            <a:r>
              <a:rPr lang="en-US" sz="2400" dirty="0"/>
              <a:t>rooms who are </a:t>
            </a:r>
            <a:r>
              <a:rPr lang="en-US" sz="2400" b="1" dirty="0"/>
              <a:t>not</a:t>
            </a:r>
            <a:r>
              <a:rPr lang="en-US" sz="2400" dirty="0"/>
              <a:t> </a:t>
            </a:r>
            <a:r>
              <a:rPr lang="en-US" sz="2400" b="1" dirty="0"/>
              <a:t>on</a:t>
            </a:r>
            <a:r>
              <a:rPr lang="en-US" sz="2400" dirty="0"/>
              <a:t> additional precautions first, </a:t>
            </a:r>
            <a:r>
              <a:rPr lang="en-US" sz="2400" i="1" dirty="0"/>
              <a:t>then </a:t>
            </a:r>
            <a:r>
              <a:rPr lang="en-US" sz="2400" dirty="0" smtClean="0"/>
              <a:t>assist clients on additional precautions</a:t>
            </a:r>
          </a:p>
          <a:p>
            <a:pPr marL="628650" lvl="1" indent="-171450"/>
            <a:r>
              <a:rPr lang="en-US" sz="2400" dirty="0" smtClean="0"/>
              <a:t>E.g. Provide housekeeping to clients not on additional precautions before clients on additional precautions</a:t>
            </a:r>
            <a:endParaRPr lang="en-US" sz="2400" dirty="0"/>
          </a:p>
        </p:txBody>
      </p:sp>
      <p:graphicFrame>
        <p:nvGraphicFramePr>
          <p:cNvPr id="6" name="Diagram 5"/>
          <p:cNvGraphicFramePr/>
          <p:nvPr>
            <p:extLst>
              <p:ext uri="{D42A27DB-BD31-4B8C-83A1-F6EECF244321}">
                <p14:modId xmlns:p14="http://schemas.microsoft.com/office/powerpoint/2010/main" val="68140582"/>
              </p:ext>
            </p:extLst>
          </p:nvPr>
        </p:nvGraphicFramePr>
        <p:xfrm>
          <a:off x="2552860" y="3426107"/>
          <a:ext cx="6672163" cy="4159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99317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Surveillance</a:t>
            </a:r>
            <a:endParaRPr lang="en-CA" dirty="0"/>
          </a:p>
        </p:txBody>
      </p:sp>
      <p:sp>
        <p:nvSpPr>
          <p:cNvPr id="3" name="Content Placeholder 2"/>
          <p:cNvSpPr>
            <a:spLocks noGrp="1"/>
          </p:cNvSpPr>
          <p:nvPr>
            <p:ph idx="1"/>
          </p:nvPr>
        </p:nvSpPr>
        <p:spPr/>
        <p:txBody>
          <a:bodyPr>
            <a:normAutofit fontScale="85000" lnSpcReduction="20000"/>
          </a:bodyPr>
          <a:lstStyle/>
          <a:p>
            <a:r>
              <a:rPr lang="en-CA" dirty="0"/>
              <a:t>“Surveillance is the systematic, ongoing collection, collation and analysis of data with timely dissemination of information to those who require this information in order to take action</a:t>
            </a:r>
            <a:r>
              <a:rPr lang="en-CA" dirty="0" smtClean="0"/>
              <a:t>”</a:t>
            </a:r>
          </a:p>
          <a:p>
            <a:pPr marL="457200" indent="-457200">
              <a:buFont typeface="Arial" panose="020B0604020202020204" pitchFamily="34" charset="0"/>
              <a:buChar char="•"/>
            </a:pPr>
            <a:r>
              <a:rPr lang="en-CA" dirty="0"/>
              <a:t>Surveillance = watching for signs and symptoms that are new or acutely worse than the resident’s baseline </a:t>
            </a:r>
            <a:r>
              <a:rPr lang="en-CA" dirty="0" smtClean="0"/>
              <a:t>, which could </a:t>
            </a:r>
            <a:r>
              <a:rPr lang="en-CA" dirty="0"/>
              <a:t>be clinically important </a:t>
            </a:r>
            <a:r>
              <a:rPr lang="en-CA" dirty="0" smtClean="0"/>
              <a:t>or signs </a:t>
            </a:r>
            <a:r>
              <a:rPr lang="en-CA" dirty="0"/>
              <a:t>of an infection. </a:t>
            </a:r>
          </a:p>
          <a:p>
            <a:r>
              <a:rPr lang="en-CA" dirty="0" smtClean="0"/>
              <a:t>Surveillance involves: </a:t>
            </a:r>
          </a:p>
          <a:p>
            <a:pPr marL="457200" indent="-457200">
              <a:buFont typeface="Arial" panose="020B0604020202020204" pitchFamily="34" charset="0"/>
              <a:buChar char="•"/>
            </a:pPr>
            <a:r>
              <a:rPr lang="en-US" dirty="0" smtClean="0"/>
              <a:t>Observation – done by  all staff </a:t>
            </a:r>
            <a:endParaRPr lang="en-US" dirty="0"/>
          </a:p>
          <a:p>
            <a:pPr marL="457200" indent="-457200">
              <a:buFont typeface="Arial" panose="020B0604020202020204" pitchFamily="34" charset="0"/>
              <a:buChar char="•"/>
            </a:pPr>
            <a:r>
              <a:rPr lang="en-US" dirty="0" smtClean="0"/>
              <a:t>Record &amp; Analyze – health care staff (e.g., Nurse, most responsible person). </a:t>
            </a:r>
          </a:p>
          <a:p>
            <a:endParaRPr lang="en-US" dirty="0" smtClean="0"/>
          </a:p>
          <a:p>
            <a:r>
              <a:rPr lang="en-US" dirty="0" smtClean="0"/>
              <a:t>If a client seems different from their baseline you should let the most responsible person know so they can assess and take any required action. </a:t>
            </a:r>
            <a:endParaRPr lang="en-US" dirty="0"/>
          </a:p>
          <a:p>
            <a:endParaRPr lang="en-US" dirty="0"/>
          </a:p>
          <a:p>
            <a:endParaRPr lang="en-CA" dirty="0"/>
          </a:p>
        </p:txBody>
      </p:sp>
    </p:spTree>
    <p:extLst>
      <p:ext uri="{BB962C8B-B14F-4D97-AF65-F5344CB8AC3E}">
        <p14:creationId xmlns:p14="http://schemas.microsoft.com/office/powerpoint/2010/main" val="4042156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67400" y="1201379"/>
            <a:ext cx="5591537" cy="5121452"/>
          </a:xfrm>
          <a:prstGeom prst="rect">
            <a:avLst/>
          </a:prstGeom>
        </p:spPr>
      </p:pic>
      <p:sp>
        <p:nvSpPr>
          <p:cNvPr id="2" name="Title 1"/>
          <p:cNvSpPr>
            <a:spLocks noGrp="1"/>
          </p:cNvSpPr>
          <p:nvPr>
            <p:ph type="title"/>
          </p:nvPr>
        </p:nvSpPr>
        <p:spPr/>
        <p:txBody>
          <a:bodyPr/>
          <a:lstStyle/>
          <a:p>
            <a:r>
              <a:rPr lang="en-US" dirty="0"/>
              <a:t>Goal of IPAC </a:t>
            </a:r>
          </a:p>
        </p:txBody>
      </p:sp>
      <p:sp>
        <p:nvSpPr>
          <p:cNvPr id="3" name="Content Placeholder 2"/>
          <p:cNvSpPr>
            <a:spLocks noGrp="1"/>
          </p:cNvSpPr>
          <p:nvPr>
            <p:ph idx="1"/>
          </p:nvPr>
        </p:nvSpPr>
        <p:spPr>
          <a:xfrm>
            <a:off x="725713" y="1474913"/>
            <a:ext cx="5398673" cy="1974343"/>
          </a:xfrm>
        </p:spPr>
        <p:txBody>
          <a:bodyPr>
            <a:normAutofit/>
          </a:bodyPr>
          <a:lstStyle/>
          <a:p>
            <a:pPr marL="457200" indent="-457200">
              <a:buFont typeface="Arial" panose="020B0604020202020204" pitchFamily="34" charset="0"/>
              <a:buChar char="•"/>
            </a:pPr>
            <a:r>
              <a:rPr lang="en-US" sz="2400" dirty="0"/>
              <a:t>Prevent and limit </a:t>
            </a:r>
            <a:r>
              <a:rPr lang="en-US" sz="2400" dirty="0" smtClean="0"/>
              <a:t>the spread of germs</a:t>
            </a:r>
            <a:endParaRPr lang="en-US" sz="2400" dirty="0"/>
          </a:p>
          <a:p>
            <a:pPr marL="457200" indent="-457200">
              <a:buFont typeface="Arial" panose="020B0604020202020204" pitchFamily="34" charset="0"/>
              <a:buChar char="•"/>
            </a:pPr>
            <a:r>
              <a:rPr lang="en-US" sz="2400" dirty="0"/>
              <a:t>Break a link in the chain of transmission </a:t>
            </a:r>
          </a:p>
          <a:p>
            <a:pPr marL="457200" indent="-457200">
              <a:buFont typeface="Arial" panose="020B0604020202020204" pitchFamily="34" charset="0"/>
              <a:buChar char="•"/>
            </a:pPr>
            <a:r>
              <a:rPr lang="en-US" sz="2400" dirty="0"/>
              <a:t>Increase the quality and safety of care</a:t>
            </a:r>
          </a:p>
          <a:p>
            <a:pPr marL="457200" indent="-457200">
              <a:buFont typeface="Arial" panose="020B0604020202020204" pitchFamily="34" charset="0"/>
              <a:buChar char="•"/>
            </a:pPr>
            <a:r>
              <a:rPr lang="en-US" sz="2400" dirty="0"/>
              <a:t>Create a safe and healthy </a:t>
            </a:r>
            <a:r>
              <a:rPr lang="en-US" sz="2400" dirty="0" smtClean="0"/>
              <a:t>space for all</a:t>
            </a:r>
            <a:endParaRPr lang="en-US" sz="2400" dirty="0"/>
          </a:p>
        </p:txBody>
      </p:sp>
    </p:spTree>
    <p:extLst>
      <p:ext uri="{BB962C8B-B14F-4D97-AF65-F5344CB8AC3E}">
        <p14:creationId xmlns:p14="http://schemas.microsoft.com/office/powerpoint/2010/main" val="34531927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Surveillance</a:t>
            </a:r>
            <a:endParaRPr lang="en-CA" dirty="0"/>
          </a:p>
        </p:txBody>
      </p:sp>
      <p:sp>
        <p:nvSpPr>
          <p:cNvPr id="3" name="Content Placeholder 2"/>
          <p:cNvSpPr>
            <a:spLocks noGrp="1"/>
          </p:cNvSpPr>
          <p:nvPr>
            <p:ph idx="1"/>
          </p:nvPr>
        </p:nvSpPr>
        <p:spPr/>
        <p:txBody>
          <a:bodyPr>
            <a:normAutofit/>
          </a:bodyPr>
          <a:lstStyle/>
          <a:p>
            <a:r>
              <a:rPr lang="en-CA" dirty="0"/>
              <a:t>Observing resident health can catch infections before they spread</a:t>
            </a:r>
          </a:p>
          <a:p>
            <a:r>
              <a:rPr lang="en-US" dirty="0"/>
              <a:t>Is the new </a:t>
            </a:r>
            <a:r>
              <a:rPr lang="en-US" dirty="0" smtClean="0"/>
              <a:t>symptom due to:</a:t>
            </a:r>
            <a:endParaRPr lang="en-US" dirty="0"/>
          </a:p>
          <a:p>
            <a:pPr marL="457200" indent="-457200">
              <a:buFont typeface="Arial" pitchFamily="34" charset="0"/>
              <a:buChar char="•"/>
            </a:pPr>
            <a:r>
              <a:rPr lang="en-US" dirty="0"/>
              <a:t>Declining health</a:t>
            </a:r>
          </a:p>
          <a:p>
            <a:pPr marL="457200" indent="-457200">
              <a:buFont typeface="Arial" pitchFamily="34" charset="0"/>
              <a:buChar char="•"/>
            </a:pPr>
            <a:r>
              <a:rPr lang="en-US" dirty="0"/>
              <a:t>Medication reaction</a:t>
            </a:r>
          </a:p>
          <a:p>
            <a:pPr marL="457200" indent="-457200">
              <a:buFont typeface="Arial" pitchFamily="34" charset="0"/>
              <a:buChar char="•"/>
            </a:pPr>
            <a:r>
              <a:rPr lang="en-US" dirty="0" smtClean="0"/>
              <a:t>Infection or disease</a:t>
            </a:r>
            <a:endParaRPr lang="en-US" dirty="0"/>
          </a:p>
          <a:p>
            <a:pPr marL="457200" indent="-457200">
              <a:buFont typeface="Arial" pitchFamily="34" charset="0"/>
              <a:buChar char="•"/>
            </a:pPr>
            <a:endParaRPr lang="en-US" dirty="0"/>
          </a:p>
        </p:txBody>
      </p:sp>
      <p:sp>
        <p:nvSpPr>
          <p:cNvPr id="5" name="Rectangle 4"/>
          <p:cNvSpPr/>
          <p:nvPr/>
        </p:nvSpPr>
        <p:spPr>
          <a:xfrm>
            <a:off x="3703899" y="4236333"/>
            <a:ext cx="5691838" cy="82839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If a </a:t>
            </a:r>
            <a:r>
              <a:rPr lang="en-US" sz="2000" dirty="0" smtClean="0">
                <a:solidFill>
                  <a:schemeClr val="tx1"/>
                </a:solidFill>
              </a:rPr>
              <a:t>client </a:t>
            </a:r>
            <a:r>
              <a:rPr lang="en-US" sz="2000" dirty="0">
                <a:solidFill>
                  <a:schemeClr val="tx1"/>
                </a:solidFill>
              </a:rPr>
              <a:t>has a contagious illness or infection, early identification is </a:t>
            </a:r>
            <a:r>
              <a:rPr lang="en-US" sz="2000" dirty="0" smtClean="0">
                <a:solidFill>
                  <a:schemeClr val="tx1"/>
                </a:solidFill>
              </a:rPr>
              <a:t>key to limiting the spread of germs </a:t>
            </a:r>
            <a:endParaRPr lang="en-CA" sz="2000" dirty="0">
              <a:solidFill>
                <a:schemeClr val="tx1"/>
              </a:solidFill>
            </a:endParaRPr>
          </a:p>
        </p:txBody>
      </p:sp>
    </p:spTree>
    <p:extLst>
      <p:ext uri="{BB962C8B-B14F-4D97-AF65-F5344CB8AC3E}">
        <p14:creationId xmlns:p14="http://schemas.microsoft.com/office/powerpoint/2010/main" val="38231427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the difference between…</a:t>
            </a:r>
            <a:endParaRPr lang="en-CA" dirty="0"/>
          </a:p>
        </p:txBody>
      </p:sp>
      <p:sp>
        <p:nvSpPr>
          <p:cNvPr id="3" name="Content Placeholder 2"/>
          <p:cNvSpPr>
            <a:spLocks noGrp="1"/>
          </p:cNvSpPr>
          <p:nvPr>
            <p:ph idx="1"/>
          </p:nvPr>
        </p:nvSpPr>
        <p:spPr>
          <a:xfrm>
            <a:off x="749808" y="1350818"/>
            <a:ext cx="10094976" cy="4323045"/>
          </a:xfrm>
        </p:spPr>
        <p:txBody>
          <a:bodyPr>
            <a:normAutofit/>
          </a:bodyPr>
          <a:lstStyle/>
          <a:p>
            <a:pPr marL="457200" indent="-457200">
              <a:buFont typeface="Arial" pitchFamily="34" charset="0"/>
              <a:buChar char="•"/>
            </a:pPr>
            <a:r>
              <a:rPr lang="en-CA" sz="2400" b="1" dirty="0" smtClean="0"/>
              <a:t>Endemic:  </a:t>
            </a:r>
            <a:r>
              <a:rPr lang="en-CA" sz="2400" dirty="0" smtClean="0"/>
              <a:t>Constant presence and/or usual prevalence of a disease/infectious agent in a particular region.</a:t>
            </a:r>
          </a:p>
          <a:p>
            <a:pPr marL="457200" indent="-457200">
              <a:buFont typeface="Arial" pitchFamily="34" charset="0"/>
              <a:buChar char="•"/>
            </a:pPr>
            <a:r>
              <a:rPr lang="en-CA" sz="2400" b="1" dirty="0" smtClean="0"/>
              <a:t>Epidemic: </a:t>
            </a:r>
            <a:r>
              <a:rPr lang="en-CA" sz="2400" dirty="0" smtClean="0"/>
              <a:t>Increase in the number of cases of a disease above what is normally expected in a particular population</a:t>
            </a:r>
          </a:p>
          <a:p>
            <a:pPr marL="457200" indent="-457200">
              <a:buFont typeface="Arial" pitchFamily="34" charset="0"/>
              <a:buChar char="•"/>
            </a:pPr>
            <a:r>
              <a:rPr lang="en-CA" sz="2400" b="1" dirty="0" smtClean="0"/>
              <a:t>Outbreak: </a:t>
            </a:r>
            <a:r>
              <a:rPr lang="en-CA" sz="2400" dirty="0" smtClean="0"/>
              <a:t>Same definition as epidemic but for a limited geographic area.</a:t>
            </a:r>
          </a:p>
          <a:p>
            <a:pPr marL="457200" indent="-457200">
              <a:buFont typeface="Arial" pitchFamily="34" charset="0"/>
              <a:buChar char="•"/>
            </a:pPr>
            <a:r>
              <a:rPr lang="en-CA" sz="2400" b="1" dirty="0" smtClean="0"/>
              <a:t>Pandemic: </a:t>
            </a:r>
            <a:r>
              <a:rPr lang="en-CA" sz="2400" dirty="0" smtClean="0"/>
              <a:t>An epidemic that has spread over several countries or continents.</a:t>
            </a:r>
            <a:endParaRPr lang="en-CA" sz="2400" dirty="0"/>
          </a:p>
        </p:txBody>
      </p:sp>
      <p:pic>
        <p:nvPicPr>
          <p:cNvPr id="4" name="Picture 3"/>
          <p:cNvPicPr>
            <a:picLocks noChangeAspect="1"/>
          </p:cNvPicPr>
          <p:nvPr/>
        </p:nvPicPr>
        <p:blipFill>
          <a:blip r:embed="rId3"/>
          <a:stretch>
            <a:fillRect/>
          </a:stretch>
        </p:blipFill>
        <p:spPr>
          <a:xfrm>
            <a:off x="2403872" y="3865567"/>
            <a:ext cx="1895475" cy="1943100"/>
          </a:xfrm>
          <a:prstGeom prst="rect">
            <a:avLst/>
          </a:prstGeom>
        </p:spPr>
      </p:pic>
      <p:pic>
        <p:nvPicPr>
          <p:cNvPr id="5" name="Picture 4"/>
          <p:cNvPicPr>
            <a:picLocks noChangeAspect="1"/>
          </p:cNvPicPr>
          <p:nvPr/>
        </p:nvPicPr>
        <p:blipFill>
          <a:blip r:embed="rId4"/>
          <a:stretch>
            <a:fillRect/>
          </a:stretch>
        </p:blipFill>
        <p:spPr>
          <a:xfrm>
            <a:off x="5257648" y="3956186"/>
            <a:ext cx="1697388" cy="1948139"/>
          </a:xfrm>
          <a:prstGeom prst="rect">
            <a:avLst/>
          </a:prstGeom>
        </p:spPr>
      </p:pic>
      <p:pic>
        <p:nvPicPr>
          <p:cNvPr id="6" name="Picture 5"/>
          <p:cNvPicPr>
            <a:picLocks noChangeAspect="1"/>
          </p:cNvPicPr>
          <p:nvPr/>
        </p:nvPicPr>
        <p:blipFill>
          <a:blip r:embed="rId5"/>
          <a:stretch>
            <a:fillRect/>
          </a:stretch>
        </p:blipFill>
        <p:spPr>
          <a:xfrm>
            <a:off x="7934325" y="3956186"/>
            <a:ext cx="1581150" cy="1933575"/>
          </a:xfrm>
          <a:prstGeom prst="rect">
            <a:avLst/>
          </a:prstGeom>
        </p:spPr>
      </p:pic>
      <p:sp>
        <p:nvSpPr>
          <p:cNvPr id="7" name="Rectangle 6"/>
          <p:cNvSpPr/>
          <p:nvPr/>
        </p:nvSpPr>
        <p:spPr>
          <a:xfrm>
            <a:off x="2808237" y="5784179"/>
            <a:ext cx="1086744" cy="328541"/>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Endemic</a:t>
            </a:r>
            <a:endParaRPr lang="en-CA" sz="2000" dirty="0">
              <a:solidFill>
                <a:schemeClr val="tx1"/>
              </a:solidFill>
            </a:endParaRPr>
          </a:p>
        </p:txBody>
      </p:sp>
      <p:sp>
        <p:nvSpPr>
          <p:cNvPr id="8" name="Rectangle 7"/>
          <p:cNvSpPr/>
          <p:nvPr/>
        </p:nvSpPr>
        <p:spPr>
          <a:xfrm>
            <a:off x="5504688" y="5808667"/>
            <a:ext cx="1204103" cy="30405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Epidemic</a:t>
            </a:r>
            <a:endParaRPr lang="en-CA" sz="2000" dirty="0">
              <a:solidFill>
                <a:schemeClr val="tx1"/>
              </a:solidFill>
            </a:endParaRPr>
          </a:p>
        </p:txBody>
      </p:sp>
      <p:sp>
        <p:nvSpPr>
          <p:cNvPr id="9" name="Rectangle 8"/>
          <p:cNvSpPr/>
          <p:nvPr/>
        </p:nvSpPr>
        <p:spPr>
          <a:xfrm>
            <a:off x="8122848" y="5784179"/>
            <a:ext cx="1204103" cy="304053"/>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chemeClr val="tx1"/>
                </a:solidFill>
              </a:rPr>
              <a:t>Pandemic</a:t>
            </a:r>
            <a:endParaRPr lang="en-CA" sz="2000" dirty="0">
              <a:solidFill>
                <a:schemeClr val="tx1"/>
              </a:solidFill>
            </a:endParaRPr>
          </a:p>
        </p:txBody>
      </p:sp>
    </p:spTree>
    <p:extLst>
      <p:ext uri="{BB962C8B-B14F-4D97-AF65-F5344CB8AC3E}">
        <p14:creationId xmlns:p14="http://schemas.microsoft.com/office/powerpoint/2010/main" val="818252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36" name="Rectangle 116"/>
          <p:cNvSpPr>
            <a:spLocks noChangeArrowheads="1"/>
          </p:cNvSpPr>
          <p:nvPr/>
        </p:nvSpPr>
        <p:spPr bwMode="auto">
          <a:xfrm>
            <a:off x="10382703" y="2849632"/>
            <a:ext cx="1207062" cy="52386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800" dirty="0" smtClean="0">
                <a:solidFill>
                  <a:srgbClr val="DB0029"/>
                </a:solidFill>
                <a:effectLst>
                  <a:outerShdw blurRad="38100" dist="38100" dir="2700000" algn="tl">
                    <a:srgbClr val="C0C0C0"/>
                  </a:outerShdw>
                </a:effectLst>
                <a:latin typeface="Tahoma" pitchFamily="34" charset="0"/>
                <a:cs typeface="Arial" charset="0"/>
              </a:rPr>
              <a:t>Germs</a:t>
            </a:r>
            <a:endParaRPr lang="en-GB" sz="2800" dirty="0">
              <a:solidFill>
                <a:srgbClr val="DB0029"/>
              </a:solidFill>
              <a:effectLst>
                <a:outerShdw blurRad="38100" dist="38100" dir="2700000" algn="tl">
                  <a:srgbClr val="C0C0C0"/>
                </a:outerShdw>
              </a:effectLst>
              <a:latin typeface="Tahoma" pitchFamily="34" charset="0"/>
              <a:cs typeface="Arial" charset="0"/>
            </a:endParaRPr>
          </a:p>
        </p:txBody>
      </p:sp>
      <p:sp>
        <p:nvSpPr>
          <p:cNvPr id="56459" name="Rectangle 139"/>
          <p:cNvSpPr>
            <a:spLocks noChangeArrowheads="1"/>
          </p:cNvSpPr>
          <p:nvPr/>
        </p:nvSpPr>
        <p:spPr bwMode="auto">
          <a:xfrm>
            <a:off x="7609307" y="2126343"/>
            <a:ext cx="1610830" cy="39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Cleaning shared equipment</a:t>
            </a:r>
          </a:p>
          <a:p>
            <a:pPr algn="ctr"/>
            <a:r>
              <a:rPr lang="en-US" altLang="en-US" sz="1200" b="1" dirty="0"/>
              <a:t>Cleaning the environment</a:t>
            </a:r>
          </a:p>
        </p:txBody>
      </p:sp>
      <p:sp>
        <p:nvSpPr>
          <p:cNvPr id="56461" name="Rectangle 141"/>
          <p:cNvSpPr>
            <a:spLocks noChangeArrowheads="1"/>
          </p:cNvSpPr>
          <p:nvPr/>
        </p:nvSpPr>
        <p:spPr bwMode="auto">
          <a:xfrm>
            <a:off x="10334788" y="4090603"/>
            <a:ext cx="1426017" cy="22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Proper use of PPE </a:t>
            </a:r>
          </a:p>
        </p:txBody>
      </p:sp>
      <p:grpSp>
        <p:nvGrpSpPr>
          <p:cNvPr id="17" name="Group 16"/>
          <p:cNvGrpSpPr/>
          <p:nvPr/>
        </p:nvGrpSpPr>
        <p:grpSpPr>
          <a:xfrm>
            <a:off x="1600765" y="2373216"/>
            <a:ext cx="9446281" cy="2613937"/>
            <a:chOff x="1998506" y="1962145"/>
            <a:chExt cx="9446281" cy="2613937"/>
          </a:xfrm>
        </p:grpSpPr>
        <p:grpSp>
          <p:nvGrpSpPr>
            <p:cNvPr id="410" name="Group 409"/>
            <p:cNvGrpSpPr/>
            <p:nvPr/>
          </p:nvGrpSpPr>
          <p:grpSpPr>
            <a:xfrm>
              <a:off x="9181886" y="2544875"/>
              <a:ext cx="1442846" cy="497592"/>
              <a:chOff x="6399188" y="5184187"/>
              <a:chExt cx="1442846" cy="497592"/>
            </a:xfrm>
          </p:grpSpPr>
          <p:sp>
            <p:nvSpPr>
              <p:cNvPr id="411" name="Freeform 71"/>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12" name="Freeform 72"/>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 name="Freeform 73"/>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14" name="Freeform 74"/>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55" name="Group 254"/>
            <p:cNvGrpSpPr/>
            <p:nvPr/>
          </p:nvGrpSpPr>
          <p:grpSpPr>
            <a:xfrm rot="150182">
              <a:off x="10302629" y="3202261"/>
              <a:ext cx="1142158" cy="322208"/>
              <a:chOff x="4921251" y="3886201"/>
              <a:chExt cx="1262062" cy="634999"/>
            </a:xfrm>
          </p:grpSpPr>
          <p:sp>
            <p:nvSpPr>
              <p:cNvPr id="256"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7"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9"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1" name="Group 220"/>
            <p:cNvGrpSpPr/>
            <p:nvPr/>
          </p:nvGrpSpPr>
          <p:grpSpPr>
            <a:xfrm rot="483460">
              <a:off x="10156295" y="2910255"/>
              <a:ext cx="786435" cy="285931"/>
              <a:chOff x="7607301" y="3001964"/>
              <a:chExt cx="1268413" cy="501650"/>
            </a:xfrm>
          </p:grpSpPr>
          <p:sp>
            <p:nvSpPr>
              <p:cNvPr id="222" name="Freeform 5"/>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23" name="Freeform 6"/>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 name="Freeform 7"/>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25" name="Freeform 8"/>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3"/>
            <p:cNvGrpSpPr/>
            <p:nvPr/>
          </p:nvGrpSpPr>
          <p:grpSpPr>
            <a:xfrm>
              <a:off x="9258873" y="2140031"/>
              <a:ext cx="1287974" cy="1651458"/>
              <a:chOff x="8496299" y="2228850"/>
              <a:chExt cx="1109662" cy="1498600"/>
            </a:xfrm>
          </p:grpSpPr>
          <p:sp>
            <p:nvSpPr>
              <p:cNvPr id="189" name="Freeform 9"/>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0" name="Freeform 10"/>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 name="Freeform 11"/>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2" name="Freeform 12"/>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13"/>
              <p:cNvSpPr>
                <a:spLocks/>
              </p:cNvSpPr>
              <p:nvPr/>
            </p:nvSpPr>
            <p:spPr bwMode="auto">
              <a:xfrm>
                <a:off x="9004299" y="3008313"/>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 name="Freeform 16"/>
              <p:cNvSpPr>
                <a:spLocks/>
              </p:cNvSpPr>
              <p:nvPr/>
            </p:nvSpPr>
            <p:spPr bwMode="auto">
              <a:xfrm>
                <a:off x="9339261" y="2268538"/>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5" name="Freeform 17"/>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6" name="Freeform 18"/>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19"/>
              <p:cNvSpPr>
                <a:spLocks/>
              </p:cNvSpPr>
              <p:nvPr/>
            </p:nvSpPr>
            <p:spPr bwMode="auto">
              <a:xfrm>
                <a:off x="9031287" y="3314700"/>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20"/>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199" name="Freeform 21"/>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200" name="Freeform 24"/>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01" name="Freeform 25"/>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 name="Group 1"/>
            <p:cNvGrpSpPr/>
            <p:nvPr/>
          </p:nvGrpSpPr>
          <p:grpSpPr>
            <a:xfrm rot="253496">
              <a:off x="8637011" y="3361241"/>
              <a:ext cx="1449240" cy="493462"/>
              <a:chOff x="4921251" y="3886201"/>
              <a:chExt cx="1262062" cy="634999"/>
            </a:xfrm>
          </p:grpSpPr>
          <p:sp>
            <p:nvSpPr>
              <p:cNvPr id="33862"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3"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4"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5"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5"/>
            <p:cNvGrpSpPr/>
            <p:nvPr/>
          </p:nvGrpSpPr>
          <p:grpSpPr>
            <a:xfrm rot="703731">
              <a:off x="9049070" y="2973774"/>
              <a:ext cx="964531" cy="409579"/>
              <a:chOff x="7607301" y="3001964"/>
              <a:chExt cx="1268413" cy="501650"/>
            </a:xfrm>
          </p:grpSpPr>
          <p:sp>
            <p:nvSpPr>
              <p:cNvPr id="33796" name="Freeform 5"/>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797" name="Freeform 6"/>
              <p:cNvSpPr>
                <a:spLocks/>
              </p:cNvSpPr>
              <p:nvPr/>
            </p:nvSpPr>
            <p:spPr bwMode="auto">
              <a:xfrm>
                <a:off x="7607301" y="3001964"/>
                <a:ext cx="1268413" cy="465137"/>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8" name="Freeform 7"/>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799" name="Freeform 8"/>
              <p:cNvSpPr>
                <a:spLocks/>
              </p:cNvSpPr>
              <p:nvPr/>
            </p:nvSpPr>
            <p:spPr bwMode="auto">
              <a:xfrm>
                <a:off x="7656513" y="3035301"/>
                <a:ext cx="1219200" cy="468313"/>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2"/>
            <p:cNvGrpSpPr/>
            <p:nvPr/>
          </p:nvGrpSpPr>
          <p:grpSpPr>
            <a:xfrm>
              <a:off x="8703422" y="2192549"/>
              <a:ext cx="1255703" cy="1665073"/>
              <a:chOff x="7084496" y="1663698"/>
              <a:chExt cx="1109662" cy="1498600"/>
            </a:xfrm>
          </p:grpSpPr>
          <p:sp>
            <p:nvSpPr>
              <p:cNvPr id="33800" name="Freeform 9"/>
              <p:cNvSpPr>
                <a:spLocks/>
              </p:cNvSpPr>
              <p:nvPr/>
            </p:nvSpPr>
            <p:spPr bwMode="auto">
              <a:xfrm>
                <a:off x="7084496" y="1663698"/>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1" name="Freeform 10"/>
              <p:cNvSpPr>
                <a:spLocks/>
              </p:cNvSpPr>
              <p:nvPr/>
            </p:nvSpPr>
            <p:spPr bwMode="auto">
              <a:xfrm>
                <a:off x="7084496" y="1663698"/>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2" name="Freeform 11"/>
              <p:cNvSpPr>
                <a:spLocks/>
              </p:cNvSpPr>
              <p:nvPr/>
            </p:nvSpPr>
            <p:spPr bwMode="auto">
              <a:xfrm>
                <a:off x="7865546" y="1663698"/>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3" name="Freeform 12"/>
              <p:cNvSpPr>
                <a:spLocks/>
              </p:cNvSpPr>
              <p:nvPr/>
            </p:nvSpPr>
            <p:spPr bwMode="auto">
              <a:xfrm>
                <a:off x="7865546" y="1663698"/>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4" name="Freeform 13"/>
              <p:cNvSpPr>
                <a:spLocks/>
              </p:cNvSpPr>
              <p:nvPr/>
            </p:nvSpPr>
            <p:spPr bwMode="auto">
              <a:xfrm>
                <a:off x="7592496" y="2443161"/>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7" name="Freeform 16"/>
              <p:cNvSpPr>
                <a:spLocks/>
              </p:cNvSpPr>
              <p:nvPr/>
            </p:nvSpPr>
            <p:spPr bwMode="auto">
              <a:xfrm>
                <a:off x="7927458" y="1703386"/>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8" name="Freeform 17"/>
              <p:cNvSpPr>
                <a:spLocks/>
              </p:cNvSpPr>
              <p:nvPr/>
            </p:nvSpPr>
            <p:spPr bwMode="auto">
              <a:xfrm>
                <a:off x="7840146" y="2033587"/>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09" name="Freeform 18"/>
              <p:cNvSpPr>
                <a:spLocks/>
              </p:cNvSpPr>
              <p:nvPr/>
            </p:nvSpPr>
            <p:spPr bwMode="auto">
              <a:xfrm>
                <a:off x="7840146" y="2033587"/>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0" name="Freeform 19"/>
              <p:cNvSpPr>
                <a:spLocks/>
              </p:cNvSpPr>
              <p:nvPr/>
            </p:nvSpPr>
            <p:spPr bwMode="auto">
              <a:xfrm>
                <a:off x="7619484" y="2749548"/>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1" name="Freeform 20"/>
              <p:cNvSpPr>
                <a:spLocks/>
              </p:cNvSpPr>
              <p:nvPr/>
            </p:nvSpPr>
            <p:spPr bwMode="auto">
              <a:xfrm>
                <a:off x="7709972" y="2786061"/>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2" name="Freeform 21"/>
              <p:cNvSpPr>
                <a:spLocks/>
              </p:cNvSpPr>
              <p:nvPr/>
            </p:nvSpPr>
            <p:spPr bwMode="auto">
              <a:xfrm>
                <a:off x="7709972" y="2786061"/>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33815" name="Freeform 24"/>
              <p:cNvSpPr>
                <a:spLocks/>
              </p:cNvSpPr>
              <p:nvPr/>
            </p:nvSpPr>
            <p:spPr bwMode="auto">
              <a:xfrm>
                <a:off x="7671872" y="2473323"/>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6" name="Freeform 25"/>
              <p:cNvSpPr>
                <a:spLocks/>
              </p:cNvSpPr>
              <p:nvPr/>
            </p:nvSpPr>
            <p:spPr bwMode="auto">
              <a:xfrm>
                <a:off x="7671872" y="2473323"/>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4"/>
            <p:cNvGrpSpPr/>
            <p:nvPr/>
          </p:nvGrpSpPr>
          <p:grpSpPr>
            <a:xfrm rot="929060">
              <a:off x="8659164" y="3040462"/>
              <a:ext cx="778130" cy="374396"/>
              <a:chOff x="6950076" y="3232150"/>
              <a:chExt cx="1268413" cy="498475"/>
            </a:xfrm>
          </p:grpSpPr>
          <p:sp>
            <p:nvSpPr>
              <p:cNvPr id="33819" name="Freeform 28"/>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0" name="Freeform 29"/>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1" name="Freeform 30"/>
              <p:cNvSpPr>
                <a:spLocks/>
              </p:cNvSpPr>
              <p:nvPr/>
            </p:nvSpPr>
            <p:spPr bwMode="auto">
              <a:xfrm>
                <a:off x="6999288" y="3262313"/>
                <a:ext cx="1219200" cy="468312"/>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2" name="Freeform 31"/>
              <p:cNvSpPr>
                <a:spLocks/>
              </p:cNvSpPr>
              <p:nvPr/>
            </p:nvSpPr>
            <p:spPr bwMode="auto">
              <a:xfrm>
                <a:off x="6999288" y="3262313"/>
                <a:ext cx="1219200" cy="468312"/>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50" name="Group 249"/>
            <p:cNvGrpSpPr/>
            <p:nvPr/>
          </p:nvGrpSpPr>
          <p:grpSpPr>
            <a:xfrm rot="394041">
              <a:off x="8055421" y="3412312"/>
              <a:ext cx="1449240" cy="493462"/>
              <a:chOff x="4921251" y="3886201"/>
              <a:chExt cx="1262062" cy="634999"/>
            </a:xfrm>
          </p:grpSpPr>
          <p:sp>
            <p:nvSpPr>
              <p:cNvPr id="251"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2"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54"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7" name="Group 206"/>
            <p:cNvGrpSpPr/>
            <p:nvPr/>
          </p:nvGrpSpPr>
          <p:grpSpPr>
            <a:xfrm>
              <a:off x="7846690" y="2198136"/>
              <a:ext cx="1521411" cy="1765081"/>
              <a:chOff x="8496299" y="2228850"/>
              <a:chExt cx="1109662" cy="1498600"/>
            </a:xfrm>
          </p:grpSpPr>
          <p:sp>
            <p:nvSpPr>
              <p:cNvPr id="208" name="Freeform 9"/>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09" name="Freeform 10"/>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11"/>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1" name="Freeform 12"/>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13"/>
              <p:cNvSpPr>
                <a:spLocks/>
              </p:cNvSpPr>
              <p:nvPr/>
            </p:nvSpPr>
            <p:spPr bwMode="auto">
              <a:xfrm>
                <a:off x="9004299" y="3008313"/>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 name="Freeform 16"/>
              <p:cNvSpPr>
                <a:spLocks/>
              </p:cNvSpPr>
              <p:nvPr/>
            </p:nvSpPr>
            <p:spPr bwMode="auto">
              <a:xfrm>
                <a:off x="9339261" y="2268538"/>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4" name="Freeform 17"/>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5" name="Freeform 18"/>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19"/>
              <p:cNvSpPr>
                <a:spLocks/>
              </p:cNvSpPr>
              <p:nvPr/>
            </p:nvSpPr>
            <p:spPr bwMode="auto">
              <a:xfrm>
                <a:off x="9031287" y="3314700"/>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20"/>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18" name="Freeform 21"/>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219" name="Freeform 24"/>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20" name="Freeform 25"/>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28" name="Freeform 118"/>
            <p:cNvSpPr>
              <a:spLocks/>
            </p:cNvSpPr>
            <p:nvPr/>
          </p:nvSpPr>
          <p:spPr bwMode="auto">
            <a:xfrm>
              <a:off x="9987867" y="2274114"/>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grpSp>
          <p:nvGrpSpPr>
            <p:cNvPr id="11" name="Group 10"/>
            <p:cNvGrpSpPr/>
            <p:nvPr/>
          </p:nvGrpSpPr>
          <p:grpSpPr>
            <a:xfrm>
              <a:off x="7372563" y="3492404"/>
              <a:ext cx="1443585" cy="356384"/>
              <a:chOff x="7354556" y="3482811"/>
              <a:chExt cx="1442845" cy="497593"/>
            </a:xfrm>
          </p:grpSpPr>
          <p:sp>
            <p:nvSpPr>
              <p:cNvPr id="404" name="Freeform 71"/>
              <p:cNvSpPr>
                <a:spLocks/>
              </p:cNvSpPr>
              <p:nvPr/>
            </p:nvSpPr>
            <p:spPr bwMode="auto">
              <a:xfrm rot="394041">
                <a:off x="7354556" y="3482811"/>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5" name="Freeform 72"/>
              <p:cNvSpPr>
                <a:spLocks/>
              </p:cNvSpPr>
              <p:nvPr/>
            </p:nvSpPr>
            <p:spPr bwMode="auto">
              <a:xfrm rot="394041">
                <a:off x="7354556" y="3482811"/>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 name="Freeform 73"/>
              <p:cNvSpPr>
                <a:spLocks/>
              </p:cNvSpPr>
              <p:nvPr/>
            </p:nvSpPr>
            <p:spPr bwMode="auto">
              <a:xfrm rot="394041">
                <a:off x="7419255" y="3537521"/>
                <a:ext cx="1378146" cy="442883"/>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7" name="Freeform 74"/>
              <p:cNvSpPr>
                <a:spLocks/>
              </p:cNvSpPr>
              <p:nvPr/>
            </p:nvSpPr>
            <p:spPr bwMode="auto">
              <a:xfrm rot="394041">
                <a:off x="7418997" y="3537522"/>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9" name="Group 228"/>
            <p:cNvGrpSpPr/>
            <p:nvPr/>
          </p:nvGrpSpPr>
          <p:grpSpPr>
            <a:xfrm rot="920433">
              <a:off x="7990711" y="3122557"/>
              <a:ext cx="746205" cy="330729"/>
              <a:chOff x="6950076" y="3232150"/>
              <a:chExt cx="1268413" cy="498479"/>
            </a:xfrm>
          </p:grpSpPr>
          <p:sp>
            <p:nvSpPr>
              <p:cNvPr id="230" name="Freeform 28"/>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1" name="Freeform 29"/>
              <p:cNvSpPr>
                <a:spLocks/>
              </p:cNvSpPr>
              <p:nvPr/>
            </p:nvSpPr>
            <p:spPr bwMode="auto">
              <a:xfrm>
                <a:off x="6950076" y="3232150"/>
                <a:ext cx="1268413" cy="465138"/>
              </a:xfrm>
              <a:custGeom>
                <a:avLst/>
                <a:gdLst>
                  <a:gd name="T0" fmla="*/ 21 w 799"/>
                  <a:gd name="T1" fmla="*/ 292 h 293"/>
                  <a:gd name="T2" fmla="*/ 798 w 799"/>
                  <a:gd name="T3" fmla="*/ 21 h 293"/>
                  <a:gd name="T4" fmla="*/ 798 w 799"/>
                  <a:gd name="T5" fmla="*/ 17 h 293"/>
                  <a:gd name="T6" fmla="*/ 798 w 799"/>
                  <a:gd name="T7" fmla="*/ 14 h 293"/>
                  <a:gd name="T8" fmla="*/ 796 w 799"/>
                  <a:gd name="T9" fmla="*/ 13 h 293"/>
                  <a:gd name="T10" fmla="*/ 796 w 799"/>
                  <a:gd name="T11" fmla="*/ 11 h 293"/>
                  <a:gd name="T12" fmla="*/ 796 w 799"/>
                  <a:gd name="T13" fmla="*/ 8 h 293"/>
                  <a:gd name="T14" fmla="*/ 795 w 799"/>
                  <a:gd name="T15" fmla="*/ 6 h 293"/>
                  <a:gd name="T16" fmla="*/ 795 w 799"/>
                  <a:gd name="T17" fmla="*/ 3 h 293"/>
                  <a:gd name="T18" fmla="*/ 795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7"/>
                    </a:lnTo>
                    <a:lnTo>
                      <a:pt x="798" y="14"/>
                    </a:lnTo>
                    <a:lnTo>
                      <a:pt x="796" y="13"/>
                    </a:lnTo>
                    <a:lnTo>
                      <a:pt x="796" y="11"/>
                    </a:lnTo>
                    <a:lnTo>
                      <a:pt x="796" y="8"/>
                    </a:lnTo>
                    <a:lnTo>
                      <a:pt x="795" y="6"/>
                    </a:lnTo>
                    <a:lnTo>
                      <a:pt x="795" y="3"/>
                    </a:lnTo>
                    <a:lnTo>
                      <a:pt x="795"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30"/>
              <p:cNvSpPr>
                <a:spLocks/>
              </p:cNvSpPr>
              <p:nvPr/>
            </p:nvSpPr>
            <p:spPr bwMode="auto">
              <a:xfrm>
                <a:off x="6999288" y="3262313"/>
                <a:ext cx="1219200" cy="468312"/>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3" name="Freeform 31"/>
              <p:cNvSpPr>
                <a:spLocks/>
              </p:cNvSpPr>
              <p:nvPr/>
            </p:nvSpPr>
            <p:spPr bwMode="auto">
              <a:xfrm>
                <a:off x="6999285" y="3262316"/>
                <a:ext cx="1219199" cy="468313"/>
              </a:xfrm>
              <a:custGeom>
                <a:avLst/>
                <a:gdLst>
                  <a:gd name="T0" fmla="*/ 0 w 768"/>
                  <a:gd name="T1" fmla="*/ 268 h 295"/>
                  <a:gd name="T2" fmla="*/ 19 w 768"/>
                  <a:gd name="T3" fmla="*/ 294 h 295"/>
                  <a:gd name="T4" fmla="*/ 765 w 768"/>
                  <a:gd name="T5" fmla="*/ 29 h 295"/>
                  <a:gd name="T6" fmla="*/ 765 w 768"/>
                  <a:gd name="T7" fmla="*/ 26 h 295"/>
                  <a:gd name="T8" fmla="*/ 767 w 768"/>
                  <a:gd name="T9" fmla="*/ 24 h 295"/>
                  <a:gd name="T10" fmla="*/ 767 w 768"/>
                  <a:gd name="T11" fmla="*/ 21 h 295"/>
                  <a:gd name="T12" fmla="*/ 767 w 768"/>
                  <a:gd name="T13" fmla="*/ 20 h 295"/>
                  <a:gd name="T14" fmla="*/ 767 w 768"/>
                  <a:gd name="T15" fmla="*/ 16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19" y="294"/>
                    </a:lnTo>
                    <a:lnTo>
                      <a:pt x="765" y="29"/>
                    </a:lnTo>
                    <a:lnTo>
                      <a:pt x="765" y="26"/>
                    </a:lnTo>
                    <a:lnTo>
                      <a:pt x="767" y="24"/>
                    </a:lnTo>
                    <a:lnTo>
                      <a:pt x="767" y="21"/>
                    </a:lnTo>
                    <a:lnTo>
                      <a:pt x="767" y="20"/>
                    </a:lnTo>
                    <a:lnTo>
                      <a:pt x="767" y="16"/>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4" name="Group 233"/>
            <p:cNvGrpSpPr/>
            <p:nvPr/>
          </p:nvGrpSpPr>
          <p:grpSpPr>
            <a:xfrm>
              <a:off x="7173675" y="2227370"/>
              <a:ext cx="1521411" cy="1765081"/>
              <a:chOff x="8496299" y="2228850"/>
              <a:chExt cx="1109662" cy="1498600"/>
            </a:xfrm>
          </p:grpSpPr>
          <p:sp>
            <p:nvSpPr>
              <p:cNvPr id="235" name="Freeform 9"/>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6" name="Freeform 10"/>
              <p:cNvSpPr>
                <a:spLocks/>
              </p:cNvSpPr>
              <p:nvPr/>
            </p:nvSpPr>
            <p:spPr bwMode="auto">
              <a:xfrm>
                <a:off x="8496299" y="2228850"/>
                <a:ext cx="881062" cy="1498600"/>
              </a:xfrm>
              <a:custGeom>
                <a:avLst/>
                <a:gdLst>
                  <a:gd name="T0" fmla="*/ 474 w 555"/>
                  <a:gd name="T1" fmla="*/ 8 h 944"/>
                  <a:gd name="T2" fmla="*/ 391 w 555"/>
                  <a:gd name="T3" fmla="*/ 34 h 944"/>
                  <a:gd name="T4" fmla="*/ 303 w 555"/>
                  <a:gd name="T5" fmla="*/ 68 h 944"/>
                  <a:gd name="T6" fmla="*/ 221 w 555"/>
                  <a:gd name="T7" fmla="*/ 103 h 944"/>
                  <a:gd name="T8" fmla="*/ 186 w 555"/>
                  <a:gd name="T9" fmla="*/ 130 h 944"/>
                  <a:gd name="T10" fmla="*/ 185 w 555"/>
                  <a:gd name="T11" fmla="*/ 148 h 944"/>
                  <a:gd name="T12" fmla="*/ 178 w 555"/>
                  <a:gd name="T13" fmla="*/ 163 h 944"/>
                  <a:gd name="T14" fmla="*/ 165 w 555"/>
                  <a:gd name="T15" fmla="*/ 174 h 944"/>
                  <a:gd name="T16" fmla="*/ 151 w 555"/>
                  <a:gd name="T17" fmla="*/ 182 h 944"/>
                  <a:gd name="T18" fmla="*/ 134 w 555"/>
                  <a:gd name="T19" fmla="*/ 185 h 944"/>
                  <a:gd name="T20" fmla="*/ 120 w 555"/>
                  <a:gd name="T21" fmla="*/ 185 h 944"/>
                  <a:gd name="T22" fmla="*/ 105 w 555"/>
                  <a:gd name="T23" fmla="*/ 179 h 944"/>
                  <a:gd name="T24" fmla="*/ 86 w 555"/>
                  <a:gd name="T25" fmla="*/ 182 h 944"/>
                  <a:gd name="T26" fmla="*/ 58 w 555"/>
                  <a:gd name="T27" fmla="*/ 202 h 944"/>
                  <a:gd name="T28" fmla="*/ 34 w 555"/>
                  <a:gd name="T29" fmla="*/ 221 h 944"/>
                  <a:gd name="T30" fmla="*/ 11 w 555"/>
                  <a:gd name="T31" fmla="*/ 239 h 944"/>
                  <a:gd name="T32" fmla="*/ 8 w 555"/>
                  <a:gd name="T33" fmla="*/ 283 h 944"/>
                  <a:gd name="T34" fmla="*/ 21 w 555"/>
                  <a:gd name="T35" fmla="*/ 353 h 944"/>
                  <a:gd name="T36" fmla="*/ 32 w 555"/>
                  <a:gd name="T37" fmla="*/ 421 h 944"/>
                  <a:gd name="T38" fmla="*/ 42 w 555"/>
                  <a:gd name="T39" fmla="*/ 488 h 944"/>
                  <a:gd name="T40" fmla="*/ 60 w 555"/>
                  <a:gd name="T41" fmla="*/ 525 h 944"/>
                  <a:gd name="T42" fmla="*/ 81 w 555"/>
                  <a:gd name="T43" fmla="*/ 536 h 944"/>
                  <a:gd name="T44" fmla="*/ 94 w 555"/>
                  <a:gd name="T45" fmla="*/ 553 h 944"/>
                  <a:gd name="T46" fmla="*/ 100 w 555"/>
                  <a:gd name="T47" fmla="*/ 572 h 944"/>
                  <a:gd name="T48" fmla="*/ 102 w 555"/>
                  <a:gd name="T49" fmla="*/ 593 h 944"/>
                  <a:gd name="T50" fmla="*/ 95 w 555"/>
                  <a:gd name="T51" fmla="*/ 613 h 944"/>
                  <a:gd name="T52" fmla="*/ 84 w 555"/>
                  <a:gd name="T53" fmla="*/ 631 h 944"/>
                  <a:gd name="T54" fmla="*/ 66 w 555"/>
                  <a:gd name="T55" fmla="*/ 644 h 944"/>
                  <a:gd name="T56" fmla="*/ 56 w 555"/>
                  <a:gd name="T57" fmla="*/ 670 h 944"/>
                  <a:gd name="T58" fmla="*/ 58 w 555"/>
                  <a:gd name="T59" fmla="*/ 714 h 944"/>
                  <a:gd name="T60" fmla="*/ 60 w 555"/>
                  <a:gd name="T61" fmla="*/ 762 h 944"/>
                  <a:gd name="T62" fmla="*/ 60 w 555"/>
                  <a:gd name="T63" fmla="*/ 811 h 944"/>
                  <a:gd name="T64" fmla="*/ 104 w 555"/>
                  <a:gd name="T65" fmla="*/ 844 h 944"/>
                  <a:gd name="T66" fmla="*/ 196 w 555"/>
                  <a:gd name="T67" fmla="*/ 865 h 944"/>
                  <a:gd name="T68" fmla="*/ 302 w 555"/>
                  <a:gd name="T69" fmla="*/ 891 h 944"/>
                  <a:gd name="T70" fmla="*/ 429 w 555"/>
                  <a:gd name="T71" fmla="*/ 923 h 944"/>
                  <a:gd name="T72" fmla="*/ 512 w 555"/>
                  <a:gd name="T73" fmla="*/ 897 h 944"/>
                  <a:gd name="T74" fmla="*/ 529 w 555"/>
                  <a:gd name="T75" fmla="*/ 795 h 944"/>
                  <a:gd name="T76" fmla="*/ 541 w 555"/>
                  <a:gd name="T77" fmla="*/ 681 h 944"/>
                  <a:gd name="T78" fmla="*/ 549 w 555"/>
                  <a:gd name="T79" fmla="*/ 558 h 944"/>
                  <a:gd name="T80" fmla="*/ 552 w 555"/>
                  <a:gd name="T81" fmla="*/ 480 h 944"/>
                  <a:gd name="T82" fmla="*/ 552 w 555"/>
                  <a:gd name="T83" fmla="*/ 455 h 944"/>
                  <a:gd name="T84" fmla="*/ 552 w 555"/>
                  <a:gd name="T85" fmla="*/ 434 h 944"/>
                  <a:gd name="T86" fmla="*/ 552 w 555"/>
                  <a:gd name="T87" fmla="*/ 410 h 944"/>
                  <a:gd name="T88" fmla="*/ 546 w 555"/>
                  <a:gd name="T89" fmla="*/ 393 h 944"/>
                  <a:gd name="T90" fmla="*/ 531 w 555"/>
                  <a:gd name="T91" fmla="*/ 389 h 944"/>
                  <a:gd name="T92" fmla="*/ 515 w 555"/>
                  <a:gd name="T93" fmla="*/ 377 h 944"/>
                  <a:gd name="T94" fmla="*/ 500 w 555"/>
                  <a:gd name="T95" fmla="*/ 354 h 944"/>
                  <a:gd name="T96" fmla="*/ 494 w 555"/>
                  <a:gd name="T97" fmla="*/ 327 h 944"/>
                  <a:gd name="T98" fmla="*/ 494 w 555"/>
                  <a:gd name="T99" fmla="*/ 298 h 944"/>
                  <a:gd name="T100" fmla="*/ 500 w 555"/>
                  <a:gd name="T101" fmla="*/ 270 h 944"/>
                  <a:gd name="T102" fmla="*/ 515 w 555"/>
                  <a:gd name="T103" fmla="*/ 247 h 944"/>
                  <a:gd name="T104" fmla="*/ 528 w 555"/>
                  <a:gd name="T105" fmla="*/ 237 h 944"/>
                  <a:gd name="T106" fmla="*/ 539 w 555"/>
                  <a:gd name="T107" fmla="*/ 233 h 944"/>
                  <a:gd name="T108" fmla="*/ 542 w 555"/>
                  <a:gd name="T109" fmla="*/ 202 h 944"/>
                  <a:gd name="T110" fmla="*/ 536 w 555"/>
                  <a:gd name="T111" fmla="*/ 142 h 944"/>
                  <a:gd name="T112" fmla="*/ 528 w 555"/>
                  <a:gd name="T113" fmla="*/ 85 h 944"/>
                  <a:gd name="T114" fmla="*/ 518 w 555"/>
                  <a:gd name="T115" fmla="*/ 28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944"/>
                  <a:gd name="T176" fmla="*/ 555 w 555"/>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944">
                    <a:moveTo>
                      <a:pt x="512" y="0"/>
                    </a:moveTo>
                    <a:lnTo>
                      <a:pt x="474" y="8"/>
                    </a:lnTo>
                    <a:lnTo>
                      <a:pt x="433" y="21"/>
                    </a:lnTo>
                    <a:lnTo>
                      <a:pt x="391" y="34"/>
                    </a:lnTo>
                    <a:lnTo>
                      <a:pt x="347" y="51"/>
                    </a:lnTo>
                    <a:lnTo>
                      <a:pt x="303" y="68"/>
                    </a:lnTo>
                    <a:lnTo>
                      <a:pt x="261" y="85"/>
                    </a:lnTo>
                    <a:lnTo>
                      <a:pt x="221" y="103"/>
                    </a:lnTo>
                    <a:lnTo>
                      <a:pt x="185" y="120"/>
                    </a:lnTo>
                    <a:lnTo>
                      <a:pt x="186" y="130"/>
                    </a:lnTo>
                    <a:lnTo>
                      <a:pt x="186" y="140"/>
                    </a:lnTo>
                    <a:lnTo>
                      <a:pt x="185" y="148"/>
                    </a:lnTo>
                    <a:lnTo>
                      <a:pt x="182" y="156"/>
                    </a:lnTo>
                    <a:lnTo>
                      <a:pt x="178" y="163"/>
                    </a:lnTo>
                    <a:lnTo>
                      <a:pt x="172" y="169"/>
                    </a:lnTo>
                    <a:lnTo>
                      <a:pt x="165" y="174"/>
                    </a:lnTo>
                    <a:lnTo>
                      <a:pt x="159" y="179"/>
                    </a:lnTo>
                    <a:lnTo>
                      <a:pt x="151" y="182"/>
                    </a:lnTo>
                    <a:lnTo>
                      <a:pt x="143" y="185"/>
                    </a:lnTo>
                    <a:lnTo>
                      <a:pt x="134" y="185"/>
                    </a:lnTo>
                    <a:lnTo>
                      <a:pt x="126" y="185"/>
                    </a:lnTo>
                    <a:lnTo>
                      <a:pt x="120" y="185"/>
                    </a:lnTo>
                    <a:lnTo>
                      <a:pt x="112" y="182"/>
                    </a:lnTo>
                    <a:lnTo>
                      <a:pt x="105" y="179"/>
                    </a:lnTo>
                    <a:lnTo>
                      <a:pt x="100" y="174"/>
                    </a:lnTo>
                    <a:lnTo>
                      <a:pt x="86" y="182"/>
                    </a:lnTo>
                    <a:lnTo>
                      <a:pt x="73" y="192"/>
                    </a:lnTo>
                    <a:lnTo>
                      <a:pt x="58" y="202"/>
                    </a:lnTo>
                    <a:lnTo>
                      <a:pt x="47" y="211"/>
                    </a:lnTo>
                    <a:lnTo>
                      <a:pt x="34" y="221"/>
                    </a:lnTo>
                    <a:lnTo>
                      <a:pt x="22" y="229"/>
                    </a:lnTo>
                    <a:lnTo>
                      <a:pt x="11" y="239"/>
                    </a:lnTo>
                    <a:lnTo>
                      <a:pt x="0" y="249"/>
                    </a:lnTo>
                    <a:lnTo>
                      <a:pt x="8" y="283"/>
                    </a:lnTo>
                    <a:lnTo>
                      <a:pt x="16" y="319"/>
                    </a:lnTo>
                    <a:lnTo>
                      <a:pt x="21" y="353"/>
                    </a:lnTo>
                    <a:lnTo>
                      <a:pt x="27" y="387"/>
                    </a:lnTo>
                    <a:lnTo>
                      <a:pt x="32" y="421"/>
                    </a:lnTo>
                    <a:lnTo>
                      <a:pt x="37" y="455"/>
                    </a:lnTo>
                    <a:lnTo>
                      <a:pt x="42" y="488"/>
                    </a:lnTo>
                    <a:lnTo>
                      <a:pt x="48" y="522"/>
                    </a:lnTo>
                    <a:lnTo>
                      <a:pt x="60" y="525"/>
                    </a:lnTo>
                    <a:lnTo>
                      <a:pt x="71" y="530"/>
                    </a:lnTo>
                    <a:lnTo>
                      <a:pt x="81" y="536"/>
                    </a:lnTo>
                    <a:lnTo>
                      <a:pt x="89" y="543"/>
                    </a:lnTo>
                    <a:lnTo>
                      <a:pt x="94" y="553"/>
                    </a:lnTo>
                    <a:lnTo>
                      <a:pt x="99" y="562"/>
                    </a:lnTo>
                    <a:lnTo>
                      <a:pt x="100" y="572"/>
                    </a:lnTo>
                    <a:lnTo>
                      <a:pt x="102" y="582"/>
                    </a:lnTo>
                    <a:lnTo>
                      <a:pt x="102" y="593"/>
                    </a:lnTo>
                    <a:lnTo>
                      <a:pt x="99" y="603"/>
                    </a:lnTo>
                    <a:lnTo>
                      <a:pt x="95" y="613"/>
                    </a:lnTo>
                    <a:lnTo>
                      <a:pt x="91" y="623"/>
                    </a:lnTo>
                    <a:lnTo>
                      <a:pt x="84" y="631"/>
                    </a:lnTo>
                    <a:lnTo>
                      <a:pt x="76" y="639"/>
                    </a:lnTo>
                    <a:lnTo>
                      <a:pt x="66" y="644"/>
                    </a:lnTo>
                    <a:lnTo>
                      <a:pt x="56" y="649"/>
                    </a:lnTo>
                    <a:lnTo>
                      <a:pt x="56" y="670"/>
                    </a:lnTo>
                    <a:lnTo>
                      <a:pt x="56" y="691"/>
                    </a:lnTo>
                    <a:lnTo>
                      <a:pt x="58" y="714"/>
                    </a:lnTo>
                    <a:lnTo>
                      <a:pt x="58" y="738"/>
                    </a:lnTo>
                    <a:lnTo>
                      <a:pt x="60" y="762"/>
                    </a:lnTo>
                    <a:lnTo>
                      <a:pt x="60" y="787"/>
                    </a:lnTo>
                    <a:lnTo>
                      <a:pt x="60" y="811"/>
                    </a:lnTo>
                    <a:lnTo>
                      <a:pt x="60" y="834"/>
                    </a:lnTo>
                    <a:lnTo>
                      <a:pt x="104" y="844"/>
                    </a:lnTo>
                    <a:lnTo>
                      <a:pt x="149" y="855"/>
                    </a:lnTo>
                    <a:lnTo>
                      <a:pt x="196" y="865"/>
                    </a:lnTo>
                    <a:lnTo>
                      <a:pt x="247" y="878"/>
                    </a:lnTo>
                    <a:lnTo>
                      <a:pt x="302" y="891"/>
                    </a:lnTo>
                    <a:lnTo>
                      <a:pt x="362" y="907"/>
                    </a:lnTo>
                    <a:lnTo>
                      <a:pt x="429" y="923"/>
                    </a:lnTo>
                    <a:lnTo>
                      <a:pt x="502" y="943"/>
                    </a:lnTo>
                    <a:lnTo>
                      <a:pt x="512" y="897"/>
                    </a:lnTo>
                    <a:lnTo>
                      <a:pt x="521" y="847"/>
                    </a:lnTo>
                    <a:lnTo>
                      <a:pt x="529" y="795"/>
                    </a:lnTo>
                    <a:lnTo>
                      <a:pt x="536" y="738"/>
                    </a:lnTo>
                    <a:lnTo>
                      <a:pt x="541" y="681"/>
                    </a:lnTo>
                    <a:lnTo>
                      <a:pt x="546" y="621"/>
                    </a:lnTo>
                    <a:lnTo>
                      <a:pt x="549" y="558"/>
                    </a:lnTo>
                    <a:lnTo>
                      <a:pt x="551" y="496"/>
                    </a:lnTo>
                    <a:lnTo>
                      <a:pt x="552" y="480"/>
                    </a:lnTo>
                    <a:lnTo>
                      <a:pt x="552" y="468"/>
                    </a:lnTo>
                    <a:lnTo>
                      <a:pt x="552" y="455"/>
                    </a:lnTo>
                    <a:lnTo>
                      <a:pt x="552" y="445"/>
                    </a:lnTo>
                    <a:lnTo>
                      <a:pt x="552" y="434"/>
                    </a:lnTo>
                    <a:lnTo>
                      <a:pt x="554" y="423"/>
                    </a:lnTo>
                    <a:lnTo>
                      <a:pt x="552" y="410"/>
                    </a:lnTo>
                    <a:lnTo>
                      <a:pt x="552" y="393"/>
                    </a:lnTo>
                    <a:lnTo>
                      <a:pt x="546" y="393"/>
                    </a:lnTo>
                    <a:lnTo>
                      <a:pt x="538" y="392"/>
                    </a:lnTo>
                    <a:lnTo>
                      <a:pt x="531" y="389"/>
                    </a:lnTo>
                    <a:lnTo>
                      <a:pt x="525" y="385"/>
                    </a:lnTo>
                    <a:lnTo>
                      <a:pt x="515" y="377"/>
                    </a:lnTo>
                    <a:lnTo>
                      <a:pt x="507" y="366"/>
                    </a:lnTo>
                    <a:lnTo>
                      <a:pt x="500" y="354"/>
                    </a:lnTo>
                    <a:lnTo>
                      <a:pt x="495" y="341"/>
                    </a:lnTo>
                    <a:lnTo>
                      <a:pt x="494" y="327"/>
                    </a:lnTo>
                    <a:lnTo>
                      <a:pt x="492" y="312"/>
                    </a:lnTo>
                    <a:lnTo>
                      <a:pt x="494" y="298"/>
                    </a:lnTo>
                    <a:lnTo>
                      <a:pt x="497" y="283"/>
                    </a:lnTo>
                    <a:lnTo>
                      <a:pt x="500" y="270"/>
                    </a:lnTo>
                    <a:lnTo>
                      <a:pt x="507" y="259"/>
                    </a:lnTo>
                    <a:lnTo>
                      <a:pt x="515" y="247"/>
                    </a:lnTo>
                    <a:lnTo>
                      <a:pt x="523" y="241"/>
                    </a:lnTo>
                    <a:lnTo>
                      <a:pt x="528" y="237"/>
                    </a:lnTo>
                    <a:lnTo>
                      <a:pt x="533" y="234"/>
                    </a:lnTo>
                    <a:lnTo>
                      <a:pt x="539" y="233"/>
                    </a:lnTo>
                    <a:lnTo>
                      <a:pt x="544" y="233"/>
                    </a:lnTo>
                    <a:lnTo>
                      <a:pt x="542" y="202"/>
                    </a:lnTo>
                    <a:lnTo>
                      <a:pt x="539" y="171"/>
                    </a:lnTo>
                    <a:lnTo>
                      <a:pt x="536" y="142"/>
                    </a:lnTo>
                    <a:lnTo>
                      <a:pt x="533" y="112"/>
                    </a:lnTo>
                    <a:lnTo>
                      <a:pt x="528" y="85"/>
                    </a:lnTo>
                    <a:lnTo>
                      <a:pt x="523" y="55"/>
                    </a:lnTo>
                    <a:lnTo>
                      <a:pt x="518" y="28"/>
                    </a:lnTo>
                    <a:lnTo>
                      <a:pt x="51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 name="Freeform 11"/>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38" name="Freeform 12"/>
              <p:cNvSpPr>
                <a:spLocks/>
              </p:cNvSpPr>
              <p:nvPr/>
            </p:nvSpPr>
            <p:spPr bwMode="auto">
              <a:xfrm>
                <a:off x="9277349" y="2228850"/>
                <a:ext cx="328612" cy="1498600"/>
              </a:xfrm>
              <a:custGeom>
                <a:avLst/>
                <a:gdLst>
                  <a:gd name="T0" fmla="*/ 49 w 207"/>
                  <a:gd name="T1" fmla="*/ 21 h 944"/>
                  <a:gd name="T2" fmla="*/ 89 w 207"/>
                  <a:gd name="T3" fmla="*/ 57 h 944"/>
                  <a:gd name="T4" fmla="*/ 124 w 207"/>
                  <a:gd name="T5" fmla="*/ 94 h 944"/>
                  <a:gd name="T6" fmla="*/ 172 w 207"/>
                  <a:gd name="T7" fmla="*/ 148 h 944"/>
                  <a:gd name="T8" fmla="*/ 206 w 207"/>
                  <a:gd name="T9" fmla="*/ 231 h 944"/>
                  <a:gd name="T10" fmla="*/ 203 w 207"/>
                  <a:gd name="T11" fmla="*/ 324 h 944"/>
                  <a:gd name="T12" fmla="*/ 198 w 207"/>
                  <a:gd name="T13" fmla="*/ 415 h 944"/>
                  <a:gd name="T14" fmla="*/ 192 w 207"/>
                  <a:gd name="T15" fmla="*/ 502 h 944"/>
                  <a:gd name="T16" fmla="*/ 180 w 207"/>
                  <a:gd name="T17" fmla="*/ 546 h 944"/>
                  <a:gd name="T18" fmla="*/ 169 w 207"/>
                  <a:gd name="T19" fmla="*/ 556 h 944"/>
                  <a:gd name="T20" fmla="*/ 161 w 207"/>
                  <a:gd name="T21" fmla="*/ 567 h 944"/>
                  <a:gd name="T22" fmla="*/ 156 w 207"/>
                  <a:gd name="T23" fmla="*/ 580 h 944"/>
                  <a:gd name="T24" fmla="*/ 154 w 207"/>
                  <a:gd name="T25" fmla="*/ 593 h 944"/>
                  <a:gd name="T26" fmla="*/ 158 w 207"/>
                  <a:gd name="T27" fmla="*/ 608 h 944"/>
                  <a:gd name="T28" fmla="*/ 163 w 207"/>
                  <a:gd name="T29" fmla="*/ 621 h 944"/>
                  <a:gd name="T30" fmla="*/ 172 w 207"/>
                  <a:gd name="T31" fmla="*/ 634 h 944"/>
                  <a:gd name="T32" fmla="*/ 179 w 207"/>
                  <a:gd name="T33" fmla="*/ 665 h 944"/>
                  <a:gd name="T34" fmla="*/ 176 w 207"/>
                  <a:gd name="T35" fmla="*/ 723 h 944"/>
                  <a:gd name="T36" fmla="*/ 172 w 207"/>
                  <a:gd name="T37" fmla="*/ 785 h 944"/>
                  <a:gd name="T38" fmla="*/ 169 w 207"/>
                  <a:gd name="T39" fmla="*/ 845 h 944"/>
                  <a:gd name="T40" fmla="*/ 150 w 207"/>
                  <a:gd name="T41" fmla="*/ 883 h 944"/>
                  <a:gd name="T42" fmla="*/ 112 w 207"/>
                  <a:gd name="T43" fmla="*/ 902 h 944"/>
                  <a:gd name="T44" fmla="*/ 73 w 207"/>
                  <a:gd name="T45" fmla="*/ 920 h 944"/>
                  <a:gd name="T46" fmla="*/ 31 w 207"/>
                  <a:gd name="T47" fmla="*/ 936 h 944"/>
                  <a:gd name="T48" fmla="*/ 21 w 207"/>
                  <a:gd name="T49" fmla="*/ 886 h 944"/>
                  <a:gd name="T50" fmla="*/ 39 w 207"/>
                  <a:gd name="T51" fmla="*/ 769 h 944"/>
                  <a:gd name="T52" fmla="*/ 52 w 207"/>
                  <a:gd name="T53" fmla="*/ 645 h 944"/>
                  <a:gd name="T54" fmla="*/ 59 w 207"/>
                  <a:gd name="T55" fmla="*/ 522 h 944"/>
                  <a:gd name="T56" fmla="*/ 60 w 207"/>
                  <a:gd name="T57" fmla="*/ 447 h 944"/>
                  <a:gd name="T58" fmla="*/ 62 w 207"/>
                  <a:gd name="T59" fmla="*/ 431 h 944"/>
                  <a:gd name="T60" fmla="*/ 62 w 207"/>
                  <a:gd name="T61" fmla="*/ 421 h 944"/>
                  <a:gd name="T62" fmla="*/ 62 w 207"/>
                  <a:gd name="T63" fmla="*/ 406 h 944"/>
                  <a:gd name="T64" fmla="*/ 54 w 207"/>
                  <a:gd name="T65" fmla="*/ 393 h 944"/>
                  <a:gd name="T66" fmla="*/ 41 w 207"/>
                  <a:gd name="T67" fmla="*/ 390 h 944"/>
                  <a:gd name="T68" fmla="*/ 24 w 207"/>
                  <a:gd name="T69" fmla="*/ 379 h 944"/>
                  <a:gd name="T70" fmla="*/ 8 w 207"/>
                  <a:gd name="T71" fmla="*/ 356 h 944"/>
                  <a:gd name="T72" fmla="*/ 2 w 207"/>
                  <a:gd name="T73" fmla="*/ 330 h 944"/>
                  <a:gd name="T74" fmla="*/ 2 w 207"/>
                  <a:gd name="T75" fmla="*/ 301 h 944"/>
                  <a:gd name="T76" fmla="*/ 8 w 207"/>
                  <a:gd name="T77" fmla="*/ 273 h 944"/>
                  <a:gd name="T78" fmla="*/ 21 w 207"/>
                  <a:gd name="T79" fmla="*/ 250 h 944"/>
                  <a:gd name="T80" fmla="*/ 36 w 207"/>
                  <a:gd name="T81" fmla="*/ 237 h 944"/>
                  <a:gd name="T82" fmla="*/ 47 w 207"/>
                  <a:gd name="T83" fmla="*/ 233 h 944"/>
                  <a:gd name="T84" fmla="*/ 50 w 207"/>
                  <a:gd name="T85" fmla="*/ 203 h 944"/>
                  <a:gd name="T86" fmla="*/ 44 w 207"/>
                  <a:gd name="T87" fmla="*/ 142 h 944"/>
                  <a:gd name="T88" fmla="*/ 36 w 207"/>
                  <a:gd name="T89" fmla="*/ 83 h 944"/>
                  <a:gd name="T90" fmla="*/ 24 w 207"/>
                  <a:gd name="T91" fmla="*/ 26 h 9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944"/>
                  <a:gd name="T140" fmla="*/ 207 w 207"/>
                  <a:gd name="T141" fmla="*/ 944 h 9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944">
                    <a:moveTo>
                      <a:pt x="20" y="0"/>
                    </a:moveTo>
                    <a:lnTo>
                      <a:pt x="49" y="21"/>
                    </a:lnTo>
                    <a:lnTo>
                      <a:pt x="70" y="41"/>
                    </a:lnTo>
                    <a:lnTo>
                      <a:pt x="89" y="57"/>
                    </a:lnTo>
                    <a:lnTo>
                      <a:pt x="106" y="75"/>
                    </a:lnTo>
                    <a:lnTo>
                      <a:pt x="124" y="94"/>
                    </a:lnTo>
                    <a:lnTo>
                      <a:pt x="145" y="117"/>
                    </a:lnTo>
                    <a:lnTo>
                      <a:pt x="172" y="148"/>
                    </a:lnTo>
                    <a:lnTo>
                      <a:pt x="206" y="185"/>
                    </a:lnTo>
                    <a:lnTo>
                      <a:pt x="206" y="231"/>
                    </a:lnTo>
                    <a:lnTo>
                      <a:pt x="205" y="276"/>
                    </a:lnTo>
                    <a:lnTo>
                      <a:pt x="203" y="324"/>
                    </a:lnTo>
                    <a:lnTo>
                      <a:pt x="202" y="369"/>
                    </a:lnTo>
                    <a:lnTo>
                      <a:pt x="198" y="415"/>
                    </a:lnTo>
                    <a:lnTo>
                      <a:pt x="195" y="458"/>
                    </a:lnTo>
                    <a:lnTo>
                      <a:pt x="192" y="502"/>
                    </a:lnTo>
                    <a:lnTo>
                      <a:pt x="187" y="543"/>
                    </a:lnTo>
                    <a:lnTo>
                      <a:pt x="180" y="546"/>
                    </a:lnTo>
                    <a:lnTo>
                      <a:pt x="174" y="551"/>
                    </a:lnTo>
                    <a:lnTo>
                      <a:pt x="169" y="556"/>
                    </a:lnTo>
                    <a:lnTo>
                      <a:pt x="164" y="561"/>
                    </a:lnTo>
                    <a:lnTo>
                      <a:pt x="161" y="567"/>
                    </a:lnTo>
                    <a:lnTo>
                      <a:pt x="158" y="574"/>
                    </a:lnTo>
                    <a:lnTo>
                      <a:pt x="156" y="580"/>
                    </a:lnTo>
                    <a:lnTo>
                      <a:pt x="156" y="587"/>
                    </a:lnTo>
                    <a:lnTo>
                      <a:pt x="154" y="593"/>
                    </a:lnTo>
                    <a:lnTo>
                      <a:pt x="156" y="601"/>
                    </a:lnTo>
                    <a:lnTo>
                      <a:pt x="158" y="608"/>
                    </a:lnTo>
                    <a:lnTo>
                      <a:pt x="159" y="614"/>
                    </a:lnTo>
                    <a:lnTo>
                      <a:pt x="163" y="621"/>
                    </a:lnTo>
                    <a:lnTo>
                      <a:pt x="167" y="627"/>
                    </a:lnTo>
                    <a:lnTo>
                      <a:pt x="172" y="634"/>
                    </a:lnTo>
                    <a:lnTo>
                      <a:pt x="179" y="639"/>
                    </a:lnTo>
                    <a:lnTo>
                      <a:pt x="179" y="665"/>
                    </a:lnTo>
                    <a:lnTo>
                      <a:pt x="177" y="692"/>
                    </a:lnTo>
                    <a:lnTo>
                      <a:pt x="176" y="723"/>
                    </a:lnTo>
                    <a:lnTo>
                      <a:pt x="174" y="754"/>
                    </a:lnTo>
                    <a:lnTo>
                      <a:pt x="172" y="785"/>
                    </a:lnTo>
                    <a:lnTo>
                      <a:pt x="171" y="816"/>
                    </a:lnTo>
                    <a:lnTo>
                      <a:pt x="169" y="845"/>
                    </a:lnTo>
                    <a:lnTo>
                      <a:pt x="169" y="871"/>
                    </a:lnTo>
                    <a:lnTo>
                      <a:pt x="150" y="883"/>
                    </a:lnTo>
                    <a:lnTo>
                      <a:pt x="132" y="892"/>
                    </a:lnTo>
                    <a:lnTo>
                      <a:pt x="112" y="902"/>
                    </a:lnTo>
                    <a:lnTo>
                      <a:pt x="93" y="910"/>
                    </a:lnTo>
                    <a:lnTo>
                      <a:pt x="73" y="920"/>
                    </a:lnTo>
                    <a:lnTo>
                      <a:pt x="52" y="928"/>
                    </a:lnTo>
                    <a:lnTo>
                      <a:pt x="31" y="936"/>
                    </a:lnTo>
                    <a:lnTo>
                      <a:pt x="10" y="943"/>
                    </a:lnTo>
                    <a:lnTo>
                      <a:pt x="21" y="886"/>
                    </a:lnTo>
                    <a:lnTo>
                      <a:pt x="31" y="827"/>
                    </a:lnTo>
                    <a:lnTo>
                      <a:pt x="39" y="769"/>
                    </a:lnTo>
                    <a:lnTo>
                      <a:pt x="47" y="707"/>
                    </a:lnTo>
                    <a:lnTo>
                      <a:pt x="52" y="645"/>
                    </a:lnTo>
                    <a:lnTo>
                      <a:pt x="57" y="584"/>
                    </a:lnTo>
                    <a:lnTo>
                      <a:pt x="59" y="522"/>
                    </a:lnTo>
                    <a:lnTo>
                      <a:pt x="60" y="460"/>
                    </a:lnTo>
                    <a:lnTo>
                      <a:pt x="60" y="447"/>
                    </a:lnTo>
                    <a:lnTo>
                      <a:pt x="60" y="437"/>
                    </a:lnTo>
                    <a:lnTo>
                      <a:pt x="62" y="431"/>
                    </a:lnTo>
                    <a:lnTo>
                      <a:pt x="62" y="426"/>
                    </a:lnTo>
                    <a:lnTo>
                      <a:pt x="62" y="421"/>
                    </a:lnTo>
                    <a:lnTo>
                      <a:pt x="62" y="416"/>
                    </a:lnTo>
                    <a:lnTo>
                      <a:pt x="62" y="406"/>
                    </a:lnTo>
                    <a:lnTo>
                      <a:pt x="60" y="393"/>
                    </a:lnTo>
                    <a:lnTo>
                      <a:pt x="54" y="393"/>
                    </a:lnTo>
                    <a:lnTo>
                      <a:pt x="47" y="392"/>
                    </a:lnTo>
                    <a:lnTo>
                      <a:pt x="41" y="390"/>
                    </a:lnTo>
                    <a:lnTo>
                      <a:pt x="34" y="387"/>
                    </a:lnTo>
                    <a:lnTo>
                      <a:pt x="24" y="379"/>
                    </a:lnTo>
                    <a:lnTo>
                      <a:pt x="15" y="369"/>
                    </a:lnTo>
                    <a:lnTo>
                      <a:pt x="8" y="356"/>
                    </a:lnTo>
                    <a:lnTo>
                      <a:pt x="5" y="343"/>
                    </a:lnTo>
                    <a:lnTo>
                      <a:pt x="2" y="330"/>
                    </a:lnTo>
                    <a:lnTo>
                      <a:pt x="0" y="315"/>
                    </a:lnTo>
                    <a:lnTo>
                      <a:pt x="2" y="301"/>
                    </a:lnTo>
                    <a:lnTo>
                      <a:pt x="3" y="286"/>
                    </a:lnTo>
                    <a:lnTo>
                      <a:pt x="8" y="273"/>
                    </a:lnTo>
                    <a:lnTo>
                      <a:pt x="13" y="260"/>
                    </a:lnTo>
                    <a:lnTo>
                      <a:pt x="21" y="250"/>
                    </a:lnTo>
                    <a:lnTo>
                      <a:pt x="31" y="241"/>
                    </a:lnTo>
                    <a:lnTo>
                      <a:pt x="36" y="237"/>
                    </a:lnTo>
                    <a:lnTo>
                      <a:pt x="41" y="236"/>
                    </a:lnTo>
                    <a:lnTo>
                      <a:pt x="47" y="233"/>
                    </a:lnTo>
                    <a:lnTo>
                      <a:pt x="54" y="233"/>
                    </a:lnTo>
                    <a:lnTo>
                      <a:pt x="50" y="203"/>
                    </a:lnTo>
                    <a:lnTo>
                      <a:pt x="47" y="172"/>
                    </a:lnTo>
                    <a:lnTo>
                      <a:pt x="44" y="142"/>
                    </a:lnTo>
                    <a:lnTo>
                      <a:pt x="39" y="112"/>
                    </a:lnTo>
                    <a:lnTo>
                      <a:pt x="36" y="83"/>
                    </a:lnTo>
                    <a:lnTo>
                      <a:pt x="31" y="54"/>
                    </a:lnTo>
                    <a:lnTo>
                      <a:pt x="24" y="26"/>
                    </a:lnTo>
                    <a:lnTo>
                      <a:pt x="2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 name="Freeform 13"/>
              <p:cNvSpPr>
                <a:spLocks/>
              </p:cNvSpPr>
              <p:nvPr/>
            </p:nvSpPr>
            <p:spPr bwMode="auto">
              <a:xfrm>
                <a:off x="9004299" y="3008313"/>
                <a:ext cx="163512" cy="228600"/>
              </a:xfrm>
              <a:custGeom>
                <a:avLst/>
                <a:gdLst>
                  <a:gd name="T0" fmla="*/ 52 w 103"/>
                  <a:gd name="T1" fmla="*/ 0 h 144"/>
                  <a:gd name="T2" fmla="*/ 40 w 103"/>
                  <a:gd name="T3" fmla="*/ 2 h 144"/>
                  <a:gd name="T4" fmla="*/ 32 w 103"/>
                  <a:gd name="T5" fmla="*/ 5 h 144"/>
                  <a:gd name="T6" fmla="*/ 22 w 103"/>
                  <a:gd name="T7" fmla="*/ 11 h 144"/>
                  <a:gd name="T8" fmla="*/ 14 w 103"/>
                  <a:gd name="T9" fmla="*/ 21 h 144"/>
                  <a:gd name="T10" fmla="*/ 9 w 103"/>
                  <a:gd name="T11" fmla="*/ 31 h 144"/>
                  <a:gd name="T12" fmla="*/ 5 w 103"/>
                  <a:gd name="T13" fmla="*/ 44 h 144"/>
                  <a:gd name="T14" fmla="*/ 1 w 103"/>
                  <a:gd name="T15" fmla="*/ 57 h 144"/>
                  <a:gd name="T16" fmla="*/ 0 w 103"/>
                  <a:gd name="T17" fmla="*/ 71 h 144"/>
                  <a:gd name="T18" fmla="*/ 1 w 103"/>
                  <a:gd name="T19" fmla="*/ 86 h 144"/>
                  <a:gd name="T20" fmla="*/ 5 w 103"/>
                  <a:gd name="T21" fmla="*/ 99 h 144"/>
                  <a:gd name="T22" fmla="*/ 9 w 103"/>
                  <a:gd name="T23" fmla="*/ 110 h 144"/>
                  <a:gd name="T24" fmla="*/ 14 w 103"/>
                  <a:gd name="T25" fmla="*/ 122 h 144"/>
                  <a:gd name="T26" fmla="*/ 22 w 103"/>
                  <a:gd name="T27" fmla="*/ 130 h 144"/>
                  <a:gd name="T28" fmla="*/ 32 w 103"/>
                  <a:gd name="T29" fmla="*/ 136 h 144"/>
                  <a:gd name="T30" fmla="*/ 40 w 103"/>
                  <a:gd name="T31" fmla="*/ 141 h 144"/>
                  <a:gd name="T32" fmla="*/ 52 w 103"/>
                  <a:gd name="T33" fmla="*/ 143 h 144"/>
                  <a:gd name="T34" fmla="*/ 61 w 103"/>
                  <a:gd name="T35" fmla="*/ 141 h 144"/>
                  <a:gd name="T36" fmla="*/ 71 w 103"/>
                  <a:gd name="T37" fmla="*/ 136 h 144"/>
                  <a:gd name="T38" fmla="*/ 79 w 103"/>
                  <a:gd name="T39" fmla="*/ 130 h 144"/>
                  <a:gd name="T40" fmla="*/ 87 w 103"/>
                  <a:gd name="T41" fmla="*/ 122 h 144"/>
                  <a:gd name="T42" fmla="*/ 94 w 103"/>
                  <a:gd name="T43" fmla="*/ 110 h 144"/>
                  <a:gd name="T44" fmla="*/ 99 w 103"/>
                  <a:gd name="T45" fmla="*/ 99 h 144"/>
                  <a:gd name="T46" fmla="*/ 102 w 103"/>
                  <a:gd name="T47" fmla="*/ 86 h 144"/>
                  <a:gd name="T48" fmla="*/ 102 w 103"/>
                  <a:gd name="T49" fmla="*/ 71 h 144"/>
                  <a:gd name="T50" fmla="*/ 102 w 103"/>
                  <a:gd name="T51" fmla="*/ 57 h 144"/>
                  <a:gd name="T52" fmla="*/ 99 w 103"/>
                  <a:gd name="T53" fmla="*/ 44 h 144"/>
                  <a:gd name="T54" fmla="*/ 94 w 103"/>
                  <a:gd name="T55" fmla="*/ 31 h 144"/>
                  <a:gd name="T56" fmla="*/ 87 w 103"/>
                  <a:gd name="T57" fmla="*/ 21 h 144"/>
                  <a:gd name="T58" fmla="*/ 79 w 103"/>
                  <a:gd name="T59" fmla="*/ 11 h 144"/>
                  <a:gd name="T60" fmla="*/ 71 w 103"/>
                  <a:gd name="T61" fmla="*/ 5 h 144"/>
                  <a:gd name="T62" fmla="*/ 61 w 103"/>
                  <a:gd name="T63" fmla="*/ 2 h 144"/>
                  <a:gd name="T64" fmla="*/ 52 w 103"/>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144"/>
                  <a:gd name="T101" fmla="*/ 103 w 103"/>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144">
                    <a:moveTo>
                      <a:pt x="52" y="0"/>
                    </a:moveTo>
                    <a:lnTo>
                      <a:pt x="40" y="2"/>
                    </a:lnTo>
                    <a:lnTo>
                      <a:pt x="32" y="5"/>
                    </a:lnTo>
                    <a:lnTo>
                      <a:pt x="22" y="11"/>
                    </a:lnTo>
                    <a:lnTo>
                      <a:pt x="14" y="21"/>
                    </a:lnTo>
                    <a:lnTo>
                      <a:pt x="9" y="31"/>
                    </a:lnTo>
                    <a:lnTo>
                      <a:pt x="5" y="44"/>
                    </a:lnTo>
                    <a:lnTo>
                      <a:pt x="1" y="57"/>
                    </a:lnTo>
                    <a:lnTo>
                      <a:pt x="0" y="71"/>
                    </a:lnTo>
                    <a:lnTo>
                      <a:pt x="1" y="86"/>
                    </a:lnTo>
                    <a:lnTo>
                      <a:pt x="5" y="99"/>
                    </a:lnTo>
                    <a:lnTo>
                      <a:pt x="9" y="110"/>
                    </a:lnTo>
                    <a:lnTo>
                      <a:pt x="14" y="122"/>
                    </a:lnTo>
                    <a:lnTo>
                      <a:pt x="22" y="130"/>
                    </a:lnTo>
                    <a:lnTo>
                      <a:pt x="32" y="136"/>
                    </a:lnTo>
                    <a:lnTo>
                      <a:pt x="40" y="141"/>
                    </a:lnTo>
                    <a:lnTo>
                      <a:pt x="52" y="143"/>
                    </a:lnTo>
                    <a:lnTo>
                      <a:pt x="61" y="141"/>
                    </a:lnTo>
                    <a:lnTo>
                      <a:pt x="71" y="136"/>
                    </a:lnTo>
                    <a:lnTo>
                      <a:pt x="79" y="130"/>
                    </a:lnTo>
                    <a:lnTo>
                      <a:pt x="87" y="122"/>
                    </a:lnTo>
                    <a:lnTo>
                      <a:pt x="94" y="110"/>
                    </a:lnTo>
                    <a:lnTo>
                      <a:pt x="99" y="99"/>
                    </a:lnTo>
                    <a:lnTo>
                      <a:pt x="102" y="86"/>
                    </a:lnTo>
                    <a:lnTo>
                      <a:pt x="102" y="71"/>
                    </a:lnTo>
                    <a:lnTo>
                      <a:pt x="102" y="57"/>
                    </a:lnTo>
                    <a:lnTo>
                      <a:pt x="99" y="44"/>
                    </a:lnTo>
                    <a:lnTo>
                      <a:pt x="94" y="31"/>
                    </a:lnTo>
                    <a:lnTo>
                      <a:pt x="87" y="21"/>
                    </a:lnTo>
                    <a:lnTo>
                      <a:pt x="79" y="11"/>
                    </a:lnTo>
                    <a:lnTo>
                      <a:pt x="71" y="5"/>
                    </a:lnTo>
                    <a:lnTo>
                      <a:pt x="61" y="2"/>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 name="Freeform 16"/>
              <p:cNvSpPr>
                <a:spLocks/>
              </p:cNvSpPr>
              <p:nvPr/>
            </p:nvSpPr>
            <p:spPr bwMode="auto">
              <a:xfrm>
                <a:off x="9339261" y="2268538"/>
                <a:ext cx="254000" cy="666750"/>
              </a:xfrm>
              <a:custGeom>
                <a:avLst/>
                <a:gdLst>
                  <a:gd name="T0" fmla="*/ 0 w 160"/>
                  <a:gd name="T1" fmla="*/ 0 h 420"/>
                  <a:gd name="T2" fmla="*/ 20 w 160"/>
                  <a:gd name="T3" fmla="*/ 17 h 420"/>
                  <a:gd name="T4" fmla="*/ 41 w 160"/>
                  <a:gd name="T5" fmla="*/ 37 h 420"/>
                  <a:gd name="T6" fmla="*/ 60 w 160"/>
                  <a:gd name="T7" fmla="*/ 56 h 420"/>
                  <a:gd name="T8" fmla="*/ 81 w 160"/>
                  <a:gd name="T9" fmla="*/ 79 h 420"/>
                  <a:gd name="T10" fmla="*/ 101 w 160"/>
                  <a:gd name="T11" fmla="*/ 100 h 420"/>
                  <a:gd name="T12" fmla="*/ 120 w 160"/>
                  <a:gd name="T13" fmla="*/ 123 h 420"/>
                  <a:gd name="T14" fmla="*/ 140 w 160"/>
                  <a:gd name="T15" fmla="*/ 144 h 420"/>
                  <a:gd name="T16" fmla="*/ 159 w 160"/>
                  <a:gd name="T17" fmla="*/ 165 h 420"/>
                  <a:gd name="T18" fmla="*/ 159 w 160"/>
                  <a:gd name="T19" fmla="*/ 196 h 420"/>
                  <a:gd name="T20" fmla="*/ 159 w 160"/>
                  <a:gd name="T21" fmla="*/ 227 h 420"/>
                  <a:gd name="T22" fmla="*/ 158 w 160"/>
                  <a:gd name="T23" fmla="*/ 260 h 420"/>
                  <a:gd name="T24" fmla="*/ 156 w 160"/>
                  <a:gd name="T25" fmla="*/ 290 h 420"/>
                  <a:gd name="T26" fmla="*/ 154 w 160"/>
                  <a:gd name="T27" fmla="*/ 323 h 420"/>
                  <a:gd name="T28" fmla="*/ 153 w 160"/>
                  <a:gd name="T29" fmla="*/ 354 h 420"/>
                  <a:gd name="T30" fmla="*/ 151 w 160"/>
                  <a:gd name="T31" fmla="*/ 386 h 420"/>
                  <a:gd name="T32" fmla="*/ 150 w 160"/>
                  <a:gd name="T33" fmla="*/ 419 h 420"/>
                  <a:gd name="T34" fmla="*/ 148 w 160"/>
                  <a:gd name="T35" fmla="*/ 386 h 420"/>
                  <a:gd name="T36" fmla="*/ 145 w 160"/>
                  <a:gd name="T37" fmla="*/ 354 h 420"/>
                  <a:gd name="T38" fmla="*/ 143 w 160"/>
                  <a:gd name="T39" fmla="*/ 320 h 420"/>
                  <a:gd name="T40" fmla="*/ 140 w 160"/>
                  <a:gd name="T41" fmla="*/ 287 h 420"/>
                  <a:gd name="T42" fmla="*/ 137 w 160"/>
                  <a:gd name="T43" fmla="*/ 255 h 420"/>
                  <a:gd name="T44" fmla="*/ 133 w 160"/>
                  <a:gd name="T45" fmla="*/ 224 h 420"/>
                  <a:gd name="T46" fmla="*/ 128 w 160"/>
                  <a:gd name="T47" fmla="*/ 193 h 420"/>
                  <a:gd name="T48" fmla="*/ 124 w 160"/>
                  <a:gd name="T49" fmla="*/ 164 h 420"/>
                  <a:gd name="T50" fmla="*/ 109 w 160"/>
                  <a:gd name="T51" fmla="*/ 141 h 420"/>
                  <a:gd name="T52" fmla="*/ 93 w 160"/>
                  <a:gd name="T53" fmla="*/ 120 h 420"/>
                  <a:gd name="T54" fmla="*/ 78 w 160"/>
                  <a:gd name="T55" fmla="*/ 99 h 420"/>
                  <a:gd name="T56" fmla="*/ 63 w 160"/>
                  <a:gd name="T57" fmla="*/ 79 h 420"/>
                  <a:gd name="T58" fmla="*/ 47 w 160"/>
                  <a:gd name="T59" fmla="*/ 58 h 420"/>
                  <a:gd name="T60" fmla="*/ 33 w 160"/>
                  <a:gd name="T61" fmla="*/ 39 h 420"/>
                  <a:gd name="T62" fmla="*/ 16 w 160"/>
                  <a:gd name="T63" fmla="*/ 19 h 420"/>
                  <a:gd name="T64" fmla="*/ 0 w 160"/>
                  <a:gd name="T65" fmla="*/ 0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420"/>
                  <a:gd name="T101" fmla="*/ 160 w 160"/>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420">
                    <a:moveTo>
                      <a:pt x="0" y="0"/>
                    </a:moveTo>
                    <a:lnTo>
                      <a:pt x="20" y="17"/>
                    </a:lnTo>
                    <a:lnTo>
                      <a:pt x="41" y="37"/>
                    </a:lnTo>
                    <a:lnTo>
                      <a:pt x="60" y="56"/>
                    </a:lnTo>
                    <a:lnTo>
                      <a:pt x="81" y="79"/>
                    </a:lnTo>
                    <a:lnTo>
                      <a:pt x="101" y="100"/>
                    </a:lnTo>
                    <a:lnTo>
                      <a:pt x="120" y="123"/>
                    </a:lnTo>
                    <a:lnTo>
                      <a:pt x="140" y="144"/>
                    </a:lnTo>
                    <a:lnTo>
                      <a:pt x="159" y="165"/>
                    </a:lnTo>
                    <a:lnTo>
                      <a:pt x="159" y="196"/>
                    </a:lnTo>
                    <a:lnTo>
                      <a:pt x="159" y="227"/>
                    </a:lnTo>
                    <a:lnTo>
                      <a:pt x="158" y="260"/>
                    </a:lnTo>
                    <a:lnTo>
                      <a:pt x="156" y="290"/>
                    </a:lnTo>
                    <a:lnTo>
                      <a:pt x="154" y="323"/>
                    </a:lnTo>
                    <a:lnTo>
                      <a:pt x="153" y="354"/>
                    </a:lnTo>
                    <a:lnTo>
                      <a:pt x="151" y="386"/>
                    </a:lnTo>
                    <a:lnTo>
                      <a:pt x="150" y="419"/>
                    </a:lnTo>
                    <a:lnTo>
                      <a:pt x="148" y="386"/>
                    </a:lnTo>
                    <a:lnTo>
                      <a:pt x="145" y="354"/>
                    </a:lnTo>
                    <a:lnTo>
                      <a:pt x="143" y="320"/>
                    </a:lnTo>
                    <a:lnTo>
                      <a:pt x="140" y="287"/>
                    </a:lnTo>
                    <a:lnTo>
                      <a:pt x="137" y="255"/>
                    </a:lnTo>
                    <a:lnTo>
                      <a:pt x="133" y="224"/>
                    </a:lnTo>
                    <a:lnTo>
                      <a:pt x="128" y="193"/>
                    </a:lnTo>
                    <a:lnTo>
                      <a:pt x="124" y="164"/>
                    </a:lnTo>
                    <a:lnTo>
                      <a:pt x="109" y="141"/>
                    </a:lnTo>
                    <a:lnTo>
                      <a:pt x="93" y="120"/>
                    </a:lnTo>
                    <a:lnTo>
                      <a:pt x="78" y="99"/>
                    </a:lnTo>
                    <a:lnTo>
                      <a:pt x="63" y="79"/>
                    </a:lnTo>
                    <a:lnTo>
                      <a:pt x="47" y="58"/>
                    </a:lnTo>
                    <a:lnTo>
                      <a:pt x="33" y="39"/>
                    </a:lnTo>
                    <a:lnTo>
                      <a:pt x="16" y="19"/>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1" name="Freeform 17"/>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2" name="Freeform 18"/>
              <p:cNvSpPr>
                <a:spLocks/>
              </p:cNvSpPr>
              <p:nvPr/>
            </p:nvSpPr>
            <p:spPr bwMode="auto">
              <a:xfrm>
                <a:off x="9251949" y="2598739"/>
                <a:ext cx="120650" cy="255587"/>
              </a:xfrm>
              <a:custGeom>
                <a:avLst/>
                <a:gdLst>
                  <a:gd name="T0" fmla="*/ 70 w 76"/>
                  <a:gd name="T1" fmla="*/ 0 h 161"/>
                  <a:gd name="T2" fmla="*/ 62 w 76"/>
                  <a:gd name="T3" fmla="*/ 6 h 161"/>
                  <a:gd name="T4" fmla="*/ 57 w 76"/>
                  <a:gd name="T5" fmla="*/ 14 h 161"/>
                  <a:gd name="T6" fmla="*/ 52 w 76"/>
                  <a:gd name="T7" fmla="*/ 27 h 161"/>
                  <a:gd name="T8" fmla="*/ 49 w 76"/>
                  <a:gd name="T9" fmla="*/ 40 h 161"/>
                  <a:gd name="T10" fmla="*/ 47 w 76"/>
                  <a:gd name="T11" fmla="*/ 53 h 161"/>
                  <a:gd name="T12" fmla="*/ 45 w 76"/>
                  <a:gd name="T13" fmla="*/ 65 h 161"/>
                  <a:gd name="T14" fmla="*/ 45 w 76"/>
                  <a:gd name="T15" fmla="*/ 76 h 161"/>
                  <a:gd name="T16" fmla="*/ 45 w 76"/>
                  <a:gd name="T17" fmla="*/ 84 h 161"/>
                  <a:gd name="T18" fmla="*/ 45 w 76"/>
                  <a:gd name="T19" fmla="*/ 94 h 161"/>
                  <a:gd name="T20" fmla="*/ 47 w 76"/>
                  <a:gd name="T21" fmla="*/ 104 h 161"/>
                  <a:gd name="T22" fmla="*/ 49 w 76"/>
                  <a:gd name="T23" fmla="*/ 115 h 161"/>
                  <a:gd name="T24" fmla="*/ 50 w 76"/>
                  <a:gd name="T25" fmla="*/ 126 h 161"/>
                  <a:gd name="T26" fmla="*/ 55 w 76"/>
                  <a:gd name="T27" fmla="*/ 138 h 161"/>
                  <a:gd name="T28" fmla="*/ 60 w 76"/>
                  <a:gd name="T29" fmla="*/ 147 h 161"/>
                  <a:gd name="T30" fmla="*/ 66 w 76"/>
                  <a:gd name="T31" fmla="*/ 156 h 161"/>
                  <a:gd name="T32" fmla="*/ 75 w 76"/>
                  <a:gd name="T33" fmla="*/ 160 h 161"/>
                  <a:gd name="T34" fmla="*/ 66 w 76"/>
                  <a:gd name="T35" fmla="*/ 160 h 161"/>
                  <a:gd name="T36" fmla="*/ 58 w 76"/>
                  <a:gd name="T37" fmla="*/ 160 h 161"/>
                  <a:gd name="T38" fmla="*/ 52 w 76"/>
                  <a:gd name="T39" fmla="*/ 159 h 161"/>
                  <a:gd name="T40" fmla="*/ 45 w 76"/>
                  <a:gd name="T41" fmla="*/ 156 h 161"/>
                  <a:gd name="T42" fmla="*/ 39 w 76"/>
                  <a:gd name="T43" fmla="*/ 152 h 161"/>
                  <a:gd name="T44" fmla="*/ 32 w 76"/>
                  <a:gd name="T45" fmla="*/ 147 h 161"/>
                  <a:gd name="T46" fmla="*/ 26 w 76"/>
                  <a:gd name="T47" fmla="*/ 143 h 161"/>
                  <a:gd name="T48" fmla="*/ 21 w 76"/>
                  <a:gd name="T49" fmla="*/ 138 h 161"/>
                  <a:gd name="T50" fmla="*/ 13 w 76"/>
                  <a:gd name="T51" fmla="*/ 125 h 161"/>
                  <a:gd name="T52" fmla="*/ 6 w 76"/>
                  <a:gd name="T53" fmla="*/ 110 h 161"/>
                  <a:gd name="T54" fmla="*/ 1 w 76"/>
                  <a:gd name="T55" fmla="*/ 95 h 161"/>
                  <a:gd name="T56" fmla="*/ 0 w 76"/>
                  <a:gd name="T57" fmla="*/ 79 h 161"/>
                  <a:gd name="T58" fmla="*/ 1 w 76"/>
                  <a:gd name="T59" fmla="*/ 63 h 161"/>
                  <a:gd name="T60" fmla="*/ 5 w 76"/>
                  <a:gd name="T61" fmla="*/ 48 h 161"/>
                  <a:gd name="T62" fmla="*/ 11 w 76"/>
                  <a:gd name="T63" fmla="*/ 34 h 161"/>
                  <a:gd name="T64" fmla="*/ 19 w 76"/>
                  <a:gd name="T65" fmla="*/ 22 h 161"/>
                  <a:gd name="T66" fmla="*/ 29 w 76"/>
                  <a:gd name="T67" fmla="*/ 13 h 161"/>
                  <a:gd name="T68" fmla="*/ 42 w 76"/>
                  <a:gd name="T69" fmla="*/ 6 h 161"/>
                  <a:gd name="T70" fmla="*/ 55 w 76"/>
                  <a:gd name="T71" fmla="*/ 1 h 161"/>
                  <a:gd name="T72" fmla="*/ 70 w 76"/>
                  <a:gd name="T73" fmla="*/ 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61"/>
                  <a:gd name="T113" fmla="*/ 76 w 7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61">
                    <a:moveTo>
                      <a:pt x="70" y="0"/>
                    </a:moveTo>
                    <a:lnTo>
                      <a:pt x="62" y="6"/>
                    </a:lnTo>
                    <a:lnTo>
                      <a:pt x="57" y="14"/>
                    </a:lnTo>
                    <a:lnTo>
                      <a:pt x="52" y="27"/>
                    </a:lnTo>
                    <a:lnTo>
                      <a:pt x="49" y="40"/>
                    </a:lnTo>
                    <a:lnTo>
                      <a:pt x="47" y="53"/>
                    </a:lnTo>
                    <a:lnTo>
                      <a:pt x="45" y="65"/>
                    </a:lnTo>
                    <a:lnTo>
                      <a:pt x="45" y="76"/>
                    </a:lnTo>
                    <a:lnTo>
                      <a:pt x="45" y="84"/>
                    </a:lnTo>
                    <a:lnTo>
                      <a:pt x="45" y="94"/>
                    </a:lnTo>
                    <a:lnTo>
                      <a:pt x="47" y="104"/>
                    </a:lnTo>
                    <a:lnTo>
                      <a:pt x="49" y="115"/>
                    </a:lnTo>
                    <a:lnTo>
                      <a:pt x="50" y="126"/>
                    </a:lnTo>
                    <a:lnTo>
                      <a:pt x="55" y="138"/>
                    </a:lnTo>
                    <a:lnTo>
                      <a:pt x="60" y="147"/>
                    </a:lnTo>
                    <a:lnTo>
                      <a:pt x="66" y="156"/>
                    </a:lnTo>
                    <a:lnTo>
                      <a:pt x="75" y="160"/>
                    </a:lnTo>
                    <a:lnTo>
                      <a:pt x="66" y="160"/>
                    </a:lnTo>
                    <a:lnTo>
                      <a:pt x="58" y="160"/>
                    </a:lnTo>
                    <a:lnTo>
                      <a:pt x="52" y="159"/>
                    </a:lnTo>
                    <a:lnTo>
                      <a:pt x="45" y="156"/>
                    </a:lnTo>
                    <a:lnTo>
                      <a:pt x="39" y="152"/>
                    </a:lnTo>
                    <a:lnTo>
                      <a:pt x="32" y="147"/>
                    </a:lnTo>
                    <a:lnTo>
                      <a:pt x="26" y="143"/>
                    </a:lnTo>
                    <a:lnTo>
                      <a:pt x="21" y="138"/>
                    </a:lnTo>
                    <a:lnTo>
                      <a:pt x="13" y="125"/>
                    </a:lnTo>
                    <a:lnTo>
                      <a:pt x="6" y="110"/>
                    </a:lnTo>
                    <a:lnTo>
                      <a:pt x="1" y="95"/>
                    </a:lnTo>
                    <a:lnTo>
                      <a:pt x="0" y="79"/>
                    </a:lnTo>
                    <a:lnTo>
                      <a:pt x="1" y="63"/>
                    </a:lnTo>
                    <a:lnTo>
                      <a:pt x="5" y="48"/>
                    </a:lnTo>
                    <a:lnTo>
                      <a:pt x="11" y="34"/>
                    </a:lnTo>
                    <a:lnTo>
                      <a:pt x="19" y="22"/>
                    </a:lnTo>
                    <a:lnTo>
                      <a:pt x="29" y="13"/>
                    </a:lnTo>
                    <a:lnTo>
                      <a:pt x="42" y="6"/>
                    </a:lnTo>
                    <a:lnTo>
                      <a:pt x="55" y="1"/>
                    </a:lnTo>
                    <a:lnTo>
                      <a:pt x="7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 name="Freeform 19"/>
              <p:cNvSpPr>
                <a:spLocks/>
              </p:cNvSpPr>
              <p:nvPr/>
            </p:nvSpPr>
            <p:spPr bwMode="auto">
              <a:xfrm>
                <a:off x="9031287" y="3314700"/>
                <a:ext cx="182563" cy="254000"/>
              </a:xfrm>
              <a:custGeom>
                <a:avLst/>
                <a:gdLst>
                  <a:gd name="T0" fmla="*/ 57 w 115"/>
                  <a:gd name="T1" fmla="*/ 0 h 160"/>
                  <a:gd name="T2" fmla="*/ 45 w 115"/>
                  <a:gd name="T3" fmla="*/ 2 h 160"/>
                  <a:gd name="T4" fmla="*/ 36 w 115"/>
                  <a:gd name="T5" fmla="*/ 7 h 160"/>
                  <a:gd name="T6" fmla="*/ 26 w 115"/>
                  <a:gd name="T7" fmla="*/ 15 h 160"/>
                  <a:gd name="T8" fmla="*/ 18 w 115"/>
                  <a:gd name="T9" fmla="*/ 25 h 160"/>
                  <a:gd name="T10" fmla="*/ 10 w 115"/>
                  <a:gd name="T11" fmla="*/ 36 h 160"/>
                  <a:gd name="T12" fmla="*/ 5 w 115"/>
                  <a:gd name="T13" fmla="*/ 49 h 160"/>
                  <a:gd name="T14" fmla="*/ 1 w 115"/>
                  <a:gd name="T15" fmla="*/ 64 h 160"/>
                  <a:gd name="T16" fmla="*/ 0 w 115"/>
                  <a:gd name="T17" fmla="*/ 80 h 160"/>
                  <a:gd name="T18" fmla="*/ 1 w 115"/>
                  <a:gd name="T19" fmla="*/ 96 h 160"/>
                  <a:gd name="T20" fmla="*/ 5 w 115"/>
                  <a:gd name="T21" fmla="*/ 111 h 160"/>
                  <a:gd name="T22" fmla="*/ 10 w 115"/>
                  <a:gd name="T23" fmla="*/ 124 h 160"/>
                  <a:gd name="T24" fmla="*/ 18 w 115"/>
                  <a:gd name="T25" fmla="*/ 137 h 160"/>
                  <a:gd name="T26" fmla="*/ 26 w 115"/>
                  <a:gd name="T27" fmla="*/ 146 h 160"/>
                  <a:gd name="T28" fmla="*/ 36 w 115"/>
                  <a:gd name="T29" fmla="*/ 153 h 160"/>
                  <a:gd name="T30" fmla="*/ 45 w 115"/>
                  <a:gd name="T31" fmla="*/ 158 h 160"/>
                  <a:gd name="T32" fmla="*/ 57 w 115"/>
                  <a:gd name="T33" fmla="*/ 159 h 160"/>
                  <a:gd name="T34" fmla="*/ 68 w 115"/>
                  <a:gd name="T35" fmla="*/ 158 h 160"/>
                  <a:gd name="T36" fmla="*/ 79 w 115"/>
                  <a:gd name="T37" fmla="*/ 153 h 160"/>
                  <a:gd name="T38" fmla="*/ 89 w 115"/>
                  <a:gd name="T39" fmla="*/ 146 h 160"/>
                  <a:gd name="T40" fmla="*/ 97 w 115"/>
                  <a:gd name="T41" fmla="*/ 137 h 160"/>
                  <a:gd name="T42" fmla="*/ 104 w 115"/>
                  <a:gd name="T43" fmla="*/ 124 h 160"/>
                  <a:gd name="T44" fmla="*/ 110 w 115"/>
                  <a:gd name="T45" fmla="*/ 111 h 160"/>
                  <a:gd name="T46" fmla="*/ 114 w 115"/>
                  <a:gd name="T47" fmla="*/ 96 h 160"/>
                  <a:gd name="T48" fmla="*/ 114 w 115"/>
                  <a:gd name="T49" fmla="*/ 80 h 160"/>
                  <a:gd name="T50" fmla="*/ 114 w 115"/>
                  <a:gd name="T51" fmla="*/ 64 h 160"/>
                  <a:gd name="T52" fmla="*/ 110 w 115"/>
                  <a:gd name="T53" fmla="*/ 49 h 160"/>
                  <a:gd name="T54" fmla="*/ 104 w 115"/>
                  <a:gd name="T55" fmla="*/ 36 h 160"/>
                  <a:gd name="T56" fmla="*/ 97 w 115"/>
                  <a:gd name="T57" fmla="*/ 25 h 160"/>
                  <a:gd name="T58" fmla="*/ 89 w 115"/>
                  <a:gd name="T59" fmla="*/ 15 h 160"/>
                  <a:gd name="T60" fmla="*/ 79 w 115"/>
                  <a:gd name="T61" fmla="*/ 7 h 160"/>
                  <a:gd name="T62" fmla="*/ 68 w 115"/>
                  <a:gd name="T63" fmla="*/ 2 h 160"/>
                  <a:gd name="T64" fmla="*/ 57 w 115"/>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0"/>
                  <a:gd name="T101" fmla="*/ 115 w 115"/>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0">
                    <a:moveTo>
                      <a:pt x="57" y="0"/>
                    </a:moveTo>
                    <a:lnTo>
                      <a:pt x="45" y="2"/>
                    </a:lnTo>
                    <a:lnTo>
                      <a:pt x="36" y="7"/>
                    </a:lnTo>
                    <a:lnTo>
                      <a:pt x="26" y="15"/>
                    </a:lnTo>
                    <a:lnTo>
                      <a:pt x="18" y="25"/>
                    </a:lnTo>
                    <a:lnTo>
                      <a:pt x="10" y="36"/>
                    </a:lnTo>
                    <a:lnTo>
                      <a:pt x="5" y="49"/>
                    </a:lnTo>
                    <a:lnTo>
                      <a:pt x="1" y="64"/>
                    </a:lnTo>
                    <a:lnTo>
                      <a:pt x="0" y="80"/>
                    </a:lnTo>
                    <a:lnTo>
                      <a:pt x="1" y="96"/>
                    </a:lnTo>
                    <a:lnTo>
                      <a:pt x="5" y="111"/>
                    </a:lnTo>
                    <a:lnTo>
                      <a:pt x="10" y="124"/>
                    </a:lnTo>
                    <a:lnTo>
                      <a:pt x="18" y="137"/>
                    </a:lnTo>
                    <a:lnTo>
                      <a:pt x="26" y="146"/>
                    </a:lnTo>
                    <a:lnTo>
                      <a:pt x="36" y="153"/>
                    </a:lnTo>
                    <a:lnTo>
                      <a:pt x="45" y="158"/>
                    </a:lnTo>
                    <a:lnTo>
                      <a:pt x="57" y="159"/>
                    </a:lnTo>
                    <a:lnTo>
                      <a:pt x="68" y="158"/>
                    </a:lnTo>
                    <a:lnTo>
                      <a:pt x="79" y="153"/>
                    </a:lnTo>
                    <a:lnTo>
                      <a:pt x="89" y="146"/>
                    </a:lnTo>
                    <a:lnTo>
                      <a:pt x="97" y="137"/>
                    </a:lnTo>
                    <a:lnTo>
                      <a:pt x="104" y="124"/>
                    </a:lnTo>
                    <a:lnTo>
                      <a:pt x="110" y="111"/>
                    </a:lnTo>
                    <a:lnTo>
                      <a:pt x="114" y="96"/>
                    </a:lnTo>
                    <a:lnTo>
                      <a:pt x="114" y="80"/>
                    </a:lnTo>
                    <a:lnTo>
                      <a:pt x="114" y="64"/>
                    </a:lnTo>
                    <a:lnTo>
                      <a:pt x="110" y="49"/>
                    </a:lnTo>
                    <a:lnTo>
                      <a:pt x="104" y="36"/>
                    </a:lnTo>
                    <a:lnTo>
                      <a:pt x="97" y="25"/>
                    </a:lnTo>
                    <a:lnTo>
                      <a:pt x="89" y="15"/>
                    </a:lnTo>
                    <a:lnTo>
                      <a:pt x="79" y="7"/>
                    </a:lnTo>
                    <a:lnTo>
                      <a:pt x="68" y="2"/>
                    </a:lnTo>
                    <a:lnTo>
                      <a:pt x="5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 name="Freeform 20"/>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5" name="Freeform 21"/>
              <p:cNvSpPr>
                <a:spLocks/>
              </p:cNvSpPr>
              <p:nvPr/>
            </p:nvSpPr>
            <p:spPr bwMode="auto">
              <a:xfrm>
                <a:off x="9121775" y="3351213"/>
                <a:ext cx="92075" cy="184150"/>
              </a:xfrm>
              <a:custGeom>
                <a:avLst/>
                <a:gdLst>
                  <a:gd name="T0" fmla="*/ 29 w 58"/>
                  <a:gd name="T1" fmla="*/ 0 h 116"/>
                  <a:gd name="T2" fmla="*/ 22 w 58"/>
                  <a:gd name="T3" fmla="*/ 0 h 116"/>
                  <a:gd name="T4" fmla="*/ 18 w 58"/>
                  <a:gd name="T5" fmla="*/ 3 h 116"/>
                  <a:gd name="T6" fmla="*/ 13 w 58"/>
                  <a:gd name="T7" fmla="*/ 10 h 116"/>
                  <a:gd name="T8" fmla="*/ 8 w 58"/>
                  <a:gd name="T9" fmla="*/ 16 h 116"/>
                  <a:gd name="T10" fmla="*/ 5 w 58"/>
                  <a:gd name="T11" fmla="*/ 24 h 116"/>
                  <a:gd name="T12" fmla="*/ 1 w 58"/>
                  <a:gd name="T13" fmla="*/ 34 h 116"/>
                  <a:gd name="T14" fmla="*/ 0 w 58"/>
                  <a:gd name="T15" fmla="*/ 45 h 116"/>
                  <a:gd name="T16" fmla="*/ 0 w 58"/>
                  <a:gd name="T17" fmla="*/ 57 h 116"/>
                  <a:gd name="T18" fmla="*/ 0 w 58"/>
                  <a:gd name="T19" fmla="*/ 68 h 116"/>
                  <a:gd name="T20" fmla="*/ 1 w 58"/>
                  <a:gd name="T21" fmla="*/ 80 h 116"/>
                  <a:gd name="T22" fmla="*/ 5 w 58"/>
                  <a:gd name="T23" fmla="*/ 89 h 116"/>
                  <a:gd name="T24" fmla="*/ 8 w 58"/>
                  <a:gd name="T25" fmla="*/ 97 h 116"/>
                  <a:gd name="T26" fmla="*/ 13 w 58"/>
                  <a:gd name="T27" fmla="*/ 106 h 116"/>
                  <a:gd name="T28" fmla="*/ 18 w 58"/>
                  <a:gd name="T29" fmla="*/ 110 h 116"/>
                  <a:gd name="T30" fmla="*/ 22 w 58"/>
                  <a:gd name="T31" fmla="*/ 114 h 116"/>
                  <a:gd name="T32" fmla="*/ 29 w 58"/>
                  <a:gd name="T33" fmla="*/ 115 h 116"/>
                  <a:gd name="T34" fmla="*/ 34 w 58"/>
                  <a:gd name="T35" fmla="*/ 114 h 116"/>
                  <a:gd name="T36" fmla="*/ 39 w 58"/>
                  <a:gd name="T37" fmla="*/ 110 h 116"/>
                  <a:gd name="T38" fmla="*/ 44 w 58"/>
                  <a:gd name="T39" fmla="*/ 106 h 116"/>
                  <a:gd name="T40" fmla="*/ 48 w 58"/>
                  <a:gd name="T41" fmla="*/ 97 h 116"/>
                  <a:gd name="T42" fmla="*/ 52 w 58"/>
                  <a:gd name="T43" fmla="*/ 89 h 116"/>
                  <a:gd name="T44" fmla="*/ 55 w 58"/>
                  <a:gd name="T45" fmla="*/ 80 h 116"/>
                  <a:gd name="T46" fmla="*/ 57 w 58"/>
                  <a:gd name="T47" fmla="*/ 68 h 116"/>
                  <a:gd name="T48" fmla="*/ 57 w 58"/>
                  <a:gd name="T49" fmla="*/ 57 h 116"/>
                  <a:gd name="T50" fmla="*/ 57 w 58"/>
                  <a:gd name="T51" fmla="*/ 45 h 116"/>
                  <a:gd name="T52" fmla="*/ 55 w 58"/>
                  <a:gd name="T53" fmla="*/ 34 h 116"/>
                  <a:gd name="T54" fmla="*/ 52 w 58"/>
                  <a:gd name="T55" fmla="*/ 24 h 116"/>
                  <a:gd name="T56" fmla="*/ 48 w 58"/>
                  <a:gd name="T57" fmla="*/ 16 h 116"/>
                  <a:gd name="T58" fmla="*/ 44 w 58"/>
                  <a:gd name="T59" fmla="*/ 10 h 116"/>
                  <a:gd name="T60" fmla="*/ 39 w 58"/>
                  <a:gd name="T61" fmla="*/ 3 h 116"/>
                  <a:gd name="T62" fmla="*/ 34 w 58"/>
                  <a:gd name="T63" fmla="*/ 0 h 116"/>
                  <a:gd name="T64" fmla="*/ 29 w 58"/>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16"/>
                  <a:gd name="T101" fmla="*/ 58 w 58"/>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16">
                    <a:moveTo>
                      <a:pt x="29" y="0"/>
                    </a:moveTo>
                    <a:lnTo>
                      <a:pt x="22" y="0"/>
                    </a:lnTo>
                    <a:lnTo>
                      <a:pt x="18" y="3"/>
                    </a:lnTo>
                    <a:lnTo>
                      <a:pt x="13" y="10"/>
                    </a:lnTo>
                    <a:lnTo>
                      <a:pt x="8" y="16"/>
                    </a:lnTo>
                    <a:lnTo>
                      <a:pt x="5" y="24"/>
                    </a:lnTo>
                    <a:lnTo>
                      <a:pt x="1" y="34"/>
                    </a:lnTo>
                    <a:lnTo>
                      <a:pt x="0" y="45"/>
                    </a:lnTo>
                    <a:lnTo>
                      <a:pt x="0" y="57"/>
                    </a:lnTo>
                    <a:lnTo>
                      <a:pt x="0" y="68"/>
                    </a:lnTo>
                    <a:lnTo>
                      <a:pt x="1" y="80"/>
                    </a:lnTo>
                    <a:lnTo>
                      <a:pt x="5" y="89"/>
                    </a:lnTo>
                    <a:lnTo>
                      <a:pt x="8" y="97"/>
                    </a:lnTo>
                    <a:lnTo>
                      <a:pt x="13" y="106"/>
                    </a:lnTo>
                    <a:lnTo>
                      <a:pt x="18" y="110"/>
                    </a:lnTo>
                    <a:lnTo>
                      <a:pt x="22" y="114"/>
                    </a:lnTo>
                    <a:lnTo>
                      <a:pt x="29" y="115"/>
                    </a:lnTo>
                    <a:lnTo>
                      <a:pt x="34" y="114"/>
                    </a:lnTo>
                    <a:lnTo>
                      <a:pt x="39" y="110"/>
                    </a:lnTo>
                    <a:lnTo>
                      <a:pt x="44" y="106"/>
                    </a:lnTo>
                    <a:lnTo>
                      <a:pt x="48" y="97"/>
                    </a:lnTo>
                    <a:lnTo>
                      <a:pt x="52" y="89"/>
                    </a:lnTo>
                    <a:lnTo>
                      <a:pt x="55" y="80"/>
                    </a:lnTo>
                    <a:lnTo>
                      <a:pt x="57" y="68"/>
                    </a:lnTo>
                    <a:lnTo>
                      <a:pt x="57" y="57"/>
                    </a:lnTo>
                    <a:lnTo>
                      <a:pt x="57" y="45"/>
                    </a:lnTo>
                    <a:lnTo>
                      <a:pt x="55" y="34"/>
                    </a:lnTo>
                    <a:lnTo>
                      <a:pt x="52" y="24"/>
                    </a:lnTo>
                    <a:lnTo>
                      <a:pt x="48" y="16"/>
                    </a:lnTo>
                    <a:lnTo>
                      <a:pt x="44" y="10"/>
                    </a:lnTo>
                    <a:lnTo>
                      <a:pt x="39" y="3"/>
                    </a:lnTo>
                    <a:lnTo>
                      <a:pt x="34" y="0"/>
                    </a:lnTo>
                    <a:lnTo>
                      <a:pt x="29"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46" name="Freeform 24"/>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47" name="Freeform 25"/>
              <p:cNvSpPr>
                <a:spLocks/>
              </p:cNvSpPr>
              <p:nvPr/>
            </p:nvSpPr>
            <p:spPr bwMode="auto">
              <a:xfrm>
                <a:off x="9083675" y="3038475"/>
                <a:ext cx="84137" cy="166688"/>
              </a:xfrm>
              <a:custGeom>
                <a:avLst/>
                <a:gdLst>
                  <a:gd name="T0" fmla="*/ 26 w 53"/>
                  <a:gd name="T1" fmla="*/ 0 h 105"/>
                  <a:gd name="T2" fmla="*/ 21 w 53"/>
                  <a:gd name="T3" fmla="*/ 2 h 105"/>
                  <a:gd name="T4" fmla="*/ 16 w 53"/>
                  <a:gd name="T5" fmla="*/ 5 h 105"/>
                  <a:gd name="T6" fmla="*/ 11 w 53"/>
                  <a:gd name="T7" fmla="*/ 9 h 105"/>
                  <a:gd name="T8" fmla="*/ 8 w 53"/>
                  <a:gd name="T9" fmla="*/ 15 h 105"/>
                  <a:gd name="T10" fmla="*/ 5 w 53"/>
                  <a:gd name="T11" fmla="*/ 23 h 105"/>
                  <a:gd name="T12" fmla="*/ 2 w 53"/>
                  <a:gd name="T13" fmla="*/ 33 h 105"/>
                  <a:gd name="T14" fmla="*/ 0 w 53"/>
                  <a:gd name="T15" fmla="*/ 43 h 105"/>
                  <a:gd name="T16" fmla="*/ 0 w 53"/>
                  <a:gd name="T17" fmla="*/ 52 h 105"/>
                  <a:gd name="T18" fmla="*/ 0 w 53"/>
                  <a:gd name="T19" fmla="*/ 62 h 105"/>
                  <a:gd name="T20" fmla="*/ 2 w 53"/>
                  <a:gd name="T21" fmla="*/ 72 h 105"/>
                  <a:gd name="T22" fmla="*/ 5 w 53"/>
                  <a:gd name="T23" fmla="*/ 82 h 105"/>
                  <a:gd name="T24" fmla="*/ 8 w 53"/>
                  <a:gd name="T25" fmla="*/ 88 h 105"/>
                  <a:gd name="T26" fmla="*/ 11 w 53"/>
                  <a:gd name="T27" fmla="*/ 95 h 105"/>
                  <a:gd name="T28" fmla="*/ 16 w 53"/>
                  <a:gd name="T29" fmla="*/ 100 h 105"/>
                  <a:gd name="T30" fmla="*/ 21 w 53"/>
                  <a:gd name="T31" fmla="*/ 103 h 105"/>
                  <a:gd name="T32" fmla="*/ 26 w 53"/>
                  <a:gd name="T33" fmla="*/ 104 h 105"/>
                  <a:gd name="T34" fmla="*/ 31 w 53"/>
                  <a:gd name="T35" fmla="*/ 103 h 105"/>
                  <a:gd name="T36" fmla="*/ 36 w 53"/>
                  <a:gd name="T37" fmla="*/ 100 h 105"/>
                  <a:gd name="T38" fmla="*/ 41 w 53"/>
                  <a:gd name="T39" fmla="*/ 95 h 105"/>
                  <a:gd name="T40" fmla="*/ 44 w 53"/>
                  <a:gd name="T41" fmla="*/ 88 h 105"/>
                  <a:gd name="T42" fmla="*/ 47 w 53"/>
                  <a:gd name="T43" fmla="*/ 82 h 105"/>
                  <a:gd name="T44" fmla="*/ 50 w 53"/>
                  <a:gd name="T45" fmla="*/ 72 h 105"/>
                  <a:gd name="T46" fmla="*/ 52 w 53"/>
                  <a:gd name="T47" fmla="*/ 62 h 105"/>
                  <a:gd name="T48" fmla="*/ 52 w 53"/>
                  <a:gd name="T49" fmla="*/ 52 h 105"/>
                  <a:gd name="T50" fmla="*/ 52 w 53"/>
                  <a:gd name="T51" fmla="*/ 43 h 105"/>
                  <a:gd name="T52" fmla="*/ 50 w 53"/>
                  <a:gd name="T53" fmla="*/ 33 h 105"/>
                  <a:gd name="T54" fmla="*/ 47 w 53"/>
                  <a:gd name="T55" fmla="*/ 23 h 105"/>
                  <a:gd name="T56" fmla="*/ 44 w 53"/>
                  <a:gd name="T57" fmla="*/ 15 h 105"/>
                  <a:gd name="T58" fmla="*/ 41 w 53"/>
                  <a:gd name="T59" fmla="*/ 9 h 105"/>
                  <a:gd name="T60" fmla="*/ 36 w 53"/>
                  <a:gd name="T61" fmla="*/ 5 h 105"/>
                  <a:gd name="T62" fmla="*/ 31 w 53"/>
                  <a:gd name="T63" fmla="*/ 2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2"/>
                    </a:lnTo>
                    <a:lnTo>
                      <a:pt x="16" y="5"/>
                    </a:lnTo>
                    <a:lnTo>
                      <a:pt x="11" y="9"/>
                    </a:lnTo>
                    <a:lnTo>
                      <a:pt x="8" y="15"/>
                    </a:lnTo>
                    <a:lnTo>
                      <a:pt x="5" y="23"/>
                    </a:lnTo>
                    <a:lnTo>
                      <a:pt x="2" y="33"/>
                    </a:lnTo>
                    <a:lnTo>
                      <a:pt x="0" y="43"/>
                    </a:lnTo>
                    <a:lnTo>
                      <a:pt x="0" y="52"/>
                    </a:lnTo>
                    <a:lnTo>
                      <a:pt x="0" y="62"/>
                    </a:lnTo>
                    <a:lnTo>
                      <a:pt x="2" y="72"/>
                    </a:lnTo>
                    <a:lnTo>
                      <a:pt x="5" y="82"/>
                    </a:lnTo>
                    <a:lnTo>
                      <a:pt x="8" y="88"/>
                    </a:lnTo>
                    <a:lnTo>
                      <a:pt x="11" y="95"/>
                    </a:lnTo>
                    <a:lnTo>
                      <a:pt x="16" y="100"/>
                    </a:lnTo>
                    <a:lnTo>
                      <a:pt x="21" y="103"/>
                    </a:lnTo>
                    <a:lnTo>
                      <a:pt x="26" y="104"/>
                    </a:lnTo>
                    <a:lnTo>
                      <a:pt x="31" y="103"/>
                    </a:lnTo>
                    <a:lnTo>
                      <a:pt x="36" y="100"/>
                    </a:lnTo>
                    <a:lnTo>
                      <a:pt x="41" y="95"/>
                    </a:lnTo>
                    <a:lnTo>
                      <a:pt x="44" y="88"/>
                    </a:lnTo>
                    <a:lnTo>
                      <a:pt x="47" y="82"/>
                    </a:lnTo>
                    <a:lnTo>
                      <a:pt x="50" y="72"/>
                    </a:lnTo>
                    <a:lnTo>
                      <a:pt x="52" y="62"/>
                    </a:lnTo>
                    <a:lnTo>
                      <a:pt x="52" y="52"/>
                    </a:lnTo>
                    <a:lnTo>
                      <a:pt x="52" y="43"/>
                    </a:lnTo>
                    <a:lnTo>
                      <a:pt x="50" y="33"/>
                    </a:lnTo>
                    <a:lnTo>
                      <a:pt x="47" y="23"/>
                    </a:lnTo>
                    <a:lnTo>
                      <a:pt x="44" y="15"/>
                    </a:lnTo>
                    <a:lnTo>
                      <a:pt x="41" y="9"/>
                    </a:lnTo>
                    <a:lnTo>
                      <a:pt x="36" y="5"/>
                    </a:lnTo>
                    <a:lnTo>
                      <a:pt x="31" y="2"/>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827" name="Freeform 36"/>
            <p:cNvSpPr>
              <a:spLocks/>
            </p:cNvSpPr>
            <p:nvPr/>
          </p:nvSpPr>
          <p:spPr bwMode="auto">
            <a:xfrm>
              <a:off x="9999583" y="2793844"/>
              <a:ext cx="215900" cy="295275"/>
            </a:xfrm>
            <a:custGeom>
              <a:avLst/>
              <a:gdLst>
                <a:gd name="T0" fmla="*/ 69 w 136"/>
                <a:gd name="T1" fmla="*/ 0 h 186"/>
                <a:gd name="T2" fmla="*/ 61 w 136"/>
                <a:gd name="T3" fmla="*/ 0 h 186"/>
                <a:gd name="T4" fmla="*/ 54 w 136"/>
                <a:gd name="T5" fmla="*/ 2 h 186"/>
                <a:gd name="T6" fmla="*/ 48 w 136"/>
                <a:gd name="T7" fmla="*/ 5 h 186"/>
                <a:gd name="T8" fmla="*/ 43 w 136"/>
                <a:gd name="T9" fmla="*/ 8 h 186"/>
                <a:gd name="T10" fmla="*/ 31 w 136"/>
                <a:gd name="T11" fmla="*/ 16 h 186"/>
                <a:gd name="T12" fmla="*/ 22 w 136"/>
                <a:gd name="T13" fmla="*/ 28 h 186"/>
                <a:gd name="T14" fmla="*/ 12 w 136"/>
                <a:gd name="T15" fmla="*/ 41 h 186"/>
                <a:gd name="T16" fmla="*/ 7 w 136"/>
                <a:gd name="T17" fmla="*/ 57 h 186"/>
                <a:gd name="T18" fmla="*/ 2 w 136"/>
                <a:gd name="T19" fmla="*/ 75 h 186"/>
                <a:gd name="T20" fmla="*/ 0 w 136"/>
                <a:gd name="T21" fmla="*/ 93 h 186"/>
                <a:gd name="T22" fmla="*/ 2 w 136"/>
                <a:gd name="T23" fmla="*/ 112 h 186"/>
                <a:gd name="T24" fmla="*/ 7 w 136"/>
                <a:gd name="T25" fmla="*/ 130 h 186"/>
                <a:gd name="T26" fmla="*/ 12 w 136"/>
                <a:gd name="T27" fmla="*/ 145 h 186"/>
                <a:gd name="T28" fmla="*/ 22 w 136"/>
                <a:gd name="T29" fmla="*/ 159 h 186"/>
                <a:gd name="T30" fmla="*/ 31 w 136"/>
                <a:gd name="T31" fmla="*/ 171 h 186"/>
                <a:gd name="T32" fmla="*/ 43 w 136"/>
                <a:gd name="T33" fmla="*/ 179 h 186"/>
                <a:gd name="T34" fmla="*/ 48 w 136"/>
                <a:gd name="T35" fmla="*/ 182 h 186"/>
                <a:gd name="T36" fmla="*/ 54 w 136"/>
                <a:gd name="T37" fmla="*/ 184 h 186"/>
                <a:gd name="T38" fmla="*/ 61 w 136"/>
                <a:gd name="T39" fmla="*/ 185 h 186"/>
                <a:gd name="T40" fmla="*/ 69 w 136"/>
                <a:gd name="T41" fmla="*/ 185 h 186"/>
                <a:gd name="T42" fmla="*/ 75 w 136"/>
                <a:gd name="T43" fmla="*/ 185 h 186"/>
                <a:gd name="T44" fmla="*/ 82 w 136"/>
                <a:gd name="T45" fmla="*/ 184 h 186"/>
                <a:gd name="T46" fmla="*/ 88 w 136"/>
                <a:gd name="T47" fmla="*/ 182 h 186"/>
                <a:gd name="T48" fmla="*/ 93 w 136"/>
                <a:gd name="T49" fmla="*/ 179 h 186"/>
                <a:gd name="T50" fmla="*/ 104 w 136"/>
                <a:gd name="T51" fmla="*/ 171 h 186"/>
                <a:gd name="T52" fmla="*/ 114 w 136"/>
                <a:gd name="T53" fmla="*/ 159 h 186"/>
                <a:gd name="T54" fmla="*/ 122 w 136"/>
                <a:gd name="T55" fmla="*/ 145 h 186"/>
                <a:gd name="T56" fmla="*/ 129 w 136"/>
                <a:gd name="T57" fmla="*/ 130 h 186"/>
                <a:gd name="T58" fmla="*/ 134 w 136"/>
                <a:gd name="T59" fmla="*/ 112 h 186"/>
                <a:gd name="T60" fmla="*/ 135 w 136"/>
                <a:gd name="T61" fmla="*/ 93 h 186"/>
                <a:gd name="T62" fmla="*/ 134 w 136"/>
                <a:gd name="T63" fmla="*/ 75 h 186"/>
                <a:gd name="T64" fmla="*/ 129 w 136"/>
                <a:gd name="T65" fmla="*/ 57 h 186"/>
                <a:gd name="T66" fmla="*/ 122 w 136"/>
                <a:gd name="T67" fmla="*/ 41 h 186"/>
                <a:gd name="T68" fmla="*/ 114 w 136"/>
                <a:gd name="T69" fmla="*/ 28 h 186"/>
                <a:gd name="T70" fmla="*/ 104 w 136"/>
                <a:gd name="T71" fmla="*/ 16 h 186"/>
                <a:gd name="T72" fmla="*/ 93 w 136"/>
                <a:gd name="T73" fmla="*/ 8 h 186"/>
                <a:gd name="T74" fmla="*/ 88 w 136"/>
                <a:gd name="T75" fmla="*/ 5 h 186"/>
                <a:gd name="T76" fmla="*/ 82 w 136"/>
                <a:gd name="T77" fmla="*/ 2 h 186"/>
                <a:gd name="T78" fmla="*/ 75 w 136"/>
                <a:gd name="T79" fmla="*/ 0 h 186"/>
                <a:gd name="T80" fmla="*/ 69 w 136"/>
                <a:gd name="T81" fmla="*/ 0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6"/>
                <a:gd name="T125" fmla="*/ 136 w 136"/>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6">
                  <a:moveTo>
                    <a:pt x="69" y="0"/>
                  </a:moveTo>
                  <a:lnTo>
                    <a:pt x="61" y="0"/>
                  </a:lnTo>
                  <a:lnTo>
                    <a:pt x="54" y="2"/>
                  </a:lnTo>
                  <a:lnTo>
                    <a:pt x="48" y="5"/>
                  </a:lnTo>
                  <a:lnTo>
                    <a:pt x="43" y="8"/>
                  </a:lnTo>
                  <a:lnTo>
                    <a:pt x="31" y="16"/>
                  </a:lnTo>
                  <a:lnTo>
                    <a:pt x="22" y="28"/>
                  </a:lnTo>
                  <a:lnTo>
                    <a:pt x="12" y="41"/>
                  </a:lnTo>
                  <a:lnTo>
                    <a:pt x="7" y="57"/>
                  </a:lnTo>
                  <a:lnTo>
                    <a:pt x="2" y="75"/>
                  </a:lnTo>
                  <a:lnTo>
                    <a:pt x="0" y="93"/>
                  </a:lnTo>
                  <a:lnTo>
                    <a:pt x="2" y="112"/>
                  </a:lnTo>
                  <a:lnTo>
                    <a:pt x="7" y="130"/>
                  </a:lnTo>
                  <a:lnTo>
                    <a:pt x="12" y="145"/>
                  </a:lnTo>
                  <a:lnTo>
                    <a:pt x="22" y="159"/>
                  </a:lnTo>
                  <a:lnTo>
                    <a:pt x="31" y="171"/>
                  </a:lnTo>
                  <a:lnTo>
                    <a:pt x="43" y="179"/>
                  </a:lnTo>
                  <a:lnTo>
                    <a:pt x="48" y="182"/>
                  </a:lnTo>
                  <a:lnTo>
                    <a:pt x="54" y="184"/>
                  </a:lnTo>
                  <a:lnTo>
                    <a:pt x="61" y="185"/>
                  </a:lnTo>
                  <a:lnTo>
                    <a:pt x="69" y="185"/>
                  </a:lnTo>
                  <a:lnTo>
                    <a:pt x="75" y="185"/>
                  </a:lnTo>
                  <a:lnTo>
                    <a:pt x="82" y="184"/>
                  </a:lnTo>
                  <a:lnTo>
                    <a:pt x="88" y="182"/>
                  </a:lnTo>
                  <a:lnTo>
                    <a:pt x="93" y="179"/>
                  </a:lnTo>
                  <a:lnTo>
                    <a:pt x="104" y="171"/>
                  </a:lnTo>
                  <a:lnTo>
                    <a:pt x="114" y="159"/>
                  </a:lnTo>
                  <a:lnTo>
                    <a:pt x="122" y="145"/>
                  </a:lnTo>
                  <a:lnTo>
                    <a:pt x="129" y="130"/>
                  </a:lnTo>
                  <a:lnTo>
                    <a:pt x="134" y="112"/>
                  </a:lnTo>
                  <a:lnTo>
                    <a:pt x="135" y="93"/>
                  </a:lnTo>
                  <a:lnTo>
                    <a:pt x="134" y="75"/>
                  </a:lnTo>
                  <a:lnTo>
                    <a:pt x="129" y="57"/>
                  </a:lnTo>
                  <a:lnTo>
                    <a:pt x="122" y="41"/>
                  </a:lnTo>
                  <a:lnTo>
                    <a:pt x="114" y="28"/>
                  </a:lnTo>
                  <a:lnTo>
                    <a:pt x="104" y="16"/>
                  </a:lnTo>
                  <a:lnTo>
                    <a:pt x="93" y="8"/>
                  </a:lnTo>
                  <a:lnTo>
                    <a:pt x="88" y="5"/>
                  </a:lnTo>
                  <a:lnTo>
                    <a:pt x="82" y="2"/>
                  </a:lnTo>
                  <a:lnTo>
                    <a:pt x="75" y="0"/>
                  </a:lnTo>
                  <a:lnTo>
                    <a:pt x="6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9" name="Freeform 48"/>
            <p:cNvSpPr>
              <a:spLocks/>
            </p:cNvSpPr>
            <p:nvPr/>
          </p:nvSpPr>
          <p:spPr bwMode="auto">
            <a:xfrm flipH="1">
              <a:off x="9999069" y="2836542"/>
              <a:ext cx="95760" cy="212347"/>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0" name="Freeform 36"/>
            <p:cNvSpPr>
              <a:spLocks/>
            </p:cNvSpPr>
            <p:nvPr/>
          </p:nvSpPr>
          <p:spPr bwMode="auto">
            <a:xfrm>
              <a:off x="8615416" y="2246028"/>
              <a:ext cx="215900" cy="295275"/>
            </a:xfrm>
            <a:custGeom>
              <a:avLst/>
              <a:gdLst>
                <a:gd name="T0" fmla="*/ 69 w 136"/>
                <a:gd name="T1" fmla="*/ 0 h 186"/>
                <a:gd name="T2" fmla="*/ 61 w 136"/>
                <a:gd name="T3" fmla="*/ 0 h 186"/>
                <a:gd name="T4" fmla="*/ 54 w 136"/>
                <a:gd name="T5" fmla="*/ 2 h 186"/>
                <a:gd name="T6" fmla="*/ 48 w 136"/>
                <a:gd name="T7" fmla="*/ 5 h 186"/>
                <a:gd name="T8" fmla="*/ 43 w 136"/>
                <a:gd name="T9" fmla="*/ 8 h 186"/>
                <a:gd name="T10" fmla="*/ 31 w 136"/>
                <a:gd name="T11" fmla="*/ 16 h 186"/>
                <a:gd name="T12" fmla="*/ 22 w 136"/>
                <a:gd name="T13" fmla="*/ 28 h 186"/>
                <a:gd name="T14" fmla="*/ 12 w 136"/>
                <a:gd name="T15" fmla="*/ 41 h 186"/>
                <a:gd name="T16" fmla="*/ 7 w 136"/>
                <a:gd name="T17" fmla="*/ 57 h 186"/>
                <a:gd name="T18" fmla="*/ 2 w 136"/>
                <a:gd name="T19" fmla="*/ 75 h 186"/>
                <a:gd name="T20" fmla="*/ 0 w 136"/>
                <a:gd name="T21" fmla="*/ 93 h 186"/>
                <a:gd name="T22" fmla="*/ 2 w 136"/>
                <a:gd name="T23" fmla="*/ 112 h 186"/>
                <a:gd name="T24" fmla="*/ 7 w 136"/>
                <a:gd name="T25" fmla="*/ 130 h 186"/>
                <a:gd name="T26" fmla="*/ 12 w 136"/>
                <a:gd name="T27" fmla="*/ 145 h 186"/>
                <a:gd name="T28" fmla="*/ 22 w 136"/>
                <a:gd name="T29" fmla="*/ 159 h 186"/>
                <a:gd name="T30" fmla="*/ 31 w 136"/>
                <a:gd name="T31" fmla="*/ 171 h 186"/>
                <a:gd name="T32" fmla="*/ 43 w 136"/>
                <a:gd name="T33" fmla="*/ 179 h 186"/>
                <a:gd name="T34" fmla="*/ 48 w 136"/>
                <a:gd name="T35" fmla="*/ 182 h 186"/>
                <a:gd name="T36" fmla="*/ 54 w 136"/>
                <a:gd name="T37" fmla="*/ 184 h 186"/>
                <a:gd name="T38" fmla="*/ 61 w 136"/>
                <a:gd name="T39" fmla="*/ 185 h 186"/>
                <a:gd name="T40" fmla="*/ 69 w 136"/>
                <a:gd name="T41" fmla="*/ 185 h 186"/>
                <a:gd name="T42" fmla="*/ 75 w 136"/>
                <a:gd name="T43" fmla="*/ 185 h 186"/>
                <a:gd name="T44" fmla="*/ 82 w 136"/>
                <a:gd name="T45" fmla="*/ 184 h 186"/>
                <a:gd name="T46" fmla="*/ 88 w 136"/>
                <a:gd name="T47" fmla="*/ 182 h 186"/>
                <a:gd name="T48" fmla="*/ 93 w 136"/>
                <a:gd name="T49" fmla="*/ 179 h 186"/>
                <a:gd name="T50" fmla="*/ 104 w 136"/>
                <a:gd name="T51" fmla="*/ 171 h 186"/>
                <a:gd name="T52" fmla="*/ 114 w 136"/>
                <a:gd name="T53" fmla="*/ 159 h 186"/>
                <a:gd name="T54" fmla="*/ 122 w 136"/>
                <a:gd name="T55" fmla="*/ 145 h 186"/>
                <a:gd name="T56" fmla="*/ 129 w 136"/>
                <a:gd name="T57" fmla="*/ 130 h 186"/>
                <a:gd name="T58" fmla="*/ 134 w 136"/>
                <a:gd name="T59" fmla="*/ 112 h 186"/>
                <a:gd name="T60" fmla="*/ 135 w 136"/>
                <a:gd name="T61" fmla="*/ 93 h 186"/>
                <a:gd name="T62" fmla="*/ 134 w 136"/>
                <a:gd name="T63" fmla="*/ 75 h 186"/>
                <a:gd name="T64" fmla="*/ 129 w 136"/>
                <a:gd name="T65" fmla="*/ 57 h 186"/>
                <a:gd name="T66" fmla="*/ 122 w 136"/>
                <a:gd name="T67" fmla="*/ 41 h 186"/>
                <a:gd name="T68" fmla="*/ 114 w 136"/>
                <a:gd name="T69" fmla="*/ 28 h 186"/>
                <a:gd name="T70" fmla="*/ 104 w 136"/>
                <a:gd name="T71" fmla="*/ 16 h 186"/>
                <a:gd name="T72" fmla="*/ 93 w 136"/>
                <a:gd name="T73" fmla="*/ 8 h 186"/>
                <a:gd name="T74" fmla="*/ 88 w 136"/>
                <a:gd name="T75" fmla="*/ 5 h 186"/>
                <a:gd name="T76" fmla="*/ 82 w 136"/>
                <a:gd name="T77" fmla="*/ 2 h 186"/>
                <a:gd name="T78" fmla="*/ 75 w 136"/>
                <a:gd name="T79" fmla="*/ 0 h 186"/>
                <a:gd name="T80" fmla="*/ 69 w 136"/>
                <a:gd name="T81" fmla="*/ 0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6"/>
                <a:gd name="T125" fmla="*/ 136 w 136"/>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6">
                  <a:moveTo>
                    <a:pt x="69" y="0"/>
                  </a:moveTo>
                  <a:lnTo>
                    <a:pt x="61" y="0"/>
                  </a:lnTo>
                  <a:lnTo>
                    <a:pt x="54" y="2"/>
                  </a:lnTo>
                  <a:lnTo>
                    <a:pt x="48" y="5"/>
                  </a:lnTo>
                  <a:lnTo>
                    <a:pt x="43" y="8"/>
                  </a:lnTo>
                  <a:lnTo>
                    <a:pt x="31" y="16"/>
                  </a:lnTo>
                  <a:lnTo>
                    <a:pt x="22" y="28"/>
                  </a:lnTo>
                  <a:lnTo>
                    <a:pt x="12" y="41"/>
                  </a:lnTo>
                  <a:lnTo>
                    <a:pt x="7" y="57"/>
                  </a:lnTo>
                  <a:lnTo>
                    <a:pt x="2" y="75"/>
                  </a:lnTo>
                  <a:lnTo>
                    <a:pt x="0" y="93"/>
                  </a:lnTo>
                  <a:lnTo>
                    <a:pt x="2" y="112"/>
                  </a:lnTo>
                  <a:lnTo>
                    <a:pt x="7" y="130"/>
                  </a:lnTo>
                  <a:lnTo>
                    <a:pt x="12" y="145"/>
                  </a:lnTo>
                  <a:lnTo>
                    <a:pt x="22" y="159"/>
                  </a:lnTo>
                  <a:lnTo>
                    <a:pt x="31" y="171"/>
                  </a:lnTo>
                  <a:lnTo>
                    <a:pt x="43" y="179"/>
                  </a:lnTo>
                  <a:lnTo>
                    <a:pt x="48" y="182"/>
                  </a:lnTo>
                  <a:lnTo>
                    <a:pt x="54" y="184"/>
                  </a:lnTo>
                  <a:lnTo>
                    <a:pt x="61" y="185"/>
                  </a:lnTo>
                  <a:lnTo>
                    <a:pt x="69" y="185"/>
                  </a:lnTo>
                  <a:lnTo>
                    <a:pt x="75" y="185"/>
                  </a:lnTo>
                  <a:lnTo>
                    <a:pt x="82" y="184"/>
                  </a:lnTo>
                  <a:lnTo>
                    <a:pt x="88" y="182"/>
                  </a:lnTo>
                  <a:lnTo>
                    <a:pt x="93" y="179"/>
                  </a:lnTo>
                  <a:lnTo>
                    <a:pt x="104" y="171"/>
                  </a:lnTo>
                  <a:lnTo>
                    <a:pt x="114" y="159"/>
                  </a:lnTo>
                  <a:lnTo>
                    <a:pt x="122" y="145"/>
                  </a:lnTo>
                  <a:lnTo>
                    <a:pt x="129" y="130"/>
                  </a:lnTo>
                  <a:lnTo>
                    <a:pt x="134" y="112"/>
                  </a:lnTo>
                  <a:lnTo>
                    <a:pt x="135" y="93"/>
                  </a:lnTo>
                  <a:lnTo>
                    <a:pt x="134" y="75"/>
                  </a:lnTo>
                  <a:lnTo>
                    <a:pt x="129" y="57"/>
                  </a:lnTo>
                  <a:lnTo>
                    <a:pt x="122" y="41"/>
                  </a:lnTo>
                  <a:lnTo>
                    <a:pt x="114" y="28"/>
                  </a:lnTo>
                  <a:lnTo>
                    <a:pt x="104" y="16"/>
                  </a:lnTo>
                  <a:lnTo>
                    <a:pt x="93" y="8"/>
                  </a:lnTo>
                  <a:lnTo>
                    <a:pt x="88" y="5"/>
                  </a:lnTo>
                  <a:lnTo>
                    <a:pt x="82" y="2"/>
                  </a:lnTo>
                  <a:lnTo>
                    <a:pt x="75" y="0"/>
                  </a:lnTo>
                  <a:lnTo>
                    <a:pt x="6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 name="Freeform 48"/>
            <p:cNvSpPr>
              <a:spLocks/>
            </p:cNvSpPr>
            <p:nvPr/>
          </p:nvSpPr>
          <p:spPr bwMode="auto">
            <a:xfrm flipH="1">
              <a:off x="8716896" y="2312702"/>
              <a:ext cx="114420" cy="215902"/>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2" name="Freeform 36"/>
            <p:cNvSpPr>
              <a:spLocks/>
            </p:cNvSpPr>
            <p:nvPr/>
          </p:nvSpPr>
          <p:spPr bwMode="auto">
            <a:xfrm>
              <a:off x="8806164" y="3009792"/>
              <a:ext cx="215900" cy="295275"/>
            </a:xfrm>
            <a:custGeom>
              <a:avLst/>
              <a:gdLst>
                <a:gd name="T0" fmla="*/ 69 w 136"/>
                <a:gd name="T1" fmla="*/ 0 h 186"/>
                <a:gd name="T2" fmla="*/ 61 w 136"/>
                <a:gd name="T3" fmla="*/ 0 h 186"/>
                <a:gd name="T4" fmla="*/ 54 w 136"/>
                <a:gd name="T5" fmla="*/ 2 h 186"/>
                <a:gd name="T6" fmla="*/ 48 w 136"/>
                <a:gd name="T7" fmla="*/ 5 h 186"/>
                <a:gd name="T8" fmla="*/ 43 w 136"/>
                <a:gd name="T9" fmla="*/ 8 h 186"/>
                <a:gd name="T10" fmla="*/ 31 w 136"/>
                <a:gd name="T11" fmla="*/ 16 h 186"/>
                <a:gd name="T12" fmla="*/ 22 w 136"/>
                <a:gd name="T13" fmla="*/ 28 h 186"/>
                <a:gd name="T14" fmla="*/ 12 w 136"/>
                <a:gd name="T15" fmla="*/ 41 h 186"/>
                <a:gd name="T16" fmla="*/ 7 w 136"/>
                <a:gd name="T17" fmla="*/ 57 h 186"/>
                <a:gd name="T18" fmla="*/ 2 w 136"/>
                <a:gd name="T19" fmla="*/ 75 h 186"/>
                <a:gd name="T20" fmla="*/ 0 w 136"/>
                <a:gd name="T21" fmla="*/ 93 h 186"/>
                <a:gd name="T22" fmla="*/ 2 w 136"/>
                <a:gd name="T23" fmla="*/ 112 h 186"/>
                <a:gd name="T24" fmla="*/ 7 w 136"/>
                <a:gd name="T25" fmla="*/ 130 h 186"/>
                <a:gd name="T26" fmla="*/ 12 w 136"/>
                <a:gd name="T27" fmla="*/ 145 h 186"/>
                <a:gd name="T28" fmla="*/ 22 w 136"/>
                <a:gd name="T29" fmla="*/ 159 h 186"/>
                <a:gd name="T30" fmla="*/ 31 w 136"/>
                <a:gd name="T31" fmla="*/ 171 h 186"/>
                <a:gd name="T32" fmla="*/ 43 w 136"/>
                <a:gd name="T33" fmla="*/ 179 h 186"/>
                <a:gd name="T34" fmla="*/ 48 w 136"/>
                <a:gd name="T35" fmla="*/ 182 h 186"/>
                <a:gd name="T36" fmla="*/ 54 w 136"/>
                <a:gd name="T37" fmla="*/ 184 h 186"/>
                <a:gd name="T38" fmla="*/ 61 w 136"/>
                <a:gd name="T39" fmla="*/ 185 h 186"/>
                <a:gd name="T40" fmla="*/ 69 w 136"/>
                <a:gd name="T41" fmla="*/ 185 h 186"/>
                <a:gd name="T42" fmla="*/ 75 w 136"/>
                <a:gd name="T43" fmla="*/ 185 h 186"/>
                <a:gd name="T44" fmla="*/ 82 w 136"/>
                <a:gd name="T45" fmla="*/ 184 h 186"/>
                <a:gd name="T46" fmla="*/ 88 w 136"/>
                <a:gd name="T47" fmla="*/ 182 h 186"/>
                <a:gd name="T48" fmla="*/ 93 w 136"/>
                <a:gd name="T49" fmla="*/ 179 h 186"/>
                <a:gd name="T50" fmla="*/ 104 w 136"/>
                <a:gd name="T51" fmla="*/ 171 h 186"/>
                <a:gd name="T52" fmla="*/ 114 w 136"/>
                <a:gd name="T53" fmla="*/ 159 h 186"/>
                <a:gd name="T54" fmla="*/ 122 w 136"/>
                <a:gd name="T55" fmla="*/ 145 h 186"/>
                <a:gd name="T56" fmla="*/ 129 w 136"/>
                <a:gd name="T57" fmla="*/ 130 h 186"/>
                <a:gd name="T58" fmla="*/ 134 w 136"/>
                <a:gd name="T59" fmla="*/ 112 h 186"/>
                <a:gd name="T60" fmla="*/ 135 w 136"/>
                <a:gd name="T61" fmla="*/ 93 h 186"/>
                <a:gd name="T62" fmla="*/ 134 w 136"/>
                <a:gd name="T63" fmla="*/ 75 h 186"/>
                <a:gd name="T64" fmla="*/ 129 w 136"/>
                <a:gd name="T65" fmla="*/ 57 h 186"/>
                <a:gd name="T66" fmla="*/ 122 w 136"/>
                <a:gd name="T67" fmla="*/ 41 h 186"/>
                <a:gd name="T68" fmla="*/ 114 w 136"/>
                <a:gd name="T69" fmla="*/ 28 h 186"/>
                <a:gd name="T70" fmla="*/ 104 w 136"/>
                <a:gd name="T71" fmla="*/ 16 h 186"/>
                <a:gd name="T72" fmla="*/ 93 w 136"/>
                <a:gd name="T73" fmla="*/ 8 h 186"/>
                <a:gd name="T74" fmla="*/ 88 w 136"/>
                <a:gd name="T75" fmla="*/ 5 h 186"/>
                <a:gd name="T76" fmla="*/ 82 w 136"/>
                <a:gd name="T77" fmla="*/ 2 h 186"/>
                <a:gd name="T78" fmla="*/ 75 w 136"/>
                <a:gd name="T79" fmla="*/ 0 h 186"/>
                <a:gd name="T80" fmla="*/ 69 w 136"/>
                <a:gd name="T81" fmla="*/ 0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86"/>
                <a:gd name="T125" fmla="*/ 136 w 136"/>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86">
                  <a:moveTo>
                    <a:pt x="69" y="0"/>
                  </a:moveTo>
                  <a:lnTo>
                    <a:pt x="61" y="0"/>
                  </a:lnTo>
                  <a:lnTo>
                    <a:pt x="54" y="2"/>
                  </a:lnTo>
                  <a:lnTo>
                    <a:pt x="48" y="5"/>
                  </a:lnTo>
                  <a:lnTo>
                    <a:pt x="43" y="8"/>
                  </a:lnTo>
                  <a:lnTo>
                    <a:pt x="31" y="16"/>
                  </a:lnTo>
                  <a:lnTo>
                    <a:pt x="22" y="28"/>
                  </a:lnTo>
                  <a:lnTo>
                    <a:pt x="12" y="41"/>
                  </a:lnTo>
                  <a:lnTo>
                    <a:pt x="7" y="57"/>
                  </a:lnTo>
                  <a:lnTo>
                    <a:pt x="2" y="75"/>
                  </a:lnTo>
                  <a:lnTo>
                    <a:pt x="0" y="93"/>
                  </a:lnTo>
                  <a:lnTo>
                    <a:pt x="2" y="112"/>
                  </a:lnTo>
                  <a:lnTo>
                    <a:pt x="7" y="130"/>
                  </a:lnTo>
                  <a:lnTo>
                    <a:pt x="12" y="145"/>
                  </a:lnTo>
                  <a:lnTo>
                    <a:pt x="22" y="159"/>
                  </a:lnTo>
                  <a:lnTo>
                    <a:pt x="31" y="171"/>
                  </a:lnTo>
                  <a:lnTo>
                    <a:pt x="43" y="179"/>
                  </a:lnTo>
                  <a:lnTo>
                    <a:pt x="48" y="182"/>
                  </a:lnTo>
                  <a:lnTo>
                    <a:pt x="54" y="184"/>
                  </a:lnTo>
                  <a:lnTo>
                    <a:pt x="61" y="185"/>
                  </a:lnTo>
                  <a:lnTo>
                    <a:pt x="69" y="185"/>
                  </a:lnTo>
                  <a:lnTo>
                    <a:pt x="75" y="185"/>
                  </a:lnTo>
                  <a:lnTo>
                    <a:pt x="82" y="184"/>
                  </a:lnTo>
                  <a:lnTo>
                    <a:pt x="88" y="182"/>
                  </a:lnTo>
                  <a:lnTo>
                    <a:pt x="93" y="179"/>
                  </a:lnTo>
                  <a:lnTo>
                    <a:pt x="104" y="171"/>
                  </a:lnTo>
                  <a:lnTo>
                    <a:pt x="114" y="159"/>
                  </a:lnTo>
                  <a:lnTo>
                    <a:pt x="122" y="145"/>
                  </a:lnTo>
                  <a:lnTo>
                    <a:pt x="129" y="130"/>
                  </a:lnTo>
                  <a:lnTo>
                    <a:pt x="134" y="112"/>
                  </a:lnTo>
                  <a:lnTo>
                    <a:pt x="135" y="93"/>
                  </a:lnTo>
                  <a:lnTo>
                    <a:pt x="134" y="75"/>
                  </a:lnTo>
                  <a:lnTo>
                    <a:pt x="129" y="57"/>
                  </a:lnTo>
                  <a:lnTo>
                    <a:pt x="122" y="41"/>
                  </a:lnTo>
                  <a:lnTo>
                    <a:pt x="114" y="28"/>
                  </a:lnTo>
                  <a:lnTo>
                    <a:pt x="104" y="16"/>
                  </a:lnTo>
                  <a:lnTo>
                    <a:pt x="93" y="8"/>
                  </a:lnTo>
                  <a:lnTo>
                    <a:pt x="88" y="5"/>
                  </a:lnTo>
                  <a:lnTo>
                    <a:pt x="82" y="2"/>
                  </a:lnTo>
                  <a:lnTo>
                    <a:pt x="75" y="0"/>
                  </a:lnTo>
                  <a:lnTo>
                    <a:pt x="6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 name="Freeform 48"/>
            <p:cNvSpPr>
              <a:spLocks/>
            </p:cNvSpPr>
            <p:nvPr/>
          </p:nvSpPr>
          <p:spPr bwMode="auto">
            <a:xfrm flipH="1">
              <a:off x="8907644" y="3076466"/>
              <a:ext cx="114420" cy="215902"/>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3805" name="Freeform 14"/>
            <p:cNvSpPr>
              <a:spLocks/>
            </p:cNvSpPr>
            <p:nvPr/>
          </p:nvSpPr>
          <p:spPr bwMode="auto">
            <a:xfrm>
              <a:off x="9401343" y="2798962"/>
              <a:ext cx="152400" cy="214312"/>
            </a:xfrm>
            <a:custGeom>
              <a:avLst/>
              <a:gdLst>
                <a:gd name="T0" fmla="*/ 47 w 96"/>
                <a:gd name="T1" fmla="*/ 0 h 135"/>
                <a:gd name="T2" fmla="*/ 37 w 96"/>
                <a:gd name="T3" fmla="*/ 2 h 135"/>
                <a:gd name="T4" fmla="*/ 29 w 96"/>
                <a:gd name="T5" fmla="*/ 5 h 135"/>
                <a:gd name="T6" fmla="*/ 21 w 96"/>
                <a:gd name="T7" fmla="*/ 12 h 135"/>
                <a:gd name="T8" fmla="*/ 13 w 96"/>
                <a:gd name="T9" fmla="*/ 20 h 135"/>
                <a:gd name="T10" fmla="*/ 8 w 96"/>
                <a:gd name="T11" fmla="*/ 30 h 135"/>
                <a:gd name="T12" fmla="*/ 3 w 96"/>
                <a:gd name="T13" fmla="*/ 41 h 135"/>
                <a:gd name="T14" fmla="*/ 0 w 96"/>
                <a:gd name="T15" fmla="*/ 54 h 135"/>
                <a:gd name="T16" fmla="*/ 0 w 96"/>
                <a:gd name="T17" fmla="*/ 67 h 135"/>
                <a:gd name="T18" fmla="*/ 0 w 96"/>
                <a:gd name="T19" fmla="*/ 80 h 135"/>
                <a:gd name="T20" fmla="*/ 3 w 96"/>
                <a:gd name="T21" fmla="*/ 93 h 135"/>
                <a:gd name="T22" fmla="*/ 8 w 96"/>
                <a:gd name="T23" fmla="*/ 104 h 135"/>
                <a:gd name="T24" fmla="*/ 13 w 96"/>
                <a:gd name="T25" fmla="*/ 114 h 135"/>
                <a:gd name="T26" fmla="*/ 21 w 96"/>
                <a:gd name="T27" fmla="*/ 122 h 135"/>
                <a:gd name="T28" fmla="*/ 29 w 96"/>
                <a:gd name="T29" fmla="*/ 129 h 135"/>
                <a:gd name="T30" fmla="*/ 37 w 96"/>
                <a:gd name="T31" fmla="*/ 132 h 135"/>
                <a:gd name="T32" fmla="*/ 47 w 96"/>
                <a:gd name="T33" fmla="*/ 134 h 135"/>
                <a:gd name="T34" fmla="*/ 56 w 96"/>
                <a:gd name="T35" fmla="*/ 132 h 135"/>
                <a:gd name="T36" fmla="*/ 66 w 96"/>
                <a:gd name="T37" fmla="*/ 129 h 135"/>
                <a:gd name="T38" fmla="*/ 74 w 96"/>
                <a:gd name="T39" fmla="*/ 122 h 135"/>
                <a:gd name="T40" fmla="*/ 81 w 96"/>
                <a:gd name="T41" fmla="*/ 114 h 135"/>
                <a:gd name="T42" fmla="*/ 87 w 96"/>
                <a:gd name="T43" fmla="*/ 104 h 135"/>
                <a:gd name="T44" fmla="*/ 91 w 96"/>
                <a:gd name="T45" fmla="*/ 93 h 135"/>
                <a:gd name="T46" fmla="*/ 94 w 96"/>
                <a:gd name="T47" fmla="*/ 80 h 135"/>
                <a:gd name="T48" fmla="*/ 95 w 96"/>
                <a:gd name="T49" fmla="*/ 67 h 135"/>
                <a:gd name="T50" fmla="*/ 94 w 96"/>
                <a:gd name="T51" fmla="*/ 54 h 135"/>
                <a:gd name="T52" fmla="*/ 91 w 96"/>
                <a:gd name="T53" fmla="*/ 41 h 135"/>
                <a:gd name="T54" fmla="*/ 87 w 96"/>
                <a:gd name="T55" fmla="*/ 30 h 135"/>
                <a:gd name="T56" fmla="*/ 81 w 96"/>
                <a:gd name="T57" fmla="*/ 20 h 135"/>
                <a:gd name="T58" fmla="*/ 74 w 96"/>
                <a:gd name="T59" fmla="*/ 12 h 135"/>
                <a:gd name="T60" fmla="*/ 66 w 96"/>
                <a:gd name="T61" fmla="*/ 5 h 135"/>
                <a:gd name="T62" fmla="*/ 56 w 96"/>
                <a:gd name="T63" fmla="*/ 2 h 135"/>
                <a:gd name="T64" fmla="*/ 47 w 9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135"/>
                <a:gd name="T101" fmla="*/ 96 w 96"/>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135">
                  <a:moveTo>
                    <a:pt x="47" y="0"/>
                  </a:moveTo>
                  <a:lnTo>
                    <a:pt x="37" y="2"/>
                  </a:lnTo>
                  <a:lnTo>
                    <a:pt x="29" y="5"/>
                  </a:lnTo>
                  <a:lnTo>
                    <a:pt x="21" y="12"/>
                  </a:lnTo>
                  <a:lnTo>
                    <a:pt x="13" y="20"/>
                  </a:lnTo>
                  <a:lnTo>
                    <a:pt x="8" y="30"/>
                  </a:lnTo>
                  <a:lnTo>
                    <a:pt x="3" y="41"/>
                  </a:lnTo>
                  <a:lnTo>
                    <a:pt x="0" y="54"/>
                  </a:lnTo>
                  <a:lnTo>
                    <a:pt x="0" y="67"/>
                  </a:lnTo>
                  <a:lnTo>
                    <a:pt x="0" y="80"/>
                  </a:lnTo>
                  <a:lnTo>
                    <a:pt x="3" y="93"/>
                  </a:lnTo>
                  <a:lnTo>
                    <a:pt x="8" y="104"/>
                  </a:lnTo>
                  <a:lnTo>
                    <a:pt x="13" y="114"/>
                  </a:lnTo>
                  <a:lnTo>
                    <a:pt x="21" y="122"/>
                  </a:lnTo>
                  <a:lnTo>
                    <a:pt x="29" y="129"/>
                  </a:lnTo>
                  <a:lnTo>
                    <a:pt x="37" y="132"/>
                  </a:lnTo>
                  <a:lnTo>
                    <a:pt x="47" y="134"/>
                  </a:lnTo>
                  <a:lnTo>
                    <a:pt x="56" y="132"/>
                  </a:lnTo>
                  <a:lnTo>
                    <a:pt x="66" y="129"/>
                  </a:lnTo>
                  <a:lnTo>
                    <a:pt x="74" y="122"/>
                  </a:lnTo>
                  <a:lnTo>
                    <a:pt x="81" y="114"/>
                  </a:lnTo>
                  <a:lnTo>
                    <a:pt x="87" y="104"/>
                  </a:lnTo>
                  <a:lnTo>
                    <a:pt x="91" y="93"/>
                  </a:lnTo>
                  <a:lnTo>
                    <a:pt x="94" y="80"/>
                  </a:lnTo>
                  <a:lnTo>
                    <a:pt x="95" y="67"/>
                  </a:lnTo>
                  <a:lnTo>
                    <a:pt x="94" y="54"/>
                  </a:lnTo>
                  <a:lnTo>
                    <a:pt x="91" y="41"/>
                  </a:lnTo>
                  <a:lnTo>
                    <a:pt x="87" y="30"/>
                  </a:lnTo>
                  <a:lnTo>
                    <a:pt x="81" y="20"/>
                  </a:lnTo>
                  <a:lnTo>
                    <a:pt x="74" y="12"/>
                  </a:lnTo>
                  <a:lnTo>
                    <a:pt x="66" y="5"/>
                  </a:lnTo>
                  <a:lnTo>
                    <a:pt x="56" y="2"/>
                  </a:lnTo>
                  <a:lnTo>
                    <a:pt x="4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Freeform 15"/>
            <p:cNvSpPr>
              <a:spLocks/>
            </p:cNvSpPr>
            <p:nvPr/>
          </p:nvSpPr>
          <p:spPr bwMode="auto">
            <a:xfrm>
              <a:off x="9394993" y="2311600"/>
              <a:ext cx="128588" cy="174625"/>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3" name="Freeform 22"/>
            <p:cNvSpPr>
              <a:spLocks/>
            </p:cNvSpPr>
            <p:nvPr/>
          </p:nvSpPr>
          <p:spPr bwMode="auto">
            <a:xfrm>
              <a:off x="9456907" y="2335413"/>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4" name="Freeform 23"/>
            <p:cNvSpPr>
              <a:spLocks/>
            </p:cNvSpPr>
            <p:nvPr/>
          </p:nvSpPr>
          <p:spPr bwMode="auto">
            <a:xfrm>
              <a:off x="9456907" y="2335413"/>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3817" name="Freeform 26"/>
            <p:cNvSpPr>
              <a:spLocks/>
            </p:cNvSpPr>
            <p:nvPr/>
          </p:nvSpPr>
          <p:spPr bwMode="auto">
            <a:xfrm>
              <a:off x="9475957" y="2827537"/>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18" name="Freeform 27"/>
            <p:cNvSpPr>
              <a:spLocks/>
            </p:cNvSpPr>
            <p:nvPr/>
          </p:nvSpPr>
          <p:spPr bwMode="auto">
            <a:xfrm>
              <a:off x="9475957" y="2827537"/>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5" name="Freeform 14"/>
            <p:cNvSpPr>
              <a:spLocks/>
            </p:cNvSpPr>
            <p:nvPr/>
          </p:nvSpPr>
          <p:spPr bwMode="auto">
            <a:xfrm>
              <a:off x="8105727" y="2950851"/>
              <a:ext cx="152400" cy="214312"/>
            </a:xfrm>
            <a:custGeom>
              <a:avLst/>
              <a:gdLst>
                <a:gd name="T0" fmla="*/ 47 w 96"/>
                <a:gd name="T1" fmla="*/ 0 h 135"/>
                <a:gd name="T2" fmla="*/ 37 w 96"/>
                <a:gd name="T3" fmla="*/ 2 h 135"/>
                <a:gd name="T4" fmla="*/ 29 w 96"/>
                <a:gd name="T5" fmla="*/ 5 h 135"/>
                <a:gd name="T6" fmla="*/ 21 w 96"/>
                <a:gd name="T7" fmla="*/ 12 h 135"/>
                <a:gd name="T8" fmla="*/ 13 w 96"/>
                <a:gd name="T9" fmla="*/ 20 h 135"/>
                <a:gd name="T10" fmla="*/ 8 w 96"/>
                <a:gd name="T11" fmla="*/ 30 h 135"/>
                <a:gd name="T12" fmla="*/ 3 w 96"/>
                <a:gd name="T13" fmla="*/ 41 h 135"/>
                <a:gd name="T14" fmla="*/ 0 w 96"/>
                <a:gd name="T15" fmla="*/ 54 h 135"/>
                <a:gd name="T16" fmla="*/ 0 w 96"/>
                <a:gd name="T17" fmla="*/ 67 h 135"/>
                <a:gd name="T18" fmla="*/ 0 w 96"/>
                <a:gd name="T19" fmla="*/ 80 h 135"/>
                <a:gd name="T20" fmla="*/ 3 w 96"/>
                <a:gd name="T21" fmla="*/ 93 h 135"/>
                <a:gd name="T22" fmla="*/ 8 w 96"/>
                <a:gd name="T23" fmla="*/ 104 h 135"/>
                <a:gd name="T24" fmla="*/ 13 w 96"/>
                <a:gd name="T25" fmla="*/ 114 h 135"/>
                <a:gd name="T26" fmla="*/ 21 w 96"/>
                <a:gd name="T27" fmla="*/ 122 h 135"/>
                <a:gd name="T28" fmla="*/ 29 w 96"/>
                <a:gd name="T29" fmla="*/ 129 h 135"/>
                <a:gd name="T30" fmla="*/ 37 w 96"/>
                <a:gd name="T31" fmla="*/ 132 h 135"/>
                <a:gd name="T32" fmla="*/ 47 w 96"/>
                <a:gd name="T33" fmla="*/ 134 h 135"/>
                <a:gd name="T34" fmla="*/ 56 w 96"/>
                <a:gd name="T35" fmla="*/ 132 h 135"/>
                <a:gd name="T36" fmla="*/ 66 w 96"/>
                <a:gd name="T37" fmla="*/ 129 h 135"/>
                <a:gd name="T38" fmla="*/ 74 w 96"/>
                <a:gd name="T39" fmla="*/ 122 h 135"/>
                <a:gd name="T40" fmla="*/ 81 w 96"/>
                <a:gd name="T41" fmla="*/ 114 h 135"/>
                <a:gd name="T42" fmla="*/ 87 w 96"/>
                <a:gd name="T43" fmla="*/ 104 h 135"/>
                <a:gd name="T44" fmla="*/ 91 w 96"/>
                <a:gd name="T45" fmla="*/ 93 h 135"/>
                <a:gd name="T46" fmla="*/ 94 w 96"/>
                <a:gd name="T47" fmla="*/ 80 h 135"/>
                <a:gd name="T48" fmla="*/ 95 w 96"/>
                <a:gd name="T49" fmla="*/ 67 h 135"/>
                <a:gd name="T50" fmla="*/ 94 w 96"/>
                <a:gd name="T51" fmla="*/ 54 h 135"/>
                <a:gd name="T52" fmla="*/ 91 w 96"/>
                <a:gd name="T53" fmla="*/ 41 h 135"/>
                <a:gd name="T54" fmla="*/ 87 w 96"/>
                <a:gd name="T55" fmla="*/ 30 h 135"/>
                <a:gd name="T56" fmla="*/ 81 w 96"/>
                <a:gd name="T57" fmla="*/ 20 h 135"/>
                <a:gd name="T58" fmla="*/ 74 w 96"/>
                <a:gd name="T59" fmla="*/ 12 h 135"/>
                <a:gd name="T60" fmla="*/ 66 w 96"/>
                <a:gd name="T61" fmla="*/ 5 h 135"/>
                <a:gd name="T62" fmla="*/ 56 w 96"/>
                <a:gd name="T63" fmla="*/ 2 h 135"/>
                <a:gd name="T64" fmla="*/ 47 w 9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135"/>
                <a:gd name="T101" fmla="*/ 96 w 96"/>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135">
                  <a:moveTo>
                    <a:pt x="47" y="0"/>
                  </a:moveTo>
                  <a:lnTo>
                    <a:pt x="37" y="2"/>
                  </a:lnTo>
                  <a:lnTo>
                    <a:pt x="29" y="5"/>
                  </a:lnTo>
                  <a:lnTo>
                    <a:pt x="21" y="12"/>
                  </a:lnTo>
                  <a:lnTo>
                    <a:pt x="13" y="20"/>
                  </a:lnTo>
                  <a:lnTo>
                    <a:pt x="8" y="30"/>
                  </a:lnTo>
                  <a:lnTo>
                    <a:pt x="3" y="41"/>
                  </a:lnTo>
                  <a:lnTo>
                    <a:pt x="0" y="54"/>
                  </a:lnTo>
                  <a:lnTo>
                    <a:pt x="0" y="67"/>
                  </a:lnTo>
                  <a:lnTo>
                    <a:pt x="0" y="80"/>
                  </a:lnTo>
                  <a:lnTo>
                    <a:pt x="3" y="93"/>
                  </a:lnTo>
                  <a:lnTo>
                    <a:pt x="8" y="104"/>
                  </a:lnTo>
                  <a:lnTo>
                    <a:pt x="13" y="114"/>
                  </a:lnTo>
                  <a:lnTo>
                    <a:pt x="21" y="122"/>
                  </a:lnTo>
                  <a:lnTo>
                    <a:pt x="29" y="129"/>
                  </a:lnTo>
                  <a:lnTo>
                    <a:pt x="37" y="132"/>
                  </a:lnTo>
                  <a:lnTo>
                    <a:pt x="47" y="134"/>
                  </a:lnTo>
                  <a:lnTo>
                    <a:pt x="56" y="132"/>
                  </a:lnTo>
                  <a:lnTo>
                    <a:pt x="66" y="129"/>
                  </a:lnTo>
                  <a:lnTo>
                    <a:pt x="74" y="122"/>
                  </a:lnTo>
                  <a:lnTo>
                    <a:pt x="81" y="114"/>
                  </a:lnTo>
                  <a:lnTo>
                    <a:pt x="87" y="104"/>
                  </a:lnTo>
                  <a:lnTo>
                    <a:pt x="91" y="93"/>
                  </a:lnTo>
                  <a:lnTo>
                    <a:pt x="94" y="80"/>
                  </a:lnTo>
                  <a:lnTo>
                    <a:pt x="95" y="67"/>
                  </a:lnTo>
                  <a:lnTo>
                    <a:pt x="94" y="54"/>
                  </a:lnTo>
                  <a:lnTo>
                    <a:pt x="91" y="41"/>
                  </a:lnTo>
                  <a:lnTo>
                    <a:pt x="87" y="30"/>
                  </a:lnTo>
                  <a:lnTo>
                    <a:pt x="81" y="20"/>
                  </a:lnTo>
                  <a:lnTo>
                    <a:pt x="74" y="12"/>
                  </a:lnTo>
                  <a:lnTo>
                    <a:pt x="66" y="5"/>
                  </a:lnTo>
                  <a:lnTo>
                    <a:pt x="56" y="2"/>
                  </a:lnTo>
                  <a:lnTo>
                    <a:pt x="4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 name="Freeform 15"/>
            <p:cNvSpPr>
              <a:spLocks/>
            </p:cNvSpPr>
            <p:nvPr/>
          </p:nvSpPr>
          <p:spPr bwMode="auto">
            <a:xfrm>
              <a:off x="8099377" y="2463489"/>
              <a:ext cx="128588" cy="174625"/>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 name="Freeform 22"/>
            <p:cNvSpPr>
              <a:spLocks/>
            </p:cNvSpPr>
            <p:nvPr/>
          </p:nvSpPr>
          <p:spPr bwMode="auto">
            <a:xfrm>
              <a:off x="8161291" y="2487302"/>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68" name="Freeform 23"/>
            <p:cNvSpPr>
              <a:spLocks/>
            </p:cNvSpPr>
            <p:nvPr/>
          </p:nvSpPr>
          <p:spPr bwMode="auto">
            <a:xfrm>
              <a:off x="8161291" y="2487302"/>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269" name="Freeform 26"/>
            <p:cNvSpPr>
              <a:spLocks/>
            </p:cNvSpPr>
            <p:nvPr/>
          </p:nvSpPr>
          <p:spPr bwMode="auto">
            <a:xfrm>
              <a:off x="8180341" y="2979426"/>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70" name="Freeform 27"/>
            <p:cNvSpPr>
              <a:spLocks/>
            </p:cNvSpPr>
            <p:nvPr/>
          </p:nvSpPr>
          <p:spPr bwMode="auto">
            <a:xfrm>
              <a:off x="8180341" y="2979426"/>
              <a:ext cx="77787" cy="157162"/>
            </a:xfrm>
            <a:custGeom>
              <a:avLst/>
              <a:gdLst>
                <a:gd name="T0" fmla="*/ 24 w 49"/>
                <a:gd name="T1" fmla="*/ 0 h 99"/>
                <a:gd name="T2" fmla="*/ 19 w 49"/>
                <a:gd name="T3" fmla="*/ 2 h 99"/>
                <a:gd name="T4" fmla="*/ 14 w 49"/>
                <a:gd name="T5" fmla="*/ 4 h 99"/>
                <a:gd name="T6" fmla="*/ 9 w 49"/>
                <a:gd name="T7" fmla="*/ 8 h 99"/>
                <a:gd name="T8" fmla="*/ 6 w 49"/>
                <a:gd name="T9" fmla="*/ 15 h 99"/>
                <a:gd name="T10" fmla="*/ 3 w 49"/>
                <a:gd name="T11" fmla="*/ 21 h 99"/>
                <a:gd name="T12" fmla="*/ 1 w 49"/>
                <a:gd name="T13" fmla="*/ 30 h 99"/>
                <a:gd name="T14" fmla="*/ 0 w 49"/>
                <a:gd name="T15" fmla="*/ 39 h 99"/>
                <a:gd name="T16" fmla="*/ 0 w 49"/>
                <a:gd name="T17" fmla="*/ 49 h 99"/>
                <a:gd name="T18" fmla="*/ 0 w 49"/>
                <a:gd name="T19" fmla="*/ 59 h 99"/>
                <a:gd name="T20" fmla="*/ 1 w 49"/>
                <a:gd name="T21" fmla="*/ 67 h 99"/>
                <a:gd name="T22" fmla="*/ 3 w 49"/>
                <a:gd name="T23" fmla="*/ 77 h 99"/>
                <a:gd name="T24" fmla="*/ 6 w 49"/>
                <a:gd name="T25" fmla="*/ 83 h 99"/>
                <a:gd name="T26" fmla="*/ 9 w 49"/>
                <a:gd name="T27" fmla="*/ 90 h 99"/>
                <a:gd name="T28" fmla="*/ 14 w 49"/>
                <a:gd name="T29" fmla="*/ 93 h 99"/>
                <a:gd name="T30" fmla="*/ 19 w 49"/>
                <a:gd name="T31" fmla="*/ 96 h 99"/>
                <a:gd name="T32" fmla="*/ 24 w 49"/>
                <a:gd name="T33" fmla="*/ 98 h 99"/>
                <a:gd name="T34" fmla="*/ 29 w 49"/>
                <a:gd name="T35" fmla="*/ 96 h 99"/>
                <a:gd name="T36" fmla="*/ 32 w 49"/>
                <a:gd name="T37" fmla="*/ 93 h 99"/>
                <a:gd name="T38" fmla="*/ 37 w 49"/>
                <a:gd name="T39" fmla="*/ 90 h 99"/>
                <a:gd name="T40" fmla="*/ 40 w 49"/>
                <a:gd name="T41" fmla="*/ 83 h 99"/>
                <a:gd name="T42" fmla="*/ 44 w 49"/>
                <a:gd name="T43" fmla="*/ 77 h 99"/>
                <a:gd name="T44" fmla="*/ 45 w 49"/>
                <a:gd name="T45" fmla="*/ 67 h 99"/>
                <a:gd name="T46" fmla="*/ 47 w 49"/>
                <a:gd name="T47" fmla="*/ 59 h 99"/>
                <a:gd name="T48" fmla="*/ 48 w 49"/>
                <a:gd name="T49" fmla="*/ 49 h 99"/>
                <a:gd name="T50" fmla="*/ 47 w 49"/>
                <a:gd name="T51" fmla="*/ 39 h 99"/>
                <a:gd name="T52" fmla="*/ 45 w 49"/>
                <a:gd name="T53" fmla="*/ 30 h 99"/>
                <a:gd name="T54" fmla="*/ 44 w 49"/>
                <a:gd name="T55" fmla="*/ 21 h 99"/>
                <a:gd name="T56" fmla="*/ 40 w 49"/>
                <a:gd name="T57" fmla="*/ 15 h 99"/>
                <a:gd name="T58" fmla="*/ 37 w 49"/>
                <a:gd name="T59" fmla="*/ 8 h 99"/>
                <a:gd name="T60" fmla="*/ 32 w 49"/>
                <a:gd name="T61" fmla="*/ 4 h 99"/>
                <a:gd name="T62" fmla="*/ 29 w 49"/>
                <a:gd name="T63" fmla="*/ 2 h 99"/>
                <a:gd name="T64" fmla="*/ 24 w 49"/>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9"/>
                <a:gd name="T101" fmla="*/ 49 w 49"/>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9">
                  <a:moveTo>
                    <a:pt x="24" y="0"/>
                  </a:moveTo>
                  <a:lnTo>
                    <a:pt x="19" y="2"/>
                  </a:lnTo>
                  <a:lnTo>
                    <a:pt x="14" y="4"/>
                  </a:lnTo>
                  <a:lnTo>
                    <a:pt x="9" y="8"/>
                  </a:lnTo>
                  <a:lnTo>
                    <a:pt x="6" y="15"/>
                  </a:lnTo>
                  <a:lnTo>
                    <a:pt x="3" y="21"/>
                  </a:lnTo>
                  <a:lnTo>
                    <a:pt x="1" y="30"/>
                  </a:lnTo>
                  <a:lnTo>
                    <a:pt x="0" y="39"/>
                  </a:lnTo>
                  <a:lnTo>
                    <a:pt x="0" y="49"/>
                  </a:lnTo>
                  <a:lnTo>
                    <a:pt x="0" y="59"/>
                  </a:lnTo>
                  <a:lnTo>
                    <a:pt x="1" y="67"/>
                  </a:lnTo>
                  <a:lnTo>
                    <a:pt x="3" y="77"/>
                  </a:lnTo>
                  <a:lnTo>
                    <a:pt x="6" y="83"/>
                  </a:lnTo>
                  <a:lnTo>
                    <a:pt x="9" y="90"/>
                  </a:lnTo>
                  <a:lnTo>
                    <a:pt x="14" y="93"/>
                  </a:lnTo>
                  <a:lnTo>
                    <a:pt x="19" y="96"/>
                  </a:lnTo>
                  <a:lnTo>
                    <a:pt x="24" y="98"/>
                  </a:lnTo>
                  <a:lnTo>
                    <a:pt x="29" y="96"/>
                  </a:lnTo>
                  <a:lnTo>
                    <a:pt x="32" y="93"/>
                  </a:lnTo>
                  <a:lnTo>
                    <a:pt x="37" y="90"/>
                  </a:lnTo>
                  <a:lnTo>
                    <a:pt x="40" y="83"/>
                  </a:lnTo>
                  <a:lnTo>
                    <a:pt x="44" y="77"/>
                  </a:lnTo>
                  <a:lnTo>
                    <a:pt x="45" y="67"/>
                  </a:lnTo>
                  <a:lnTo>
                    <a:pt x="47" y="59"/>
                  </a:lnTo>
                  <a:lnTo>
                    <a:pt x="48" y="49"/>
                  </a:lnTo>
                  <a:lnTo>
                    <a:pt x="47" y="39"/>
                  </a:lnTo>
                  <a:lnTo>
                    <a:pt x="45" y="30"/>
                  </a:lnTo>
                  <a:lnTo>
                    <a:pt x="44" y="21"/>
                  </a:lnTo>
                  <a:lnTo>
                    <a:pt x="40" y="15"/>
                  </a:lnTo>
                  <a:lnTo>
                    <a:pt x="37" y="8"/>
                  </a:lnTo>
                  <a:lnTo>
                    <a:pt x="32" y="4"/>
                  </a:lnTo>
                  <a:lnTo>
                    <a:pt x="29" y="2"/>
                  </a:lnTo>
                  <a:lnTo>
                    <a:pt x="24"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nvGrpSpPr>
            <p:cNvPr id="273" name="Group 272"/>
            <p:cNvGrpSpPr/>
            <p:nvPr/>
          </p:nvGrpSpPr>
          <p:grpSpPr>
            <a:xfrm rot="394041">
              <a:off x="7227456" y="3224446"/>
              <a:ext cx="867887" cy="229994"/>
              <a:chOff x="4921251" y="3886201"/>
              <a:chExt cx="1262062" cy="634999"/>
            </a:xfrm>
          </p:grpSpPr>
          <p:sp>
            <p:nvSpPr>
              <p:cNvPr id="274" name="Freeform 71"/>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75" name="Freeform 72"/>
              <p:cNvSpPr>
                <a:spLocks/>
              </p:cNvSpPr>
              <p:nvPr/>
            </p:nvSpPr>
            <p:spPr bwMode="auto">
              <a:xfrm>
                <a:off x="4921251" y="3886201"/>
                <a:ext cx="1255713" cy="56197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 name="Freeform 73"/>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77" name="Freeform 74"/>
              <p:cNvSpPr>
                <a:spLocks/>
              </p:cNvSpPr>
              <p:nvPr/>
            </p:nvSpPr>
            <p:spPr bwMode="auto">
              <a:xfrm>
                <a:off x="4983163" y="3951288"/>
                <a:ext cx="1200150" cy="56991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 name="Group 7"/>
            <p:cNvGrpSpPr/>
            <p:nvPr/>
          </p:nvGrpSpPr>
          <p:grpSpPr>
            <a:xfrm>
              <a:off x="6613289" y="2094705"/>
              <a:ext cx="1438274" cy="1965463"/>
              <a:chOff x="6974022" y="4077061"/>
              <a:chExt cx="1438274" cy="1965463"/>
            </a:xfrm>
          </p:grpSpPr>
          <p:sp>
            <p:nvSpPr>
              <p:cNvPr id="33794" name="Freeform 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3" name="Freeform 3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4" name="Freeform 33"/>
              <p:cNvSpPr>
                <a:spLocks/>
              </p:cNvSpPr>
              <p:nvPr/>
            </p:nvSpPr>
            <p:spPr bwMode="auto">
              <a:xfrm>
                <a:off x="7974199" y="4083526"/>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25" name="Freeform 34"/>
              <p:cNvSpPr>
                <a:spLocks/>
              </p:cNvSpPr>
              <p:nvPr/>
            </p:nvSpPr>
            <p:spPr bwMode="auto">
              <a:xfrm>
                <a:off x="7983671" y="4077061"/>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6" name="Freeform 35"/>
              <p:cNvSpPr>
                <a:spLocks/>
              </p:cNvSpPr>
              <p:nvPr/>
            </p:nvSpPr>
            <p:spPr bwMode="auto">
              <a:xfrm>
                <a:off x="7262948" y="4415338"/>
                <a:ext cx="587375" cy="1303337"/>
              </a:xfrm>
              <a:custGeom>
                <a:avLst/>
                <a:gdLst>
                  <a:gd name="T0" fmla="*/ 288 w 370"/>
                  <a:gd name="T1" fmla="*/ 437 h 821"/>
                  <a:gd name="T2" fmla="*/ 265 w 370"/>
                  <a:gd name="T3" fmla="*/ 451 h 821"/>
                  <a:gd name="T4" fmla="*/ 241 w 370"/>
                  <a:gd name="T5" fmla="*/ 492 h 821"/>
                  <a:gd name="T6" fmla="*/ 236 w 370"/>
                  <a:gd name="T7" fmla="*/ 547 h 821"/>
                  <a:gd name="T8" fmla="*/ 256 w 370"/>
                  <a:gd name="T9" fmla="*/ 594 h 821"/>
                  <a:gd name="T10" fmla="*/ 282 w 370"/>
                  <a:gd name="T11" fmla="*/ 617 h 821"/>
                  <a:gd name="T12" fmla="*/ 303 w 370"/>
                  <a:gd name="T13" fmla="*/ 620 h 821"/>
                  <a:gd name="T14" fmla="*/ 322 w 370"/>
                  <a:gd name="T15" fmla="*/ 617 h 821"/>
                  <a:gd name="T16" fmla="*/ 348 w 370"/>
                  <a:gd name="T17" fmla="*/ 594 h 821"/>
                  <a:gd name="T18" fmla="*/ 368 w 370"/>
                  <a:gd name="T19" fmla="*/ 547 h 821"/>
                  <a:gd name="T20" fmla="*/ 363 w 370"/>
                  <a:gd name="T21" fmla="*/ 492 h 821"/>
                  <a:gd name="T22" fmla="*/ 338 w 370"/>
                  <a:gd name="T23" fmla="*/ 451 h 821"/>
                  <a:gd name="T24" fmla="*/ 316 w 370"/>
                  <a:gd name="T25" fmla="*/ 437 h 821"/>
                  <a:gd name="T26" fmla="*/ 65 w 370"/>
                  <a:gd name="T27" fmla="*/ 646 h 821"/>
                  <a:gd name="T28" fmla="*/ 48 w 370"/>
                  <a:gd name="T29" fmla="*/ 650 h 821"/>
                  <a:gd name="T30" fmla="*/ 22 w 370"/>
                  <a:gd name="T31" fmla="*/ 672 h 821"/>
                  <a:gd name="T32" fmla="*/ 5 w 370"/>
                  <a:gd name="T33" fmla="*/ 716 h 821"/>
                  <a:gd name="T34" fmla="*/ 9 w 370"/>
                  <a:gd name="T35" fmla="*/ 767 h 821"/>
                  <a:gd name="T36" fmla="*/ 31 w 370"/>
                  <a:gd name="T37" fmla="*/ 806 h 821"/>
                  <a:gd name="T38" fmla="*/ 54 w 370"/>
                  <a:gd name="T39" fmla="*/ 819 h 821"/>
                  <a:gd name="T40" fmla="*/ 72 w 370"/>
                  <a:gd name="T41" fmla="*/ 819 h 821"/>
                  <a:gd name="T42" fmla="*/ 90 w 370"/>
                  <a:gd name="T43" fmla="*/ 814 h 821"/>
                  <a:gd name="T44" fmla="*/ 117 w 370"/>
                  <a:gd name="T45" fmla="*/ 781 h 821"/>
                  <a:gd name="T46" fmla="*/ 129 w 370"/>
                  <a:gd name="T47" fmla="*/ 733 h 821"/>
                  <a:gd name="T48" fmla="*/ 117 w 370"/>
                  <a:gd name="T49" fmla="*/ 685 h 821"/>
                  <a:gd name="T50" fmla="*/ 90 w 370"/>
                  <a:gd name="T51" fmla="*/ 653 h 821"/>
                  <a:gd name="T52" fmla="*/ 72 w 370"/>
                  <a:gd name="T53" fmla="*/ 646 h 821"/>
                  <a:gd name="T54" fmla="*/ 41 w 370"/>
                  <a:gd name="T55" fmla="*/ 248 h 821"/>
                  <a:gd name="T56" fmla="*/ 15 w 370"/>
                  <a:gd name="T57" fmla="*/ 268 h 821"/>
                  <a:gd name="T58" fmla="*/ 2 w 370"/>
                  <a:gd name="T59" fmla="*/ 304 h 821"/>
                  <a:gd name="T60" fmla="*/ 5 w 370"/>
                  <a:gd name="T61" fmla="*/ 346 h 821"/>
                  <a:gd name="T62" fmla="*/ 23 w 370"/>
                  <a:gd name="T63" fmla="*/ 377 h 821"/>
                  <a:gd name="T64" fmla="*/ 52 w 370"/>
                  <a:gd name="T65" fmla="*/ 390 h 821"/>
                  <a:gd name="T66" fmla="*/ 80 w 370"/>
                  <a:gd name="T67" fmla="*/ 377 h 821"/>
                  <a:gd name="T68" fmla="*/ 100 w 370"/>
                  <a:gd name="T69" fmla="*/ 346 h 821"/>
                  <a:gd name="T70" fmla="*/ 103 w 370"/>
                  <a:gd name="T71" fmla="*/ 304 h 821"/>
                  <a:gd name="T72" fmla="*/ 88 w 370"/>
                  <a:gd name="T73" fmla="*/ 268 h 821"/>
                  <a:gd name="T74" fmla="*/ 62 w 370"/>
                  <a:gd name="T75" fmla="*/ 248 h 821"/>
                  <a:gd name="T76" fmla="*/ 262 w 370"/>
                  <a:gd name="T77" fmla="*/ 1 h 821"/>
                  <a:gd name="T78" fmla="*/ 241 w 370"/>
                  <a:gd name="T79" fmla="*/ 8 h 821"/>
                  <a:gd name="T80" fmla="*/ 223 w 370"/>
                  <a:gd name="T81" fmla="*/ 24 h 821"/>
                  <a:gd name="T82" fmla="*/ 200 w 370"/>
                  <a:gd name="T83" fmla="*/ 63 h 821"/>
                  <a:gd name="T84" fmla="*/ 197 w 370"/>
                  <a:gd name="T85" fmla="*/ 125 h 821"/>
                  <a:gd name="T86" fmla="*/ 217 w 370"/>
                  <a:gd name="T87" fmla="*/ 177 h 821"/>
                  <a:gd name="T88" fmla="*/ 234 w 370"/>
                  <a:gd name="T89" fmla="*/ 195 h 821"/>
                  <a:gd name="T90" fmla="*/ 254 w 370"/>
                  <a:gd name="T91" fmla="*/ 204 h 821"/>
                  <a:gd name="T92" fmla="*/ 277 w 370"/>
                  <a:gd name="T93" fmla="*/ 206 h 821"/>
                  <a:gd name="T94" fmla="*/ 298 w 370"/>
                  <a:gd name="T95" fmla="*/ 198 h 821"/>
                  <a:gd name="T96" fmla="*/ 316 w 370"/>
                  <a:gd name="T97" fmla="*/ 183 h 821"/>
                  <a:gd name="T98" fmla="*/ 338 w 370"/>
                  <a:gd name="T99" fmla="*/ 144 h 821"/>
                  <a:gd name="T100" fmla="*/ 342 w 370"/>
                  <a:gd name="T101" fmla="*/ 83 h 821"/>
                  <a:gd name="T102" fmla="*/ 322 w 370"/>
                  <a:gd name="T103" fmla="*/ 31 h 821"/>
                  <a:gd name="T104" fmla="*/ 304 w 370"/>
                  <a:gd name="T105" fmla="*/ 13 h 821"/>
                  <a:gd name="T106" fmla="*/ 285 w 370"/>
                  <a:gd name="T107" fmla="*/ 3 h 821"/>
                  <a:gd name="T108" fmla="*/ 303 w 370"/>
                  <a:gd name="T109" fmla="*/ 435 h 8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0"/>
                  <a:gd name="T166" fmla="*/ 0 h 821"/>
                  <a:gd name="T167" fmla="*/ 370 w 370"/>
                  <a:gd name="T168" fmla="*/ 821 h 8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0" h="821">
                    <a:moveTo>
                      <a:pt x="303" y="435"/>
                    </a:moveTo>
                    <a:lnTo>
                      <a:pt x="295" y="435"/>
                    </a:lnTo>
                    <a:lnTo>
                      <a:pt x="288" y="437"/>
                    </a:lnTo>
                    <a:lnTo>
                      <a:pt x="282" y="440"/>
                    </a:lnTo>
                    <a:lnTo>
                      <a:pt x="277" y="443"/>
                    </a:lnTo>
                    <a:lnTo>
                      <a:pt x="265" y="451"/>
                    </a:lnTo>
                    <a:lnTo>
                      <a:pt x="256" y="463"/>
                    </a:lnTo>
                    <a:lnTo>
                      <a:pt x="246" y="476"/>
                    </a:lnTo>
                    <a:lnTo>
                      <a:pt x="241" y="492"/>
                    </a:lnTo>
                    <a:lnTo>
                      <a:pt x="236" y="510"/>
                    </a:lnTo>
                    <a:lnTo>
                      <a:pt x="234" y="528"/>
                    </a:lnTo>
                    <a:lnTo>
                      <a:pt x="236" y="547"/>
                    </a:lnTo>
                    <a:lnTo>
                      <a:pt x="241" y="565"/>
                    </a:lnTo>
                    <a:lnTo>
                      <a:pt x="246" y="580"/>
                    </a:lnTo>
                    <a:lnTo>
                      <a:pt x="256" y="594"/>
                    </a:lnTo>
                    <a:lnTo>
                      <a:pt x="265" y="606"/>
                    </a:lnTo>
                    <a:lnTo>
                      <a:pt x="277" y="614"/>
                    </a:lnTo>
                    <a:lnTo>
                      <a:pt x="282" y="617"/>
                    </a:lnTo>
                    <a:lnTo>
                      <a:pt x="288" y="619"/>
                    </a:lnTo>
                    <a:lnTo>
                      <a:pt x="295" y="620"/>
                    </a:lnTo>
                    <a:lnTo>
                      <a:pt x="303" y="620"/>
                    </a:lnTo>
                    <a:lnTo>
                      <a:pt x="309" y="620"/>
                    </a:lnTo>
                    <a:lnTo>
                      <a:pt x="316" y="619"/>
                    </a:lnTo>
                    <a:lnTo>
                      <a:pt x="322" y="617"/>
                    </a:lnTo>
                    <a:lnTo>
                      <a:pt x="327" y="614"/>
                    </a:lnTo>
                    <a:lnTo>
                      <a:pt x="338" y="606"/>
                    </a:lnTo>
                    <a:lnTo>
                      <a:pt x="348" y="594"/>
                    </a:lnTo>
                    <a:lnTo>
                      <a:pt x="356" y="580"/>
                    </a:lnTo>
                    <a:lnTo>
                      <a:pt x="363" y="565"/>
                    </a:lnTo>
                    <a:lnTo>
                      <a:pt x="368" y="547"/>
                    </a:lnTo>
                    <a:lnTo>
                      <a:pt x="369" y="528"/>
                    </a:lnTo>
                    <a:lnTo>
                      <a:pt x="368" y="510"/>
                    </a:lnTo>
                    <a:lnTo>
                      <a:pt x="363" y="492"/>
                    </a:lnTo>
                    <a:lnTo>
                      <a:pt x="356" y="476"/>
                    </a:lnTo>
                    <a:lnTo>
                      <a:pt x="348" y="463"/>
                    </a:lnTo>
                    <a:lnTo>
                      <a:pt x="338" y="451"/>
                    </a:lnTo>
                    <a:lnTo>
                      <a:pt x="327" y="443"/>
                    </a:lnTo>
                    <a:lnTo>
                      <a:pt x="322" y="440"/>
                    </a:lnTo>
                    <a:lnTo>
                      <a:pt x="316" y="437"/>
                    </a:lnTo>
                    <a:lnTo>
                      <a:pt x="309" y="435"/>
                    </a:lnTo>
                    <a:lnTo>
                      <a:pt x="303" y="435"/>
                    </a:lnTo>
                    <a:lnTo>
                      <a:pt x="65" y="646"/>
                    </a:lnTo>
                    <a:lnTo>
                      <a:pt x="59" y="646"/>
                    </a:lnTo>
                    <a:lnTo>
                      <a:pt x="54" y="648"/>
                    </a:lnTo>
                    <a:lnTo>
                      <a:pt x="48" y="650"/>
                    </a:lnTo>
                    <a:lnTo>
                      <a:pt x="41" y="653"/>
                    </a:lnTo>
                    <a:lnTo>
                      <a:pt x="31" y="661"/>
                    </a:lnTo>
                    <a:lnTo>
                      <a:pt x="22" y="672"/>
                    </a:lnTo>
                    <a:lnTo>
                      <a:pt x="13" y="685"/>
                    </a:lnTo>
                    <a:lnTo>
                      <a:pt x="9" y="700"/>
                    </a:lnTo>
                    <a:lnTo>
                      <a:pt x="5" y="716"/>
                    </a:lnTo>
                    <a:lnTo>
                      <a:pt x="4" y="733"/>
                    </a:lnTo>
                    <a:lnTo>
                      <a:pt x="5" y="750"/>
                    </a:lnTo>
                    <a:lnTo>
                      <a:pt x="9" y="767"/>
                    </a:lnTo>
                    <a:lnTo>
                      <a:pt x="13" y="781"/>
                    </a:lnTo>
                    <a:lnTo>
                      <a:pt x="22" y="794"/>
                    </a:lnTo>
                    <a:lnTo>
                      <a:pt x="31" y="806"/>
                    </a:lnTo>
                    <a:lnTo>
                      <a:pt x="41" y="814"/>
                    </a:lnTo>
                    <a:lnTo>
                      <a:pt x="48" y="815"/>
                    </a:lnTo>
                    <a:lnTo>
                      <a:pt x="54" y="819"/>
                    </a:lnTo>
                    <a:lnTo>
                      <a:pt x="59" y="819"/>
                    </a:lnTo>
                    <a:lnTo>
                      <a:pt x="65" y="820"/>
                    </a:lnTo>
                    <a:lnTo>
                      <a:pt x="72" y="819"/>
                    </a:lnTo>
                    <a:lnTo>
                      <a:pt x="78" y="819"/>
                    </a:lnTo>
                    <a:lnTo>
                      <a:pt x="85" y="815"/>
                    </a:lnTo>
                    <a:lnTo>
                      <a:pt x="90" y="814"/>
                    </a:lnTo>
                    <a:lnTo>
                      <a:pt x="101" y="806"/>
                    </a:lnTo>
                    <a:lnTo>
                      <a:pt x="109" y="794"/>
                    </a:lnTo>
                    <a:lnTo>
                      <a:pt x="117" y="781"/>
                    </a:lnTo>
                    <a:lnTo>
                      <a:pt x="124" y="767"/>
                    </a:lnTo>
                    <a:lnTo>
                      <a:pt x="127" y="750"/>
                    </a:lnTo>
                    <a:lnTo>
                      <a:pt x="129" y="733"/>
                    </a:lnTo>
                    <a:lnTo>
                      <a:pt x="127" y="716"/>
                    </a:lnTo>
                    <a:lnTo>
                      <a:pt x="124" y="700"/>
                    </a:lnTo>
                    <a:lnTo>
                      <a:pt x="117" y="685"/>
                    </a:lnTo>
                    <a:lnTo>
                      <a:pt x="109" y="672"/>
                    </a:lnTo>
                    <a:lnTo>
                      <a:pt x="101" y="661"/>
                    </a:lnTo>
                    <a:lnTo>
                      <a:pt x="90" y="653"/>
                    </a:lnTo>
                    <a:lnTo>
                      <a:pt x="85" y="650"/>
                    </a:lnTo>
                    <a:lnTo>
                      <a:pt x="78" y="648"/>
                    </a:lnTo>
                    <a:lnTo>
                      <a:pt x="72" y="646"/>
                    </a:lnTo>
                    <a:lnTo>
                      <a:pt x="65" y="646"/>
                    </a:lnTo>
                    <a:lnTo>
                      <a:pt x="52" y="247"/>
                    </a:lnTo>
                    <a:lnTo>
                      <a:pt x="41" y="248"/>
                    </a:lnTo>
                    <a:lnTo>
                      <a:pt x="33" y="252"/>
                    </a:lnTo>
                    <a:lnTo>
                      <a:pt x="23" y="258"/>
                    </a:lnTo>
                    <a:lnTo>
                      <a:pt x="15" y="268"/>
                    </a:lnTo>
                    <a:lnTo>
                      <a:pt x="10" y="278"/>
                    </a:lnTo>
                    <a:lnTo>
                      <a:pt x="5" y="291"/>
                    </a:lnTo>
                    <a:lnTo>
                      <a:pt x="2" y="304"/>
                    </a:lnTo>
                    <a:lnTo>
                      <a:pt x="0" y="318"/>
                    </a:lnTo>
                    <a:lnTo>
                      <a:pt x="2" y="333"/>
                    </a:lnTo>
                    <a:lnTo>
                      <a:pt x="5" y="346"/>
                    </a:lnTo>
                    <a:lnTo>
                      <a:pt x="10" y="357"/>
                    </a:lnTo>
                    <a:lnTo>
                      <a:pt x="15" y="369"/>
                    </a:lnTo>
                    <a:lnTo>
                      <a:pt x="23" y="377"/>
                    </a:lnTo>
                    <a:lnTo>
                      <a:pt x="33" y="383"/>
                    </a:lnTo>
                    <a:lnTo>
                      <a:pt x="41" y="388"/>
                    </a:lnTo>
                    <a:lnTo>
                      <a:pt x="52" y="390"/>
                    </a:lnTo>
                    <a:lnTo>
                      <a:pt x="62" y="388"/>
                    </a:lnTo>
                    <a:lnTo>
                      <a:pt x="72" y="383"/>
                    </a:lnTo>
                    <a:lnTo>
                      <a:pt x="80" y="377"/>
                    </a:lnTo>
                    <a:lnTo>
                      <a:pt x="88" y="369"/>
                    </a:lnTo>
                    <a:lnTo>
                      <a:pt x="95" y="357"/>
                    </a:lnTo>
                    <a:lnTo>
                      <a:pt x="100" y="346"/>
                    </a:lnTo>
                    <a:lnTo>
                      <a:pt x="103" y="333"/>
                    </a:lnTo>
                    <a:lnTo>
                      <a:pt x="103" y="318"/>
                    </a:lnTo>
                    <a:lnTo>
                      <a:pt x="103" y="304"/>
                    </a:lnTo>
                    <a:lnTo>
                      <a:pt x="100" y="291"/>
                    </a:lnTo>
                    <a:lnTo>
                      <a:pt x="95" y="278"/>
                    </a:lnTo>
                    <a:lnTo>
                      <a:pt x="88" y="268"/>
                    </a:lnTo>
                    <a:lnTo>
                      <a:pt x="80" y="258"/>
                    </a:lnTo>
                    <a:lnTo>
                      <a:pt x="72" y="252"/>
                    </a:lnTo>
                    <a:lnTo>
                      <a:pt x="62" y="248"/>
                    </a:lnTo>
                    <a:lnTo>
                      <a:pt x="52" y="247"/>
                    </a:lnTo>
                    <a:lnTo>
                      <a:pt x="270" y="0"/>
                    </a:lnTo>
                    <a:lnTo>
                      <a:pt x="262" y="1"/>
                    </a:lnTo>
                    <a:lnTo>
                      <a:pt x="254" y="3"/>
                    </a:lnTo>
                    <a:lnTo>
                      <a:pt x="247" y="5"/>
                    </a:lnTo>
                    <a:lnTo>
                      <a:pt x="241" y="8"/>
                    </a:lnTo>
                    <a:lnTo>
                      <a:pt x="234" y="13"/>
                    </a:lnTo>
                    <a:lnTo>
                      <a:pt x="228" y="18"/>
                    </a:lnTo>
                    <a:lnTo>
                      <a:pt x="223" y="24"/>
                    </a:lnTo>
                    <a:lnTo>
                      <a:pt x="217" y="31"/>
                    </a:lnTo>
                    <a:lnTo>
                      <a:pt x="208" y="47"/>
                    </a:lnTo>
                    <a:lnTo>
                      <a:pt x="200" y="63"/>
                    </a:lnTo>
                    <a:lnTo>
                      <a:pt x="197" y="83"/>
                    </a:lnTo>
                    <a:lnTo>
                      <a:pt x="195" y="104"/>
                    </a:lnTo>
                    <a:lnTo>
                      <a:pt x="197" y="125"/>
                    </a:lnTo>
                    <a:lnTo>
                      <a:pt x="200" y="144"/>
                    </a:lnTo>
                    <a:lnTo>
                      <a:pt x="208" y="161"/>
                    </a:lnTo>
                    <a:lnTo>
                      <a:pt x="217" y="177"/>
                    </a:lnTo>
                    <a:lnTo>
                      <a:pt x="223" y="183"/>
                    </a:lnTo>
                    <a:lnTo>
                      <a:pt x="228" y="190"/>
                    </a:lnTo>
                    <a:lnTo>
                      <a:pt x="234" y="195"/>
                    </a:lnTo>
                    <a:lnTo>
                      <a:pt x="241" y="198"/>
                    </a:lnTo>
                    <a:lnTo>
                      <a:pt x="247" y="203"/>
                    </a:lnTo>
                    <a:lnTo>
                      <a:pt x="254" y="204"/>
                    </a:lnTo>
                    <a:lnTo>
                      <a:pt x="262" y="206"/>
                    </a:lnTo>
                    <a:lnTo>
                      <a:pt x="270" y="206"/>
                    </a:lnTo>
                    <a:lnTo>
                      <a:pt x="277" y="206"/>
                    </a:lnTo>
                    <a:lnTo>
                      <a:pt x="285" y="204"/>
                    </a:lnTo>
                    <a:lnTo>
                      <a:pt x="291" y="203"/>
                    </a:lnTo>
                    <a:lnTo>
                      <a:pt x="298" y="198"/>
                    </a:lnTo>
                    <a:lnTo>
                      <a:pt x="304" y="195"/>
                    </a:lnTo>
                    <a:lnTo>
                      <a:pt x="311" y="190"/>
                    </a:lnTo>
                    <a:lnTo>
                      <a:pt x="316" y="183"/>
                    </a:lnTo>
                    <a:lnTo>
                      <a:pt x="322" y="177"/>
                    </a:lnTo>
                    <a:lnTo>
                      <a:pt x="330" y="161"/>
                    </a:lnTo>
                    <a:lnTo>
                      <a:pt x="338" y="144"/>
                    </a:lnTo>
                    <a:lnTo>
                      <a:pt x="342" y="125"/>
                    </a:lnTo>
                    <a:lnTo>
                      <a:pt x="343" y="104"/>
                    </a:lnTo>
                    <a:lnTo>
                      <a:pt x="342" y="83"/>
                    </a:lnTo>
                    <a:lnTo>
                      <a:pt x="338" y="63"/>
                    </a:lnTo>
                    <a:lnTo>
                      <a:pt x="330" y="47"/>
                    </a:lnTo>
                    <a:lnTo>
                      <a:pt x="322" y="31"/>
                    </a:lnTo>
                    <a:lnTo>
                      <a:pt x="316" y="24"/>
                    </a:lnTo>
                    <a:lnTo>
                      <a:pt x="311" y="18"/>
                    </a:lnTo>
                    <a:lnTo>
                      <a:pt x="304" y="13"/>
                    </a:lnTo>
                    <a:lnTo>
                      <a:pt x="298" y="8"/>
                    </a:lnTo>
                    <a:lnTo>
                      <a:pt x="291" y="5"/>
                    </a:lnTo>
                    <a:lnTo>
                      <a:pt x="285" y="3"/>
                    </a:lnTo>
                    <a:lnTo>
                      <a:pt x="277" y="1"/>
                    </a:lnTo>
                    <a:lnTo>
                      <a:pt x="270" y="0"/>
                    </a:lnTo>
                    <a:lnTo>
                      <a:pt x="303" y="43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0" name="Freeform 39"/>
              <p:cNvSpPr>
                <a:spLocks/>
              </p:cNvSpPr>
              <p:nvPr/>
            </p:nvSpPr>
            <p:spPr bwMode="auto">
              <a:xfrm>
                <a:off x="7572511" y="4415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1" name="Freeform 40"/>
              <p:cNvSpPr>
                <a:spLocks/>
              </p:cNvSpPr>
              <p:nvPr/>
            </p:nvSpPr>
            <p:spPr bwMode="auto">
              <a:xfrm>
                <a:off x="8070985" y="4140699"/>
                <a:ext cx="334962" cy="871538"/>
              </a:xfrm>
              <a:custGeom>
                <a:avLst/>
                <a:gdLst>
                  <a:gd name="T0" fmla="*/ 0 w 211"/>
                  <a:gd name="T1" fmla="*/ 0 h 549"/>
                  <a:gd name="T2" fmla="*/ 28 w 211"/>
                  <a:gd name="T3" fmla="*/ 25 h 549"/>
                  <a:gd name="T4" fmla="*/ 54 w 211"/>
                  <a:gd name="T5" fmla="*/ 49 h 549"/>
                  <a:gd name="T6" fmla="*/ 80 w 211"/>
                  <a:gd name="T7" fmla="*/ 77 h 549"/>
                  <a:gd name="T8" fmla="*/ 106 w 211"/>
                  <a:gd name="T9" fmla="*/ 104 h 549"/>
                  <a:gd name="T10" fmla="*/ 132 w 211"/>
                  <a:gd name="T11" fmla="*/ 132 h 549"/>
                  <a:gd name="T12" fmla="*/ 158 w 211"/>
                  <a:gd name="T13" fmla="*/ 161 h 549"/>
                  <a:gd name="T14" fmla="*/ 184 w 211"/>
                  <a:gd name="T15" fmla="*/ 189 h 549"/>
                  <a:gd name="T16" fmla="*/ 210 w 211"/>
                  <a:gd name="T17" fmla="*/ 217 h 549"/>
                  <a:gd name="T18" fmla="*/ 208 w 211"/>
                  <a:gd name="T19" fmla="*/ 257 h 549"/>
                  <a:gd name="T20" fmla="*/ 207 w 211"/>
                  <a:gd name="T21" fmla="*/ 298 h 549"/>
                  <a:gd name="T22" fmla="*/ 207 w 211"/>
                  <a:gd name="T23" fmla="*/ 340 h 549"/>
                  <a:gd name="T24" fmla="*/ 205 w 211"/>
                  <a:gd name="T25" fmla="*/ 381 h 549"/>
                  <a:gd name="T26" fmla="*/ 203 w 211"/>
                  <a:gd name="T27" fmla="*/ 421 h 549"/>
                  <a:gd name="T28" fmla="*/ 200 w 211"/>
                  <a:gd name="T29" fmla="*/ 464 h 549"/>
                  <a:gd name="T30" fmla="*/ 198 w 211"/>
                  <a:gd name="T31" fmla="*/ 506 h 549"/>
                  <a:gd name="T32" fmla="*/ 197 w 211"/>
                  <a:gd name="T33" fmla="*/ 548 h 549"/>
                  <a:gd name="T34" fmla="*/ 194 w 211"/>
                  <a:gd name="T35" fmla="*/ 504 h 549"/>
                  <a:gd name="T36" fmla="*/ 190 w 211"/>
                  <a:gd name="T37" fmla="*/ 462 h 549"/>
                  <a:gd name="T38" fmla="*/ 187 w 211"/>
                  <a:gd name="T39" fmla="*/ 418 h 549"/>
                  <a:gd name="T40" fmla="*/ 184 w 211"/>
                  <a:gd name="T41" fmla="*/ 376 h 549"/>
                  <a:gd name="T42" fmla="*/ 179 w 211"/>
                  <a:gd name="T43" fmla="*/ 334 h 549"/>
                  <a:gd name="T44" fmla="*/ 174 w 211"/>
                  <a:gd name="T45" fmla="*/ 293 h 549"/>
                  <a:gd name="T46" fmla="*/ 169 w 211"/>
                  <a:gd name="T47" fmla="*/ 254 h 549"/>
                  <a:gd name="T48" fmla="*/ 161 w 211"/>
                  <a:gd name="T49" fmla="*/ 215 h 549"/>
                  <a:gd name="T50" fmla="*/ 142 w 211"/>
                  <a:gd name="T51" fmla="*/ 186 h 549"/>
                  <a:gd name="T52" fmla="*/ 122 w 211"/>
                  <a:gd name="T53" fmla="*/ 158 h 549"/>
                  <a:gd name="T54" fmla="*/ 103 w 211"/>
                  <a:gd name="T55" fmla="*/ 130 h 549"/>
                  <a:gd name="T56" fmla="*/ 83 w 211"/>
                  <a:gd name="T57" fmla="*/ 104 h 549"/>
                  <a:gd name="T58" fmla="*/ 62 w 211"/>
                  <a:gd name="T59" fmla="*/ 78 h 549"/>
                  <a:gd name="T60" fmla="*/ 42 w 211"/>
                  <a:gd name="T61" fmla="*/ 52 h 549"/>
                  <a:gd name="T62" fmla="*/ 21 w 211"/>
                  <a:gd name="T63" fmla="*/ 26 h 549"/>
                  <a:gd name="T64" fmla="*/ 0 w 211"/>
                  <a:gd name="T65" fmla="*/ 0 h 5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549"/>
                  <a:gd name="T101" fmla="*/ 211 w 211"/>
                  <a:gd name="T102" fmla="*/ 549 h 5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549">
                    <a:moveTo>
                      <a:pt x="0" y="0"/>
                    </a:moveTo>
                    <a:lnTo>
                      <a:pt x="28" y="25"/>
                    </a:lnTo>
                    <a:lnTo>
                      <a:pt x="54" y="49"/>
                    </a:lnTo>
                    <a:lnTo>
                      <a:pt x="80" y="77"/>
                    </a:lnTo>
                    <a:lnTo>
                      <a:pt x="106" y="104"/>
                    </a:lnTo>
                    <a:lnTo>
                      <a:pt x="132" y="132"/>
                    </a:lnTo>
                    <a:lnTo>
                      <a:pt x="158" y="161"/>
                    </a:lnTo>
                    <a:lnTo>
                      <a:pt x="184" y="189"/>
                    </a:lnTo>
                    <a:lnTo>
                      <a:pt x="210" y="217"/>
                    </a:lnTo>
                    <a:lnTo>
                      <a:pt x="208" y="257"/>
                    </a:lnTo>
                    <a:lnTo>
                      <a:pt x="207" y="298"/>
                    </a:lnTo>
                    <a:lnTo>
                      <a:pt x="207" y="340"/>
                    </a:lnTo>
                    <a:lnTo>
                      <a:pt x="205" y="381"/>
                    </a:lnTo>
                    <a:lnTo>
                      <a:pt x="203" y="421"/>
                    </a:lnTo>
                    <a:lnTo>
                      <a:pt x="200" y="464"/>
                    </a:lnTo>
                    <a:lnTo>
                      <a:pt x="198" y="506"/>
                    </a:lnTo>
                    <a:lnTo>
                      <a:pt x="197" y="548"/>
                    </a:lnTo>
                    <a:lnTo>
                      <a:pt x="194" y="504"/>
                    </a:lnTo>
                    <a:lnTo>
                      <a:pt x="190" y="462"/>
                    </a:lnTo>
                    <a:lnTo>
                      <a:pt x="187" y="418"/>
                    </a:lnTo>
                    <a:lnTo>
                      <a:pt x="184" y="376"/>
                    </a:lnTo>
                    <a:lnTo>
                      <a:pt x="179" y="334"/>
                    </a:lnTo>
                    <a:lnTo>
                      <a:pt x="174" y="293"/>
                    </a:lnTo>
                    <a:lnTo>
                      <a:pt x="169" y="254"/>
                    </a:lnTo>
                    <a:lnTo>
                      <a:pt x="161" y="215"/>
                    </a:lnTo>
                    <a:lnTo>
                      <a:pt x="142" y="186"/>
                    </a:lnTo>
                    <a:lnTo>
                      <a:pt x="122" y="158"/>
                    </a:lnTo>
                    <a:lnTo>
                      <a:pt x="103" y="130"/>
                    </a:lnTo>
                    <a:lnTo>
                      <a:pt x="83" y="104"/>
                    </a:lnTo>
                    <a:lnTo>
                      <a:pt x="62" y="78"/>
                    </a:lnTo>
                    <a:lnTo>
                      <a:pt x="42" y="52"/>
                    </a:lnTo>
                    <a:lnTo>
                      <a:pt x="21" y="26"/>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2" name="Freeform 41"/>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3" name="Freeform 42"/>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4" name="Freeform 43"/>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5" name="Freeform 44"/>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3838" name="Freeform 47"/>
              <p:cNvSpPr>
                <a:spLocks/>
              </p:cNvSpPr>
              <p:nvPr/>
            </p:nvSpPr>
            <p:spPr bwMode="auto">
              <a:xfrm>
                <a:off x="7462045" y="4766668"/>
                <a:ext cx="109537" cy="215900"/>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7" name="Freeform 131"/>
              <p:cNvSpPr>
                <a:spLocks/>
              </p:cNvSpPr>
              <p:nvPr/>
            </p:nvSpPr>
            <p:spPr bwMode="auto">
              <a:xfrm>
                <a:off x="7724911" y="5558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08" name="Freeform 132"/>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9" name="Freeform 133"/>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sp>
          <p:nvSpPr>
            <p:cNvPr id="381" name="Freeform 37"/>
            <p:cNvSpPr>
              <a:spLocks/>
            </p:cNvSpPr>
            <p:nvPr/>
          </p:nvSpPr>
          <p:spPr bwMode="auto">
            <a:xfrm>
              <a:off x="5993360" y="3318330"/>
              <a:ext cx="200025" cy="277812"/>
            </a:xfrm>
            <a:custGeom>
              <a:avLst/>
              <a:gdLst>
                <a:gd name="T0" fmla="*/ 61 w 126"/>
                <a:gd name="T1" fmla="*/ 0 h 175"/>
                <a:gd name="T2" fmla="*/ 55 w 126"/>
                <a:gd name="T3" fmla="*/ 0 h 175"/>
                <a:gd name="T4" fmla="*/ 50 w 126"/>
                <a:gd name="T5" fmla="*/ 2 h 175"/>
                <a:gd name="T6" fmla="*/ 44 w 126"/>
                <a:gd name="T7" fmla="*/ 4 h 175"/>
                <a:gd name="T8" fmla="*/ 37 w 126"/>
                <a:gd name="T9" fmla="*/ 7 h 175"/>
                <a:gd name="T10" fmla="*/ 27 w 126"/>
                <a:gd name="T11" fmla="*/ 15 h 175"/>
                <a:gd name="T12" fmla="*/ 18 w 126"/>
                <a:gd name="T13" fmla="*/ 26 h 175"/>
                <a:gd name="T14" fmla="*/ 9 w 126"/>
                <a:gd name="T15" fmla="*/ 39 h 175"/>
                <a:gd name="T16" fmla="*/ 5 w 126"/>
                <a:gd name="T17" fmla="*/ 54 h 175"/>
                <a:gd name="T18" fmla="*/ 1 w 126"/>
                <a:gd name="T19" fmla="*/ 70 h 175"/>
                <a:gd name="T20" fmla="*/ 0 w 126"/>
                <a:gd name="T21" fmla="*/ 87 h 175"/>
                <a:gd name="T22" fmla="*/ 1 w 126"/>
                <a:gd name="T23" fmla="*/ 104 h 175"/>
                <a:gd name="T24" fmla="*/ 5 w 126"/>
                <a:gd name="T25" fmla="*/ 121 h 175"/>
                <a:gd name="T26" fmla="*/ 9 w 126"/>
                <a:gd name="T27" fmla="*/ 135 h 175"/>
                <a:gd name="T28" fmla="*/ 18 w 126"/>
                <a:gd name="T29" fmla="*/ 148 h 175"/>
                <a:gd name="T30" fmla="*/ 27 w 126"/>
                <a:gd name="T31" fmla="*/ 160 h 175"/>
                <a:gd name="T32" fmla="*/ 37 w 126"/>
                <a:gd name="T33" fmla="*/ 168 h 175"/>
                <a:gd name="T34" fmla="*/ 44 w 126"/>
                <a:gd name="T35" fmla="*/ 169 h 175"/>
                <a:gd name="T36" fmla="*/ 50 w 126"/>
                <a:gd name="T37" fmla="*/ 173 h 175"/>
                <a:gd name="T38" fmla="*/ 55 w 126"/>
                <a:gd name="T39" fmla="*/ 173 h 175"/>
                <a:gd name="T40" fmla="*/ 61 w 126"/>
                <a:gd name="T41" fmla="*/ 174 h 175"/>
                <a:gd name="T42" fmla="*/ 68 w 126"/>
                <a:gd name="T43" fmla="*/ 173 h 175"/>
                <a:gd name="T44" fmla="*/ 74 w 126"/>
                <a:gd name="T45" fmla="*/ 173 h 175"/>
                <a:gd name="T46" fmla="*/ 81 w 126"/>
                <a:gd name="T47" fmla="*/ 169 h 175"/>
                <a:gd name="T48" fmla="*/ 86 w 126"/>
                <a:gd name="T49" fmla="*/ 168 h 175"/>
                <a:gd name="T50" fmla="*/ 97 w 126"/>
                <a:gd name="T51" fmla="*/ 160 h 175"/>
                <a:gd name="T52" fmla="*/ 105 w 126"/>
                <a:gd name="T53" fmla="*/ 148 h 175"/>
                <a:gd name="T54" fmla="*/ 113 w 126"/>
                <a:gd name="T55" fmla="*/ 135 h 175"/>
                <a:gd name="T56" fmla="*/ 120 w 126"/>
                <a:gd name="T57" fmla="*/ 121 h 175"/>
                <a:gd name="T58" fmla="*/ 123 w 126"/>
                <a:gd name="T59" fmla="*/ 104 h 175"/>
                <a:gd name="T60" fmla="*/ 125 w 126"/>
                <a:gd name="T61" fmla="*/ 87 h 175"/>
                <a:gd name="T62" fmla="*/ 123 w 126"/>
                <a:gd name="T63" fmla="*/ 70 h 175"/>
                <a:gd name="T64" fmla="*/ 120 w 126"/>
                <a:gd name="T65" fmla="*/ 54 h 175"/>
                <a:gd name="T66" fmla="*/ 113 w 126"/>
                <a:gd name="T67" fmla="*/ 39 h 175"/>
                <a:gd name="T68" fmla="*/ 105 w 126"/>
                <a:gd name="T69" fmla="*/ 26 h 175"/>
                <a:gd name="T70" fmla="*/ 97 w 126"/>
                <a:gd name="T71" fmla="*/ 15 h 175"/>
                <a:gd name="T72" fmla="*/ 86 w 126"/>
                <a:gd name="T73" fmla="*/ 7 h 175"/>
                <a:gd name="T74" fmla="*/ 81 w 126"/>
                <a:gd name="T75" fmla="*/ 4 h 175"/>
                <a:gd name="T76" fmla="*/ 74 w 126"/>
                <a:gd name="T77" fmla="*/ 2 h 175"/>
                <a:gd name="T78" fmla="*/ 68 w 126"/>
                <a:gd name="T79" fmla="*/ 0 h 175"/>
                <a:gd name="T80" fmla="*/ 61 w 126"/>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75"/>
                <a:gd name="T125" fmla="*/ 126 w 126"/>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75">
                  <a:moveTo>
                    <a:pt x="61" y="0"/>
                  </a:moveTo>
                  <a:lnTo>
                    <a:pt x="55" y="0"/>
                  </a:lnTo>
                  <a:lnTo>
                    <a:pt x="50" y="2"/>
                  </a:lnTo>
                  <a:lnTo>
                    <a:pt x="44" y="4"/>
                  </a:lnTo>
                  <a:lnTo>
                    <a:pt x="37" y="7"/>
                  </a:lnTo>
                  <a:lnTo>
                    <a:pt x="27" y="15"/>
                  </a:lnTo>
                  <a:lnTo>
                    <a:pt x="18" y="26"/>
                  </a:lnTo>
                  <a:lnTo>
                    <a:pt x="9" y="39"/>
                  </a:lnTo>
                  <a:lnTo>
                    <a:pt x="5" y="54"/>
                  </a:lnTo>
                  <a:lnTo>
                    <a:pt x="1" y="70"/>
                  </a:lnTo>
                  <a:lnTo>
                    <a:pt x="0" y="87"/>
                  </a:lnTo>
                  <a:lnTo>
                    <a:pt x="1" y="104"/>
                  </a:lnTo>
                  <a:lnTo>
                    <a:pt x="5" y="121"/>
                  </a:lnTo>
                  <a:lnTo>
                    <a:pt x="9" y="135"/>
                  </a:lnTo>
                  <a:lnTo>
                    <a:pt x="18" y="148"/>
                  </a:lnTo>
                  <a:lnTo>
                    <a:pt x="27" y="160"/>
                  </a:lnTo>
                  <a:lnTo>
                    <a:pt x="37" y="168"/>
                  </a:lnTo>
                  <a:lnTo>
                    <a:pt x="44" y="169"/>
                  </a:lnTo>
                  <a:lnTo>
                    <a:pt x="50" y="173"/>
                  </a:lnTo>
                  <a:lnTo>
                    <a:pt x="55" y="173"/>
                  </a:lnTo>
                  <a:lnTo>
                    <a:pt x="61" y="174"/>
                  </a:lnTo>
                  <a:lnTo>
                    <a:pt x="68" y="173"/>
                  </a:lnTo>
                  <a:lnTo>
                    <a:pt x="74" y="173"/>
                  </a:lnTo>
                  <a:lnTo>
                    <a:pt x="81" y="169"/>
                  </a:lnTo>
                  <a:lnTo>
                    <a:pt x="86" y="168"/>
                  </a:lnTo>
                  <a:lnTo>
                    <a:pt x="97" y="160"/>
                  </a:lnTo>
                  <a:lnTo>
                    <a:pt x="105" y="148"/>
                  </a:lnTo>
                  <a:lnTo>
                    <a:pt x="113" y="135"/>
                  </a:lnTo>
                  <a:lnTo>
                    <a:pt x="120" y="121"/>
                  </a:lnTo>
                  <a:lnTo>
                    <a:pt x="123" y="104"/>
                  </a:lnTo>
                  <a:lnTo>
                    <a:pt x="125" y="87"/>
                  </a:lnTo>
                  <a:lnTo>
                    <a:pt x="123" y="70"/>
                  </a:lnTo>
                  <a:lnTo>
                    <a:pt x="120" y="54"/>
                  </a:lnTo>
                  <a:lnTo>
                    <a:pt x="113" y="39"/>
                  </a:lnTo>
                  <a:lnTo>
                    <a:pt x="105" y="26"/>
                  </a:lnTo>
                  <a:lnTo>
                    <a:pt x="97" y="15"/>
                  </a:lnTo>
                  <a:lnTo>
                    <a:pt x="86" y="7"/>
                  </a:lnTo>
                  <a:lnTo>
                    <a:pt x="81" y="4"/>
                  </a:lnTo>
                  <a:lnTo>
                    <a:pt x="74" y="2"/>
                  </a:lnTo>
                  <a:lnTo>
                    <a:pt x="68" y="0"/>
                  </a:lnTo>
                  <a:lnTo>
                    <a:pt x="6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6" name="Group 15"/>
            <p:cNvGrpSpPr/>
            <p:nvPr/>
          </p:nvGrpSpPr>
          <p:grpSpPr>
            <a:xfrm rot="481391">
              <a:off x="6543348" y="3159582"/>
              <a:ext cx="918756" cy="366218"/>
              <a:chOff x="5907742" y="4702159"/>
              <a:chExt cx="800164" cy="287872"/>
            </a:xfrm>
          </p:grpSpPr>
          <p:sp>
            <p:nvSpPr>
              <p:cNvPr id="284" name="Freeform 5"/>
              <p:cNvSpPr>
                <a:spLocks/>
              </p:cNvSpPr>
              <p:nvPr/>
            </p:nvSpPr>
            <p:spPr bwMode="auto">
              <a:xfrm rot="483460">
                <a:off x="5907742" y="4702159"/>
                <a:ext cx="786435"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5" name="Freeform 6"/>
              <p:cNvSpPr>
                <a:spLocks/>
              </p:cNvSpPr>
              <p:nvPr/>
            </p:nvSpPr>
            <p:spPr bwMode="auto">
              <a:xfrm rot="483460">
                <a:off x="5921472" y="4714437"/>
                <a:ext cx="786434"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 name="Freeform 7"/>
              <p:cNvSpPr>
                <a:spLocks/>
              </p:cNvSpPr>
              <p:nvPr/>
            </p:nvSpPr>
            <p:spPr bwMode="auto">
              <a:xfrm rot="483460">
                <a:off x="5935311" y="4723100"/>
                <a:ext cx="755922"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7" name="Freeform 8"/>
              <p:cNvSpPr>
                <a:spLocks/>
              </p:cNvSpPr>
              <p:nvPr/>
            </p:nvSpPr>
            <p:spPr bwMode="auto">
              <a:xfrm rot="483460">
                <a:off x="5936453" y="4723101"/>
                <a:ext cx="755921"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 name="Group 13"/>
            <p:cNvGrpSpPr/>
            <p:nvPr/>
          </p:nvGrpSpPr>
          <p:grpSpPr>
            <a:xfrm>
              <a:off x="5964768" y="2143119"/>
              <a:ext cx="1447801" cy="1955953"/>
              <a:chOff x="5964768" y="2143119"/>
              <a:chExt cx="1447801" cy="1955953"/>
            </a:xfrm>
          </p:grpSpPr>
          <p:grpSp>
            <p:nvGrpSpPr>
              <p:cNvPr id="364" name="Group 363"/>
              <p:cNvGrpSpPr/>
              <p:nvPr/>
            </p:nvGrpSpPr>
            <p:grpSpPr>
              <a:xfrm>
                <a:off x="5964768" y="2143119"/>
                <a:ext cx="1447801" cy="1955953"/>
                <a:chOff x="6974022" y="4086571"/>
                <a:chExt cx="1447801" cy="1955953"/>
              </a:xfrm>
            </p:grpSpPr>
            <p:sp>
              <p:nvSpPr>
                <p:cNvPr id="365" name="Freeform 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 name="Freeform 32"/>
                <p:cNvSpPr>
                  <a:spLocks/>
                </p:cNvSpPr>
                <p:nvPr/>
              </p:nvSpPr>
              <p:spPr bwMode="auto">
                <a:xfrm>
                  <a:off x="6974022" y="4093074"/>
                  <a:ext cx="1144588" cy="1949450"/>
                </a:xfrm>
                <a:custGeom>
                  <a:avLst/>
                  <a:gdLst>
                    <a:gd name="T0" fmla="*/ 618 w 721"/>
                    <a:gd name="T1" fmla="*/ 11 h 1228"/>
                    <a:gd name="T2" fmla="*/ 509 w 721"/>
                    <a:gd name="T3" fmla="*/ 45 h 1228"/>
                    <a:gd name="T4" fmla="*/ 395 w 721"/>
                    <a:gd name="T5" fmla="*/ 87 h 1228"/>
                    <a:gd name="T6" fmla="*/ 288 w 721"/>
                    <a:gd name="T7" fmla="*/ 133 h 1228"/>
                    <a:gd name="T8" fmla="*/ 244 w 721"/>
                    <a:gd name="T9" fmla="*/ 169 h 1228"/>
                    <a:gd name="T10" fmla="*/ 243 w 721"/>
                    <a:gd name="T11" fmla="*/ 193 h 1228"/>
                    <a:gd name="T12" fmla="*/ 233 w 721"/>
                    <a:gd name="T13" fmla="*/ 212 h 1228"/>
                    <a:gd name="T14" fmla="*/ 217 w 721"/>
                    <a:gd name="T15" fmla="*/ 227 h 1228"/>
                    <a:gd name="T16" fmla="*/ 197 w 721"/>
                    <a:gd name="T17" fmla="*/ 237 h 1228"/>
                    <a:gd name="T18" fmla="*/ 176 w 721"/>
                    <a:gd name="T19" fmla="*/ 242 h 1228"/>
                    <a:gd name="T20" fmla="*/ 156 w 721"/>
                    <a:gd name="T21" fmla="*/ 240 h 1228"/>
                    <a:gd name="T22" fmla="*/ 139 w 721"/>
                    <a:gd name="T23" fmla="*/ 232 h 1228"/>
                    <a:gd name="T24" fmla="*/ 113 w 721"/>
                    <a:gd name="T25" fmla="*/ 237 h 1228"/>
                    <a:gd name="T26" fmla="*/ 77 w 721"/>
                    <a:gd name="T27" fmla="*/ 261 h 1228"/>
                    <a:gd name="T28" fmla="*/ 44 w 721"/>
                    <a:gd name="T29" fmla="*/ 287 h 1228"/>
                    <a:gd name="T30" fmla="*/ 13 w 721"/>
                    <a:gd name="T31" fmla="*/ 312 h 1228"/>
                    <a:gd name="T32" fmla="*/ 10 w 721"/>
                    <a:gd name="T33" fmla="*/ 368 h 1228"/>
                    <a:gd name="T34" fmla="*/ 28 w 721"/>
                    <a:gd name="T35" fmla="*/ 459 h 1228"/>
                    <a:gd name="T36" fmla="*/ 43 w 721"/>
                    <a:gd name="T37" fmla="*/ 547 h 1228"/>
                    <a:gd name="T38" fmla="*/ 56 w 721"/>
                    <a:gd name="T39" fmla="*/ 635 h 1228"/>
                    <a:gd name="T40" fmla="*/ 80 w 721"/>
                    <a:gd name="T41" fmla="*/ 682 h 1228"/>
                    <a:gd name="T42" fmla="*/ 106 w 721"/>
                    <a:gd name="T43" fmla="*/ 697 h 1228"/>
                    <a:gd name="T44" fmla="*/ 122 w 721"/>
                    <a:gd name="T45" fmla="*/ 718 h 1228"/>
                    <a:gd name="T46" fmla="*/ 132 w 721"/>
                    <a:gd name="T47" fmla="*/ 744 h 1228"/>
                    <a:gd name="T48" fmla="*/ 132 w 721"/>
                    <a:gd name="T49" fmla="*/ 771 h 1228"/>
                    <a:gd name="T50" fmla="*/ 126 w 721"/>
                    <a:gd name="T51" fmla="*/ 797 h 1228"/>
                    <a:gd name="T52" fmla="*/ 109 w 721"/>
                    <a:gd name="T53" fmla="*/ 820 h 1228"/>
                    <a:gd name="T54" fmla="*/ 87 w 721"/>
                    <a:gd name="T55" fmla="*/ 838 h 1228"/>
                    <a:gd name="T56" fmla="*/ 74 w 721"/>
                    <a:gd name="T57" fmla="*/ 871 h 1228"/>
                    <a:gd name="T58" fmla="*/ 75 w 721"/>
                    <a:gd name="T59" fmla="*/ 929 h 1228"/>
                    <a:gd name="T60" fmla="*/ 77 w 721"/>
                    <a:gd name="T61" fmla="*/ 992 h 1228"/>
                    <a:gd name="T62" fmla="*/ 78 w 721"/>
                    <a:gd name="T63" fmla="*/ 1056 h 1228"/>
                    <a:gd name="T64" fmla="*/ 135 w 721"/>
                    <a:gd name="T65" fmla="*/ 1098 h 1228"/>
                    <a:gd name="T66" fmla="*/ 256 w 721"/>
                    <a:gd name="T67" fmla="*/ 1126 h 1228"/>
                    <a:gd name="T68" fmla="*/ 394 w 721"/>
                    <a:gd name="T69" fmla="*/ 1160 h 1228"/>
                    <a:gd name="T70" fmla="*/ 558 w 721"/>
                    <a:gd name="T71" fmla="*/ 1201 h 1228"/>
                    <a:gd name="T72" fmla="*/ 667 w 721"/>
                    <a:gd name="T73" fmla="*/ 1166 h 1228"/>
                    <a:gd name="T74" fmla="*/ 690 w 721"/>
                    <a:gd name="T75" fmla="*/ 1033 h 1228"/>
                    <a:gd name="T76" fmla="*/ 706 w 721"/>
                    <a:gd name="T77" fmla="*/ 885 h 1228"/>
                    <a:gd name="T78" fmla="*/ 716 w 721"/>
                    <a:gd name="T79" fmla="*/ 726 h 1228"/>
                    <a:gd name="T80" fmla="*/ 719 w 721"/>
                    <a:gd name="T81" fmla="*/ 625 h 1228"/>
                    <a:gd name="T82" fmla="*/ 719 w 721"/>
                    <a:gd name="T83" fmla="*/ 593 h 1228"/>
                    <a:gd name="T84" fmla="*/ 720 w 721"/>
                    <a:gd name="T85" fmla="*/ 563 h 1228"/>
                    <a:gd name="T86" fmla="*/ 720 w 721"/>
                    <a:gd name="T87" fmla="*/ 533 h 1228"/>
                    <a:gd name="T88" fmla="*/ 711 w 721"/>
                    <a:gd name="T89" fmla="*/ 511 h 1228"/>
                    <a:gd name="T90" fmla="*/ 691 w 721"/>
                    <a:gd name="T91" fmla="*/ 505 h 1228"/>
                    <a:gd name="T92" fmla="*/ 677 w 721"/>
                    <a:gd name="T93" fmla="*/ 495 h 1228"/>
                    <a:gd name="T94" fmla="*/ 665 w 721"/>
                    <a:gd name="T95" fmla="*/ 484 h 1228"/>
                    <a:gd name="T96" fmla="*/ 651 w 721"/>
                    <a:gd name="T97" fmla="*/ 461 h 1228"/>
                    <a:gd name="T98" fmla="*/ 642 w 721"/>
                    <a:gd name="T99" fmla="*/ 424 h 1228"/>
                    <a:gd name="T100" fmla="*/ 642 w 721"/>
                    <a:gd name="T101" fmla="*/ 386 h 1228"/>
                    <a:gd name="T102" fmla="*/ 652 w 721"/>
                    <a:gd name="T103" fmla="*/ 351 h 1228"/>
                    <a:gd name="T104" fmla="*/ 670 w 721"/>
                    <a:gd name="T105" fmla="*/ 321 h 1228"/>
                    <a:gd name="T106" fmla="*/ 688 w 721"/>
                    <a:gd name="T107" fmla="*/ 308 h 1228"/>
                    <a:gd name="T108" fmla="*/ 703 w 721"/>
                    <a:gd name="T109" fmla="*/ 302 h 1228"/>
                    <a:gd name="T110" fmla="*/ 706 w 721"/>
                    <a:gd name="T111" fmla="*/ 261 h 1228"/>
                    <a:gd name="T112" fmla="*/ 698 w 721"/>
                    <a:gd name="T113" fmla="*/ 183 h 1228"/>
                    <a:gd name="T114" fmla="*/ 688 w 721"/>
                    <a:gd name="T115" fmla="*/ 108 h 1228"/>
                    <a:gd name="T116" fmla="*/ 675 w 721"/>
                    <a:gd name="T117" fmla="*/ 35 h 1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1"/>
                    <a:gd name="T178" fmla="*/ 0 h 1228"/>
                    <a:gd name="T179" fmla="*/ 721 w 721"/>
                    <a:gd name="T180" fmla="*/ 1228 h 1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1" h="1228">
                      <a:moveTo>
                        <a:pt x="667" y="0"/>
                      </a:moveTo>
                      <a:lnTo>
                        <a:pt x="618" y="11"/>
                      </a:lnTo>
                      <a:lnTo>
                        <a:pt x="566" y="26"/>
                      </a:lnTo>
                      <a:lnTo>
                        <a:pt x="509" y="45"/>
                      </a:lnTo>
                      <a:lnTo>
                        <a:pt x="452" y="65"/>
                      </a:lnTo>
                      <a:lnTo>
                        <a:pt x="395" y="87"/>
                      </a:lnTo>
                      <a:lnTo>
                        <a:pt x="340" y="110"/>
                      </a:lnTo>
                      <a:lnTo>
                        <a:pt x="288" y="133"/>
                      </a:lnTo>
                      <a:lnTo>
                        <a:pt x="241" y="156"/>
                      </a:lnTo>
                      <a:lnTo>
                        <a:pt x="244" y="169"/>
                      </a:lnTo>
                      <a:lnTo>
                        <a:pt x="244" y="182"/>
                      </a:lnTo>
                      <a:lnTo>
                        <a:pt x="243" y="193"/>
                      </a:lnTo>
                      <a:lnTo>
                        <a:pt x="238" y="203"/>
                      </a:lnTo>
                      <a:lnTo>
                        <a:pt x="233" y="212"/>
                      </a:lnTo>
                      <a:lnTo>
                        <a:pt x="225" y="221"/>
                      </a:lnTo>
                      <a:lnTo>
                        <a:pt x="217" y="227"/>
                      </a:lnTo>
                      <a:lnTo>
                        <a:pt x="207" y="232"/>
                      </a:lnTo>
                      <a:lnTo>
                        <a:pt x="197" y="237"/>
                      </a:lnTo>
                      <a:lnTo>
                        <a:pt x="187" y="240"/>
                      </a:lnTo>
                      <a:lnTo>
                        <a:pt x="176" y="242"/>
                      </a:lnTo>
                      <a:lnTo>
                        <a:pt x="166" y="242"/>
                      </a:lnTo>
                      <a:lnTo>
                        <a:pt x="156" y="240"/>
                      </a:lnTo>
                      <a:lnTo>
                        <a:pt x="147" y="237"/>
                      </a:lnTo>
                      <a:lnTo>
                        <a:pt x="139" y="232"/>
                      </a:lnTo>
                      <a:lnTo>
                        <a:pt x="130" y="225"/>
                      </a:lnTo>
                      <a:lnTo>
                        <a:pt x="113" y="237"/>
                      </a:lnTo>
                      <a:lnTo>
                        <a:pt x="95" y="250"/>
                      </a:lnTo>
                      <a:lnTo>
                        <a:pt x="77" y="261"/>
                      </a:lnTo>
                      <a:lnTo>
                        <a:pt x="61" y="274"/>
                      </a:lnTo>
                      <a:lnTo>
                        <a:pt x="44" y="287"/>
                      </a:lnTo>
                      <a:lnTo>
                        <a:pt x="28" y="299"/>
                      </a:lnTo>
                      <a:lnTo>
                        <a:pt x="13" y="312"/>
                      </a:lnTo>
                      <a:lnTo>
                        <a:pt x="0" y="323"/>
                      </a:lnTo>
                      <a:lnTo>
                        <a:pt x="10" y="368"/>
                      </a:lnTo>
                      <a:lnTo>
                        <a:pt x="20" y="414"/>
                      </a:lnTo>
                      <a:lnTo>
                        <a:pt x="28" y="459"/>
                      </a:lnTo>
                      <a:lnTo>
                        <a:pt x="36" y="503"/>
                      </a:lnTo>
                      <a:lnTo>
                        <a:pt x="43" y="547"/>
                      </a:lnTo>
                      <a:lnTo>
                        <a:pt x="49" y="591"/>
                      </a:lnTo>
                      <a:lnTo>
                        <a:pt x="56" y="635"/>
                      </a:lnTo>
                      <a:lnTo>
                        <a:pt x="62" y="677"/>
                      </a:lnTo>
                      <a:lnTo>
                        <a:pt x="80" y="682"/>
                      </a:lnTo>
                      <a:lnTo>
                        <a:pt x="93" y="689"/>
                      </a:lnTo>
                      <a:lnTo>
                        <a:pt x="106" y="697"/>
                      </a:lnTo>
                      <a:lnTo>
                        <a:pt x="116" y="706"/>
                      </a:lnTo>
                      <a:lnTo>
                        <a:pt x="122" y="718"/>
                      </a:lnTo>
                      <a:lnTo>
                        <a:pt x="129" y="731"/>
                      </a:lnTo>
                      <a:lnTo>
                        <a:pt x="132" y="744"/>
                      </a:lnTo>
                      <a:lnTo>
                        <a:pt x="134" y="757"/>
                      </a:lnTo>
                      <a:lnTo>
                        <a:pt x="132" y="771"/>
                      </a:lnTo>
                      <a:lnTo>
                        <a:pt x="130" y="784"/>
                      </a:lnTo>
                      <a:lnTo>
                        <a:pt x="126" y="797"/>
                      </a:lnTo>
                      <a:lnTo>
                        <a:pt x="119" y="809"/>
                      </a:lnTo>
                      <a:lnTo>
                        <a:pt x="109" y="820"/>
                      </a:lnTo>
                      <a:lnTo>
                        <a:pt x="100" y="830"/>
                      </a:lnTo>
                      <a:lnTo>
                        <a:pt x="87" y="838"/>
                      </a:lnTo>
                      <a:lnTo>
                        <a:pt x="74" y="845"/>
                      </a:lnTo>
                      <a:lnTo>
                        <a:pt x="74" y="871"/>
                      </a:lnTo>
                      <a:lnTo>
                        <a:pt x="75" y="900"/>
                      </a:lnTo>
                      <a:lnTo>
                        <a:pt x="75" y="929"/>
                      </a:lnTo>
                      <a:lnTo>
                        <a:pt x="77" y="960"/>
                      </a:lnTo>
                      <a:lnTo>
                        <a:pt x="77" y="992"/>
                      </a:lnTo>
                      <a:lnTo>
                        <a:pt x="78" y="1023"/>
                      </a:lnTo>
                      <a:lnTo>
                        <a:pt x="78" y="1056"/>
                      </a:lnTo>
                      <a:lnTo>
                        <a:pt x="78" y="1085"/>
                      </a:lnTo>
                      <a:lnTo>
                        <a:pt x="135" y="1098"/>
                      </a:lnTo>
                      <a:lnTo>
                        <a:pt x="194" y="1111"/>
                      </a:lnTo>
                      <a:lnTo>
                        <a:pt x="256" y="1126"/>
                      </a:lnTo>
                      <a:lnTo>
                        <a:pt x="322" y="1142"/>
                      </a:lnTo>
                      <a:lnTo>
                        <a:pt x="394" y="1160"/>
                      </a:lnTo>
                      <a:lnTo>
                        <a:pt x="472" y="1179"/>
                      </a:lnTo>
                      <a:lnTo>
                        <a:pt x="558" y="1201"/>
                      </a:lnTo>
                      <a:lnTo>
                        <a:pt x="654" y="1227"/>
                      </a:lnTo>
                      <a:lnTo>
                        <a:pt x="667" y="1166"/>
                      </a:lnTo>
                      <a:lnTo>
                        <a:pt x="678" y="1103"/>
                      </a:lnTo>
                      <a:lnTo>
                        <a:pt x="690" y="1033"/>
                      </a:lnTo>
                      <a:lnTo>
                        <a:pt x="698" y="962"/>
                      </a:lnTo>
                      <a:lnTo>
                        <a:pt x="706" y="885"/>
                      </a:lnTo>
                      <a:lnTo>
                        <a:pt x="711" y="807"/>
                      </a:lnTo>
                      <a:lnTo>
                        <a:pt x="716" y="726"/>
                      </a:lnTo>
                      <a:lnTo>
                        <a:pt x="719" y="643"/>
                      </a:lnTo>
                      <a:lnTo>
                        <a:pt x="719" y="625"/>
                      </a:lnTo>
                      <a:lnTo>
                        <a:pt x="719" y="607"/>
                      </a:lnTo>
                      <a:lnTo>
                        <a:pt x="719" y="593"/>
                      </a:lnTo>
                      <a:lnTo>
                        <a:pt x="720" y="578"/>
                      </a:lnTo>
                      <a:lnTo>
                        <a:pt x="720" y="563"/>
                      </a:lnTo>
                      <a:lnTo>
                        <a:pt x="720" y="549"/>
                      </a:lnTo>
                      <a:lnTo>
                        <a:pt x="720" y="533"/>
                      </a:lnTo>
                      <a:lnTo>
                        <a:pt x="720" y="513"/>
                      </a:lnTo>
                      <a:lnTo>
                        <a:pt x="711" y="511"/>
                      </a:lnTo>
                      <a:lnTo>
                        <a:pt x="701" y="508"/>
                      </a:lnTo>
                      <a:lnTo>
                        <a:pt x="691" y="505"/>
                      </a:lnTo>
                      <a:lnTo>
                        <a:pt x="685" y="500"/>
                      </a:lnTo>
                      <a:lnTo>
                        <a:pt x="677" y="495"/>
                      </a:lnTo>
                      <a:lnTo>
                        <a:pt x="670" y="490"/>
                      </a:lnTo>
                      <a:lnTo>
                        <a:pt x="665" y="484"/>
                      </a:lnTo>
                      <a:lnTo>
                        <a:pt x="659" y="476"/>
                      </a:lnTo>
                      <a:lnTo>
                        <a:pt x="651" y="461"/>
                      </a:lnTo>
                      <a:lnTo>
                        <a:pt x="646" y="443"/>
                      </a:lnTo>
                      <a:lnTo>
                        <a:pt x="642" y="424"/>
                      </a:lnTo>
                      <a:lnTo>
                        <a:pt x="642" y="406"/>
                      </a:lnTo>
                      <a:lnTo>
                        <a:pt x="642" y="386"/>
                      </a:lnTo>
                      <a:lnTo>
                        <a:pt x="647" y="368"/>
                      </a:lnTo>
                      <a:lnTo>
                        <a:pt x="652" y="351"/>
                      </a:lnTo>
                      <a:lnTo>
                        <a:pt x="660" y="336"/>
                      </a:lnTo>
                      <a:lnTo>
                        <a:pt x="670" y="321"/>
                      </a:lnTo>
                      <a:lnTo>
                        <a:pt x="681" y="312"/>
                      </a:lnTo>
                      <a:lnTo>
                        <a:pt x="688" y="308"/>
                      </a:lnTo>
                      <a:lnTo>
                        <a:pt x="694" y="305"/>
                      </a:lnTo>
                      <a:lnTo>
                        <a:pt x="703" y="302"/>
                      </a:lnTo>
                      <a:lnTo>
                        <a:pt x="709" y="302"/>
                      </a:lnTo>
                      <a:lnTo>
                        <a:pt x="706" y="261"/>
                      </a:lnTo>
                      <a:lnTo>
                        <a:pt x="703" y="222"/>
                      </a:lnTo>
                      <a:lnTo>
                        <a:pt x="698" y="183"/>
                      </a:lnTo>
                      <a:lnTo>
                        <a:pt x="693" y="146"/>
                      </a:lnTo>
                      <a:lnTo>
                        <a:pt x="688" y="108"/>
                      </a:lnTo>
                      <a:lnTo>
                        <a:pt x="681" y="73"/>
                      </a:lnTo>
                      <a:lnTo>
                        <a:pt x="675" y="35"/>
                      </a:lnTo>
                      <a:lnTo>
                        <a:pt x="66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7" name="Freeform 33"/>
                <p:cNvSpPr>
                  <a:spLocks/>
                </p:cNvSpPr>
                <p:nvPr/>
              </p:nvSpPr>
              <p:spPr bwMode="auto">
                <a:xfrm>
                  <a:off x="7993198" y="4093074"/>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8" name="Freeform 34"/>
                <p:cNvSpPr>
                  <a:spLocks/>
                </p:cNvSpPr>
                <p:nvPr/>
              </p:nvSpPr>
              <p:spPr bwMode="auto">
                <a:xfrm>
                  <a:off x="7974841" y="4086571"/>
                  <a:ext cx="428625" cy="1949450"/>
                </a:xfrm>
                <a:custGeom>
                  <a:avLst/>
                  <a:gdLst>
                    <a:gd name="T0" fmla="*/ 62 w 270"/>
                    <a:gd name="T1" fmla="*/ 27 h 1228"/>
                    <a:gd name="T2" fmla="*/ 116 w 270"/>
                    <a:gd name="T3" fmla="*/ 73 h 1228"/>
                    <a:gd name="T4" fmla="*/ 161 w 270"/>
                    <a:gd name="T5" fmla="*/ 121 h 1228"/>
                    <a:gd name="T6" fmla="*/ 223 w 270"/>
                    <a:gd name="T7" fmla="*/ 191 h 1228"/>
                    <a:gd name="T8" fmla="*/ 269 w 270"/>
                    <a:gd name="T9" fmla="*/ 300 h 1228"/>
                    <a:gd name="T10" fmla="*/ 264 w 270"/>
                    <a:gd name="T11" fmla="*/ 420 h 1228"/>
                    <a:gd name="T12" fmla="*/ 257 w 270"/>
                    <a:gd name="T13" fmla="*/ 539 h 1228"/>
                    <a:gd name="T14" fmla="*/ 247 w 270"/>
                    <a:gd name="T15" fmla="*/ 653 h 1228"/>
                    <a:gd name="T16" fmla="*/ 233 w 270"/>
                    <a:gd name="T17" fmla="*/ 711 h 1228"/>
                    <a:gd name="T18" fmla="*/ 218 w 270"/>
                    <a:gd name="T19" fmla="*/ 723 h 1228"/>
                    <a:gd name="T20" fmla="*/ 208 w 270"/>
                    <a:gd name="T21" fmla="*/ 737 h 1228"/>
                    <a:gd name="T22" fmla="*/ 202 w 270"/>
                    <a:gd name="T23" fmla="*/ 755 h 1228"/>
                    <a:gd name="T24" fmla="*/ 200 w 270"/>
                    <a:gd name="T25" fmla="*/ 771 h 1228"/>
                    <a:gd name="T26" fmla="*/ 204 w 270"/>
                    <a:gd name="T27" fmla="*/ 791 h 1228"/>
                    <a:gd name="T28" fmla="*/ 212 w 270"/>
                    <a:gd name="T29" fmla="*/ 807 h 1228"/>
                    <a:gd name="T30" fmla="*/ 225 w 270"/>
                    <a:gd name="T31" fmla="*/ 823 h 1228"/>
                    <a:gd name="T32" fmla="*/ 231 w 270"/>
                    <a:gd name="T33" fmla="*/ 866 h 1228"/>
                    <a:gd name="T34" fmla="*/ 228 w 270"/>
                    <a:gd name="T35" fmla="*/ 940 h 1228"/>
                    <a:gd name="T36" fmla="*/ 223 w 270"/>
                    <a:gd name="T37" fmla="*/ 1022 h 1228"/>
                    <a:gd name="T38" fmla="*/ 218 w 270"/>
                    <a:gd name="T39" fmla="*/ 1098 h 1228"/>
                    <a:gd name="T40" fmla="*/ 194 w 270"/>
                    <a:gd name="T41" fmla="*/ 1148 h 1228"/>
                    <a:gd name="T42" fmla="*/ 145 w 270"/>
                    <a:gd name="T43" fmla="*/ 1173 h 1228"/>
                    <a:gd name="T44" fmla="*/ 93 w 270"/>
                    <a:gd name="T45" fmla="*/ 1196 h 1228"/>
                    <a:gd name="T46" fmla="*/ 39 w 270"/>
                    <a:gd name="T47" fmla="*/ 1217 h 1228"/>
                    <a:gd name="T48" fmla="*/ 26 w 270"/>
                    <a:gd name="T49" fmla="*/ 1153 h 1228"/>
                    <a:gd name="T50" fmla="*/ 51 w 270"/>
                    <a:gd name="T51" fmla="*/ 999 h 1228"/>
                    <a:gd name="T52" fmla="*/ 67 w 270"/>
                    <a:gd name="T53" fmla="*/ 840 h 1228"/>
                    <a:gd name="T54" fmla="*/ 77 w 270"/>
                    <a:gd name="T55" fmla="*/ 679 h 1228"/>
                    <a:gd name="T56" fmla="*/ 78 w 270"/>
                    <a:gd name="T57" fmla="*/ 580 h 1228"/>
                    <a:gd name="T58" fmla="*/ 78 w 270"/>
                    <a:gd name="T59" fmla="*/ 560 h 1228"/>
                    <a:gd name="T60" fmla="*/ 78 w 270"/>
                    <a:gd name="T61" fmla="*/ 549 h 1228"/>
                    <a:gd name="T62" fmla="*/ 78 w 270"/>
                    <a:gd name="T63" fmla="*/ 529 h 1228"/>
                    <a:gd name="T64" fmla="*/ 69 w 270"/>
                    <a:gd name="T65" fmla="*/ 511 h 1228"/>
                    <a:gd name="T66" fmla="*/ 51 w 270"/>
                    <a:gd name="T67" fmla="*/ 507 h 1228"/>
                    <a:gd name="T68" fmla="*/ 36 w 270"/>
                    <a:gd name="T69" fmla="*/ 498 h 1228"/>
                    <a:gd name="T70" fmla="*/ 25 w 270"/>
                    <a:gd name="T71" fmla="*/ 485 h 1228"/>
                    <a:gd name="T72" fmla="*/ 10 w 270"/>
                    <a:gd name="T73" fmla="*/ 464 h 1228"/>
                    <a:gd name="T74" fmla="*/ 0 w 270"/>
                    <a:gd name="T75" fmla="*/ 429 h 1228"/>
                    <a:gd name="T76" fmla="*/ 0 w 270"/>
                    <a:gd name="T77" fmla="*/ 390 h 1228"/>
                    <a:gd name="T78" fmla="*/ 10 w 270"/>
                    <a:gd name="T79" fmla="*/ 354 h 1228"/>
                    <a:gd name="T80" fmla="*/ 22 w 270"/>
                    <a:gd name="T81" fmla="*/ 331 h 1228"/>
                    <a:gd name="T82" fmla="*/ 33 w 270"/>
                    <a:gd name="T83" fmla="*/ 318 h 1228"/>
                    <a:gd name="T84" fmla="*/ 46 w 270"/>
                    <a:gd name="T85" fmla="*/ 308 h 1228"/>
                    <a:gd name="T86" fmla="*/ 61 w 270"/>
                    <a:gd name="T87" fmla="*/ 303 h 1228"/>
                    <a:gd name="T88" fmla="*/ 65 w 270"/>
                    <a:gd name="T89" fmla="*/ 263 h 1228"/>
                    <a:gd name="T90" fmla="*/ 56 w 270"/>
                    <a:gd name="T91" fmla="*/ 185 h 1228"/>
                    <a:gd name="T92" fmla="*/ 44 w 270"/>
                    <a:gd name="T93" fmla="*/ 107 h 1228"/>
                    <a:gd name="T94" fmla="*/ 31 w 270"/>
                    <a:gd name="T95" fmla="*/ 34 h 1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0"/>
                    <a:gd name="T145" fmla="*/ 0 h 1228"/>
                    <a:gd name="T146" fmla="*/ 270 w 270"/>
                    <a:gd name="T147" fmla="*/ 1228 h 1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0" h="1228">
                      <a:moveTo>
                        <a:pt x="25" y="0"/>
                      </a:moveTo>
                      <a:lnTo>
                        <a:pt x="62" y="27"/>
                      </a:lnTo>
                      <a:lnTo>
                        <a:pt x="91" y="52"/>
                      </a:lnTo>
                      <a:lnTo>
                        <a:pt x="116" y="73"/>
                      </a:lnTo>
                      <a:lnTo>
                        <a:pt x="137" y="95"/>
                      </a:lnTo>
                      <a:lnTo>
                        <a:pt x="161" y="121"/>
                      </a:lnTo>
                      <a:lnTo>
                        <a:pt x="189" y="152"/>
                      </a:lnTo>
                      <a:lnTo>
                        <a:pt x="223" y="191"/>
                      </a:lnTo>
                      <a:lnTo>
                        <a:pt x="269" y="242"/>
                      </a:lnTo>
                      <a:lnTo>
                        <a:pt x="269" y="300"/>
                      </a:lnTo>
                      <a:lnTo>
                        <a:pt x="267" y="360"/>
                      </a:lnTo>
                      <a:lnTo>
                        <a:pt x="264" y="420"/>
                      </a:lnTo>
                      <a:lnTo>
                        <a:pt x="262" y="479"/>
                      </a:lnTo>
                      <a:lnTo>
                        <a:pt x="257" y="539"/>
                      </a:lnTo>
                      <a:lnTo>
                        <a:pt x="254" y="598"/>
                      </a:lnTo>
                      <a:lnTo>
                        <a:pt x="247" y="653"/>
                      </a:lnTo>
                      <a:lnTo>
                        <a:pt x="241" y="706"/>
                      </a:lnTo>
                      <a:lnTo>
                        <a:pt x="233" y="711"/>
                      </a:lnTo>
                      <a:lnTo>
                        <a:pt x="226" y="716"/>
                      </a:lnTo>
                      <a:lnTo>
                        <a:pt x="218" y="723"/>
                      </a:lnTo>
                      <a:lnTo>
                        <a:pt x="213" y="731"/>
                      </a:lnTo>
                      <a:lnTo>
                        <a:pt x="208" y="737"/>
                      </a:lnTo>
                      <a:lnTo>
                        <a:pt x="205" y="745"/>
                      </a:lnTo>
                      <a:lnTo>
                        <a:pt x="202" y="755"/>
                      </a:lnTo>
                      <a:lnTo>
                        <a:pt x="202" y="763"/>
                      </a:lnTo>
                      <a:lnTo>
                        <a:pt x="200" y="771"/>
                      </a:lnTo>
                      <a:lnTo>
                        <a:pt x="202" y="781"/>
                      </a:lnTo>
                      <a:lnTo>
                        <a:pt x="204" y="791"/>
                      </a:lnTo>
                      <a:lnTo>
                        <a:pt x="207" y="799"/>
                      </a:lnTo>
                      <a:lnTo>
                        <a:pt x="212" y="807"/>
                      </a:lnTo>
                      <a:lnTo>
                        <a:pt x="217" y="815"/>
                      </a:lnTo>
                      <a:lnTo>
                        <a:pt x="225" y="823"/>
                      </a:lnTo>
                      <a:lnTo>
                        <a:pt x="233" y="832"/>
                      </a:lnTo>
                      <a:lnTo>
                        <a:pt x="231" y="866"/>
                      </a:lnTo>
                      <a:lnTo>
                        <a:pt x="230" y="901"/>
                      </a:lnTo>
                      <a:lnTo>
                        <a:pt x="228" y="940"/>
                      </a:lnTo>
                      <a:lnTo>
                        <a:pt x="225" y="981"/>
                      </a:lnTo>
                      <a:lnTo>
                        <a:pt x="223" y="1022"/>
                      </a:lnTo>
                      <a:lnTo>
                        <a:pt x="220" y="1061"/>
                      </a:lnTo>
                      <a:lnTo>
                        <a:pt x="218" y="1098"/>
                      </a:lnTo>
                      <a:lnTo>
                        <a:pt x="218" y="1134"/>
                      </a:lnTo>
                      <a:lnTo>
                        <a:pt x="194" y="1148"/>
                      </a:lnTo>
                      <a:lnTo>
                        <a:pt x="169" y="1160"/>
                      </a:lnTo>
                      <a:lnTo>
                        <a:pt x="145" y="1173"/>
                      </a:lnTo>
                      <a:lnTo>
                        <a:pt x="119" y="1184"/>
                      </a:lnTo>
                      <a:lnTo>
                        <a:pt x="93" y="1196"/>
                      </a:lnTo>
                      <a:lnTo>
                        <a:pt x="67" y="1207"/>
                      </a:lnTo>
                      <a:lnTo>
                        <a:pt x="39" y="1217"/>
                      </a:lnTo>
                      <a:lnTo>
                        <a:pt x="12" y="1227"/>
                      </a:lnTo>
                      <a:lnTo>
                        <a:pt x="26" y="1153"/>
                      </a:lnTo>
                      <a:lnTo>
                        <a:pt x="39" y="1077"/>
                      </a:lnTo>
                      <a:lnTo>
                        <a:pt x="51" y="999"/>
                      </a:lnTo>
                      <a:lnTo>
                        <a:pt x="61" y="921"/>
                      </a:lnTo>
                      <a:lnTo>
                        <a:pt x="67" y="840"/>
                      </a:lnTo>
                      <a:lnTo>
                        <a:pt x="72" y="760"/>
                      </a:lnTo>
                      <a:lnTo>
                        <a:pt x="77" y="679"/>
                      </a:lnTo>
                      <a:lnTo>
                        <a:pt x="78" y="598"/>
                      </a:lnTo>
                      <a:lnTo>
                        <a:pt x="78" y="580"/>
                      </a:lnTo>
                      <a:lnTo>
                        <a:pt x="78" y="568"/>
                      </a:lnTo>
                      <a:lnTo>
                        <a:pt x="78" y="560"/>
                      </a:lnTo>
                      <a:lnTo>
                        <a:pt x="78" y="554"/>
                      </a:lnTo>
                      <a:lnTo>
                        <a:pt x="78" y="549"/>
                      </a:lnTo>
                      <a:lnTo>
                        <a:pt x="78" y="541"/>
                      </a:lnTo>
                      <a:lnTo>
                        <a:pt x="78" y="529"/>
                      </a:lnTo>
                      <a:lnTo>
                        <a:pt x="78" y="513"/>
                      </a:lnTo>
                      <a:lnTo>
                        <a:pt x="69" y="511"/>
                      </a:lnTo>
                      <a:lnTo>
                        <a:pt x="59" y="510"/>
                      </a:lnTo>
                      <a:lnTo>
                        <a:pt x="51" y="507"/>
                      </a:lnTo>
                      <a:lnTo>
                        <a:pt x="44" y="503"/>
                      </a:lnTo>
                      <a:lnTo>
                        <a:pt x="36" y="498"/>
                      </a:lnTo>
                      <a:lnTo>
                        <a:pt x="30" y="492"/>
                      </a:lnTo>
                      <a:lnTo>
                        <a:pt x="25" y="485"/>
                      </a:lnTo>
                      <a:lnTo>
                        <a:pt x="20" y="479"/>
                      </a:lnTo>
                      <a:lnTo>
                        <a:pt x="10" y="464"/>
                      </a:lnTo>
                      <a:lnTo>
                        <a:pt x="5" y="446"/>
                      </a:lnTo>
                      <a:lnTo>
                        <a:pt x="0" y="429"/>
                      </a:lnTo>
                      <a:lnTo>
                        <a:pt x="0" y="409"/>
                      </a:lnTo>
                      <a:lnTo>
                        <a:pt x="0" y="390"/>
                      </a:lnTo>
                      <a:lnTo>
                        <a:pt x="4" y="372"/>
                      </a:lnTo>
                      <a:lnTo>
                        <a:pt x="10" y="354"/>
                      </a:lnTo>
                      <a:lnTo>
                        <a:pt x="17" y="338"/>
                      </a:lnTo>
                      <a:lnTo>
                        <a:pt x="22" y="331"/>
                      </a:lnTo>
                      <a:lnTo>
                        <a:pt x="26" y="325"/>
                      </a:lnTo>
                      <a:lnTo>
                        <a:pt x="33" y="318"/>
                      </a:lnTo>
                      <a:lnTo>
                        <a:pt x="39" y="313"/>
                      </a:lnTo>
                      <a:lnTo>
                        <a:pt x="46" y="308"/>
                      </a:lnTo>
                      <a:lnTo>
                        <a:pt x="52" y="305"/>
                      </a:lnTo>
                      <a:lnTo>
                        <a:pt x="61" y="303"/>
                      </a:lnTo>
                      <a:lnTo>
                        <a:pt x="69" y="302"/>
                      </a:lnTo>
                      <a:lnTo>
                        <a:pt x="65" y="263"/>
                      </a:lnTo>
                      <a:lnTo>
                        <a:pt x="61" y="224"/>
                      </a:lnTo>
                      <a:lnTo>
                        <a:pt x="56" y="185"/>
                      </a:lnTo>
                      <a:lnTo>
                        <a:pt x="51" y="146"/>
                      </a:lnTo>
                      <a:lnTo>
                        <a:pt x="44" y="107"/>
                      </a:lnTo>
                      <a:lnTo>
                        <a:pt x="38" y="69"/>
                      </a:lnTo>
                      <a:lnTo>
                        <a:pt x="31" y="34"/>
                      </a:lnTo>
                      <a:lnTo>
                        <a:pt x="2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 name="Freeform 35"/>
                <p:cNvSpPr>
                  <a:spLocks/>
                </p:cNvSpPr>
                <p:nvPr/>
              </p:nvSpPr>
              <p:spPr bwMode="auto">
                <a:xfrm>
                  <a:off x="7262948" y="4415338"/>
                  <a:ext cx="587375" cy="1303337"/>
                </a:xfrm>
                <a:custGeom>
                  <a:avLst/>
                  <a:gdLst>
                    <a:gd name="T0" fmla="*/ 288 w 370"/>
                    <a:gd name="T1" fmla="*/ 437 h 821"/>
                    <a:gd name="T2" fmla="*/ 265 w 370"/>
                    <a:gd name="T3" fmla="*/ 451 h 821"/>
                    <a:gd name="T4" fmla="*/ 241 w 370"/>
                    <a:gd name="T5" fmla="*/ 492 h 821"/>
                    <a:gd name="T6" fmla="*/ 236 w 370"/>
                    <a:gd name="T7" fmla="*/ 547 h 821"/>
                    <a:gd name="T8" fmla="*/ 256 w 370"/>
                    <a:gd name="T9" fmla="*/ 594 h 821"/>
                    <a:gd name="T10" fmla="*/ 282 w 370"/>
                    <a:gd name="T11" fmla="*/ 617 h 821"/>
                    <a:gd name="T12" fmla="*/ 303 w 370"/>
                    <a:gd name="T13" fmla="*/ 620 h 821"/>
                    <a:gd name="T14" fmla="*/ 322 w 370"/>
                    <a:gd name="T15" fmla="*/ 617 h 821"/>
                    <a:gd name="T16" fmla="*/ 348 w 370"/>
                    <a:gd name="T17" fmla="*/ 594 h 821"/>
                    <a:gd name="T18" fmla="*/ 368 w 370"/>
                    <a:gd name="T19" fmla="*/ 547 h 821"/>
                    <a:gd name="T20" fmla="*/ 363 w 370"/>
                    <a:gd name="T21" fmla="*/ 492 h 821"/>
                    <a:gd name="T22" fmla="*/ 338 w 370"/>
                    <a:gd name="T23" fmla="*/ 451 h 821"/>
                    <a:gd name="T24" fmla="*/ 316 w 370"/>
                    <a:gd name="T25" fmla="*/ 437 h 821"/>
                    <a:gd name="T26" fmla="*/ 65 w 370"/>
                    <a:gd name="T27" fmla="*/ 646 h 821"/>
                    <a:gd name="T28" fmla="*/ 48 w 370"/>
                    <a:gd name="T29" fmla="*/ 650 h 821"/>
                    <a:gd name="T30" fmla="*/ 22 w 370"/>
                    <a:gd name="T31" fmla="*/ 672 h 821"/>
                    <a:gd name="T32" fmla="*/ 5 w 370"/>
                    <a:gd name="T33" fmla="*/ 716 h 821"/>
                    <a:gd name="T34" fmla="*/ 9 w 370"/>
                    <a:gd name="T35" fmla="*/ 767 h 821"/>
                    <a:gd name="T36" fmla="*/ 31 w 370"/>
                    <a:gd name="T37" fmla="*/ 806 h 821"/>
                    <a:gd name="T38" fmla="*/ 54 w 370"/>
                    <a:gd name="T39" fmla="*/ 819 h 821"/>
                    <a:gd name="T40" fmla="*/ 72 w 370"/>
                    <a:gd name="T41" fmla="*/ 819 h 821"/>
                    <a:gd name="T42" fmla="*/ 90 w 370"/>
                    <a:gd name="T43" fmla="*/ 814 h 821"/>
                    <a:gd name="T44" fmla="*/ 117 w 370"/>
                    <a:gd name="T45" fmla="*/ 781 h 821"/>
                    <a:gd name="T46" fmla="*/ 129 w 370"/>
                    <a:gd name="T47" fmla="*/ 733 h 821"/>
                    <a:gd name="T48" fmla="*/ 117 w 370"/>
                    <a:gd name="T49" fmla="*/ 685 h 821"/>
                    <a:gd name="T50" fmla="*/ 90 w 370"/>
                    <a:gd name="T51" fmla="*/ 653 h 821"/>
                    <a:gd name="T52" fmla="*/ 72 w 370"/>
                    <a:gd name="T53" fmla="*/ 646 h 821"/>
                    <a:gd name="T54" fmla="*/ 41 w 370"/>
                    <a:gd name="T55" fmla="*/ 248 h 821"/>
                    <a:gd name="T56" fmla="*/ 15 w 370"/>
                    <a:gd name="T57" fmla="*/ 268 h 821"/>
                    <a:gd name="T58" fmla="*/ 2 w 370"/>
                    <a:gd name="T59" fmla="*/ 304 h 821"/>
                    <a:gd name="T60" fmla="*/ 5 w 370"/>
                    <a:gd name="T61" fmla="*/ 346 h 821"/>
                    <a:gd name="T62" fmla="*/ 23 w 370"/>
                    <a:gd name="T63" fmla="*/ 377 h 821"/>
                    <a:gd name="T64" fmla="*/ 52 w 370"/>
                    <a:gd name="T65" fmla="*/ 390 h 821"/>
                    <a:gd name="T66" fmla="*/ 80 w 370"/>
                    <a:gd name="T67" fmla="*/ 377 h 821"/>
                    <a:gd name="T68" fmla="*/ 100 w 370"/>
                    <a:gd name="T69" fmla="*/ 346 h 821"/>
                    <a:gd name="T70" fmla="*/ 103 w 370"/>
                    <a:gd name="T71" fmla="*/ 304 h 821"/>
                    <a:gd name="T72" fmla="*/ 88 w 370"/>
                    <a:gd name="T73" fmla="*/ 268 h 821"/>
                    <a:gd name="T74" fmla="*/ 62 w 370"/>
                    <a:gd name="T75" fmla="*/ 248 h 821"/>
                    <a:gd name="T76" fmla="*/ 262 w 370"/>
                    <a:gd name="T77" fmla="*/ 1 h 821"/>
                    <a:gd name="T78" fmla="*/ 241 w 370"/>
                    <a:gd name="T79" fmla="*/ 8 h 821"/>
                    <a:gd name="T80" fmla="*/ 223 w 370"/>
                    <a:gd name="T81" fmla="*/ 24 h 821"/>
                    <a:gd name="T82" fmla="*/ 200 w 370"/>
                    <a:gd name="T83" fmla="*/ 63 h 821"/>
                    <a:gd name="T84" fmla="*/ 197 w 370"/>
                    <a:gd name="T85" fmla="*/ 125 h 821"/>
                    <a:gd name="T86" fmla="*/ 217 w 370"/>
                    <a:gd name="T87" fmla="*/ 177 h 821"/>
                    <a:gd name="T88" fmla="*/ 234 w 370"/>
                    <a:gd name="T89" fmla="*/ 195 h 821"/>
                    <a:gd name="T90" fmla="*/ 254 w 370"/>
                    <a:gd name="T91" fmla="*/ 204 h 821"/>
                    <a:gd name="T92" fmla="*/ 277 w 370"/>
                    <a:gd name="T93" fmla="*/ 206 h 821"/>
                    <a:gd name="T94" fmla="*/ 298 w 370"/>
                    <a:gd name="T95" fmla="*/ 198 h 821"/>
                    <a:gd name="T96" fmla="*/ 316 w 370"/>
                    <a:gd name="T97" fmla="*/ 183 h 821"/>
                    <a:gd name="T98" fmla="*/ 338 w 370"/>
                    <a:gd name="T99" fmla="*/ 144 h 821"/>
                    <a:gd name="T100" fmla="*/ 342 w 370"/>
                    <a:gd name="T101" fmla="*/ 83 h 821"/>
                    <a:gd name="T102" fmla="*/ 322 w 370"/>
                    <a:gd name="T103" fmla="*/ 31 h 821"/>
                    <a:gd name="T104" fmla="*/ 304 w 370"/>
                    <a:gd name="T105" fmla="*/ 13 h 821"/>
                    <a:gd name="T106" fmla="*/ 285 w 370"/>
                    <a:gd name="T107" fmla="*/ 3 h 821"/>
                    <a:gd name="T108" fmla="*/ 303 w 370"/>
                    <a:gd name="T109" fmla="*/ 435 h 8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0"/>
                    <a:gd name="T166" fmla="*/ 0 h 821"/>
                    <a:gd name="T167" fmla="*/ 370 w 370"/>
                    <a:gd name="T168" fmla="*/ 821 h 8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0" h="821">
                      <a:moveTo>
                        <a:pt x="303" y="435"/>
                      </a:moveTo>
                      <a:lnTo>
                        <a:pt x="295" y="435"/>
                      </a:lnTo>
                      <a:lnTo>
                        <a:pt x="288" y="437"/>
                      </a:lnTo>
                      <a:lnTo>
                        <a:pt x="282" y="440"/>
                      </a:lnTo>
                      <a:lnTo>
                        <a:pt x="277" y="443"/>
                      </a:lnTo>
                      <a:lnTo>
                        <a:pt x="265" y="451"/>
                      </a:lnTo>
                      <a:lnTo>
                        <a:pt x="256" y="463"/>
                      </a:lnTo>
                      <a:lnTo>
                        <a:pt x="246" y="476"/>
                      </a:lnTo>
                      <a:lnTo>
                        <a:pt x="241" y="492"/>
                      </a:lnTo>
                      <a:lnTo>
                        <a:pt x="236" y="510"/>
                      </a:lnTo>
                      <a:lnTo>
                        <a:pt x="234" y="528"/>
                      </a:lnTo>
                      <a:lnTo>
                        <a:pt x="236" y="547"/>
                      </a:lnTo>
                      <a:lnTo>
                        <a:pt x="241" y="565"/>
                      </a:lnTo>
                      <a:lnTo>
                        <a:pt x="246" y="580"/>
                      </a:lnTo>
                      <a:lnTo>
                        <a:pt x="256" y="594"/>
                      </a:lnTo>
                      <a:lnTo>
                        <a:pt x="265" y="606"/>
                      </a:lnTo>
                      <a:lnTo>
                        <a:pt x="277" y="614"/>
                      </a:lnTo>
                      <a:lnTo>
                        <a:pt x="282" y="617"/>
                      </a:lnTo>
                      <a:lnTo>
                        <a:pt x="288" y="619"/>
                      </a:lnTo>
                      <a:lnTo>
                        <a:pt x="295" y="620"/>
                      </a:lnTo>
                      <a:lnTo>
                        <a:pt x="303" y="620"/>
                      </a:lnTo>
                      <a:lnTo>
                        <a:pt x="309" y="620"/>
                      </a:lnTo>
                      <a:lnTo>
                        <a:pt x="316" y="619"/>
                      </a:lnTo>
                      <a:lnTo>
                        <a:pt x="322" y="617"/>
                      </a:lnTo>
                      <a:lnTo>
                        <a:pt x="327" y="614"/>
                      </a:lnTo>
                      <a:lnTo>
                        <a:pt x="338" y="606"/>
                      </a:lnTo>
                      <a:lnTo>
                        <a:pt x="348" y="594"/>
                      </a:lnTo>
                      <a:lnTo>
                        <a:pt x="356" y="580"/>
                      </a:lnTo>
                      <a:lnTo>
                        <a:pt x="363" y="565"/>
                      </a:lnTo>
                      <a:lnTo>
                        <a:pt x="368" y="547"/>
                      </a:lnTo>
                      <a:lnTo>
                        <a:pt x="369" y="528"/>
                      </a:lnTo>
                      <a:lnTo>
                        <a:pt x="368" y="510"/>
                      </a:lnTo>
                      <a:lnTo>
                        <a:pt x="363" y="492"/>
                      </a:lnTo>
                      <a:lnTo>
                        <a:pt x="356" y="476"/>
                      </a:lnTo>
                      <a:lnTo>
                        <a:pt x="348" y="463"/>
                      </a:lnTo>
                      <a:lnTo>
                        <a:pt x="338" y="451"/>
                      </a:lnTo>
                      <a:lnTo>
                        <a:pt x="327" y="443"/>
                      </a:lnTo>
                      <a:lnTo>
                        <a:pt x="322" y="440"/>
                      </a:lnTo>
                      <a:lnTo>
                        <a:pt x="316" y="437"/>
                      </a:lnTo>
                      <a:lnTo>
                        <a:pt x="309" y="435"/>
                      </a:lnTo>
                      <a:lnTo>
                        <a:pt x="303" y="435"/>
                      </a:lnTo>
                      <a:lnTo>
                        <a:pt x="65" y="646"/>
                      </a:lnTo>
                      <a:lnTo>
                        <a:pt x="59" y="646"/>
                      </a:lnTo>
                      <a:lnTo>
                        <a:pt x="54" y="648"/>
                      </a:lnTo>
                      <a:lnTo>
                        <a:pt x="48" y="650"/>
                      </a:lnTo>
                      <a:lnTo>
                        <a:pt x="41" y="653"/>
                      </a:lnTo>
                      <a:lnTo>
                        <a:pt x="31" y="661"/>
                      </a:lnTo>
                      <a:lnTo>
                        <a:pt x="22" y="672"/>
                      </a:lnTo>
                      <a:lnTo>
                        <a:pt x="13" y="685"/>
                      </a:lnTo>
                      <a:lnTo>
                        <a:pt x="9" y="700"/>
                      </a:lnTo>
                      <a:lnTo>
                        <a:pt x="5" y="716"/>
                      </a:lnTo>
                      <a:lnTo>
                        <a:pt x="4" y="733"/>
                      </a:lnTo>
                      <a:lnTo>
                        <a:pt x="5" y="750"/>
                      </a:lnTo>
                      <a:lnTo>
                        <a:pt x="9" y="767"/>
                      </a:lnTo>
                      <a:lnTo>
                        <a:pt x="13" y="781"/>
                      </a:lnTo>
                      <a:lnTo>
                        <a:pt x="22" y="794"/>
                      </a:lnTo>
                      <a:lnTo>
                        <a:pt x="31" y="806"/>
                      </a:lnTo>
                      <a:lnTo>
                        <a:pt x="41" y="814"/>
                      </a:lnTo>
                      <a:lnTo>
                        <a:pt x="48" y="815"/>
                      </a:lnTo>
                      <a:lnTo>
                        <a:pt x="54" y="819"/>
                      </a:lnTo>
                      <a:lnTo>
                        <a:pt x="59" y="819"/>
                      </a:lnTo>
                      <a:lnTo>
                        <a:pt x="65" y="820"/>
                      </a:lnTo>
                      <a:lnTo>
                        <a:pt x="72" y="819"/>
                      </a:lnTo>
                      <a:lnTo>
                        <a:pt x="78" y="819"/>
                      </a:lnTo>
                      <a:lnTo>
                        <a:pt x="85" y="815"/>
                      </a:lnTo>
                      <a:lnTo>
                        <a:pt x="90" y="814"/>
                      </a:lnTo>
                      <a:lnTo>
                        <a:pt x="101" y="806"/>
                      </a:lnTo>
                      <a:lnTo>
                        <a:pt x="109" y="794"/>
                      </a:lnTo>
                      <a:lnTo>
                        <a:pt x="117" y="781"/>
                      </a:lnTo>
                      <a:lnTo>
                        <a:pt x="124" y="767"/>
                      </a:lnTo>
                      <a:lnTo>
                        <a:pt x="127" y="750"/>
                      </a:lnTo>
                      <a:lnTo>
                        <a:pt x="129" y="733"/>
                      </a:lnTo>
                      <a:lnTo>
                        <a:pt x="127" y="716"/>
                      </a:lnTo>
                      <a:lnTo>
                        <a:pt x="124" y="700"/>
                      </a:lnTo>
                      <a:lnTo>
                        <a:pt x="117" y="685"/>
                      </a:lnTo>
                      <a:lnTo>
                        <a:pt x="109" y="672"/>
                      </a:lnTo>
                      <a:lnTo>
                        <a:pt x="101" y="661"/>
                      </a:lnTo>
                      <a:lnTo>
                        <a:pt x="90" y="653"/>
                      </a:lnTo>
                      <a:lnTo>
                        <a:pt x="85" y="650"/>
                      </a:lnTo>
                      <a:lnTo>
                        <a:pt x="78" y="648"/>
                      </a:lnTo>
                      <a:lnTo>
                        <a:pt x="72" y="646"/>
                      </a:lnTo>
                      <a:lnTo>
                        <a:pt x="65" y="646"/>
                      </a:lnTo>
                      <a:lnTo>
                        <a:pt x="52" y="247"/>
                      </a:lnTo>
                      <a:lnTo>
                        <a:pt x="41" y="248"/>
                      </a:lnTo>
                      <a:lnTo>
                        <a:pt x="33" y="252"/>
                      </a:lnTo>
                      <a:lnTo>
                        <a:pt x="23" y="258"/>
                      </a:lnTo>
                      <a:lnTo>
                        <a:pt x="15" y="268"/>
                      </a:lnTo>
                      <a:lnTo>
                        <a:pt x="10" y="278"/>
                      </a:lnTo>
                      <a:lnTo>
                        <a:pt x="5" y="291"/>
                      </a:lnTo>
                      <a:lnTo>
                        <a:pt x="2" y="304"/>
                      </a:lnTo>
                      <a:lnTo>
                        <a:pt x="0" y="318"/>
                      </a:lnTo>
                      <a:lnTo>
                        <a:pt x="2" y="333"/>
                      </a:lnTo>
                      <a:lnTo>
                        <a:pt x="5" y="346"/>
                      </a:lnTo>
                      <a:lnTo>
                        <a:pt x="10" y="357"/>
                      </a:lnTo>
                      <a:lnTo>
                        <a:pt x="15" y="369"/>
                      </a:lnTo>
                      <a:lnTo>
                        <a:pt x="23" y="377"/>
                      </a:lnTo>
                      <a:lnTo>
                        <a:pt x="33" y="383"/>
                      </a:lnTo>
                      <a:lnTo>
                        <a:pt x="41" y="388"/>
                      </a:lnTo>
                      <a:lnTo>
                        <a:pt x="52" y="390"/>
                      </a:lnTo>
                      <a:lnTo>
                        <a:pt x="62" y="388"/>
                      </a:lnTo>
                      <a:lnTo>
                        <a:pt x="72" y="383"/>
                      </a:lnTo>
                      <a:lnTo>
                        <a:pt x="80" y="377"/>
                      </a:lnTo>
                      <a:lnTo>
                        <a:pt x="88" y="369"/>
                      </a:lnTo>
                      <a:lnTo>
                        <a:pt x="95" y="357"/>
                      </a:lnTo>
                      <a:lnTo>
                        <a:pt x="100" y="346"/>
                      </a:lnTo>
                      <a:lnTo>
                        <a:pt x="103" y="333"/>
                      </a:lnTo>
                      <a:lnTo>
                        <a:pt x="103" y="318"/>
                      </a:lnTo>
                      <a:lnTo>
                        <a:pt x="103" y="304"/>
                      </a:lnTo>
                      <a:lnTo>
                        <a:pt x="100" y="291"/>
                      </a:lnTo>
                      <a:lnTo>
                        <a:pt x="95" y="278"/>
                      </a:lnTo>
                      <a:lnTo>
                        <a:pt x="88" y="268"/>
                      </a:lnTo>
                      <a:lnTo>
                        <a:pt x="80" y="258"/>
                      </a:lnTo>
                      <a:lnTo>
                        <a:pt x="72" y="252"/>
                      </a:lnTo>
                      <a:lnTo>
                        <a:pt x="62" y="248"/>
                      </a:lnTo>
                      <a:lnTo>
                        <a:pt x="52" y="247"/>
                      </a:lnTo>
                      <a:lnTo>
                        <a:pt x="270" y="0"/>
                      </a:lnTo>
                      <a:lnTo>
                        <a:pt x="262" y="1"/>
                      </a:lnTo>
                      <a:lnTo>
                        <a:pt x="254" y="3"/>
                      </a:lnTo>
                      <a:lnTo>
                        <a:pt x="247" y="5"/>
                      </a:lnTo>
                      <a:lnTo>
                        <a:pt x="241" y="8"/>
                      </a:lnTo>
                      <a:lnTo>
                        <a:pt x="234" y="13"/>
                      </a:lnTo>
                      <a:lnTo>
                        <a:pt x="228" y="18"/>
                      </a:lnTo>
                      <a:lnTo>
                        <a:pt x="223" y="24"/>
                      </a:lnTo>
                      <a:lnTo>
                        <a:pt x="217" y="31"/>
                      </a:lnTo>
                      <a:lnTo>
                        <a:pt x="208" y="47"/>
                      </a:lnTo>
                      <a:lnTo>
                        <a:pt x="200" y="63"/>
                      </a:lnTo>
                      <a:lnTo>
                        <a:pt x="197" y="83"/>
                      </a:lnTo>
                      <a:lnTo>
                        <a:pt x="195" y="104"/>
                      </a:lnTo>
                      <a:lnTo>
                        <a:pt x="197" y="125"/>
                      </a:lnTo>
                      <a:lnTo>
                        <a:pt x="200" y="144"/>
                      </a:lnTo>
                      <a:lnTo>
                        <a:pt x="208" y="161"/>
                      </a:lnTo>
                      <a:lnTo>
                        <a:pt x="217" y="177"/>
                      </a:lnTo>
                      <a:lnTo>
                        <a:pt x="223" y="183"/>
                      </a:lnTo>
                      <a:lnTo>
                        <a:pt x="228" y="190"/>
                      </a:lnTo>
                      <a:lnTo>
                        <a:pt x="234" y="195"/>
                      </a:lnTo>
                      <a:lnTo>
                        <a:pt x="241" y="198"/>
                      </a:lnTo>
                      <a:lnTo>
                        <a:pt x="247" y="203"/>
                      </a:lnTo>
                      <a:lnTo>
                        <a:pt x="254" y="204"/>
                      </a:lnTo>
                      <a:lnTo>
                        <a:pt x="262" y="206"/>
                      </a:lnTo>
                      <a:lnTo>
                        <a:pt x="270" y="206"/>
                      </a:lnTo>
                      <a:lnTo>
                        <a:pt x="277" y="206"/>
                      </a:lnTo>
                      <a:lnTo>
                        <a:pt x="285" y="204"/>
                      </a:lnTo>
                      <a:lnTo>
                        <a:pt x="291" y="203"/>
                      </a:lnTo>
                      <a:lnTo>
                        <a:pt x="298" y="198"/>
                      </a:lnTo>
                      <a:lnTo>
                        <a:pt x="304" y="195"/>
                      </a:lnTo>
                      <a:lnTo>
                        <a:pt x="311" y="190"/>
                      </a:lnTo>
                      <a:lnTo>
                        <a:pt x="316" y="183"/>
                      </a:lnTo>
                      <a:lnTo>
                        <a:pt x="322" y="177"/>
                      </a:lnTo>
                      <a:lnTo>
                        <a:pt x="330" y="161"/>
                      </a:lnTo>
                      <a:lnTo>
                        <a:pt x="338" y="144"/>
                      </a:lnTo>
                      <a:lnTo>
                        <a:pt x="342" y="125"/>
                      </a:lnTo>
                      <a:lnTo>
                        <a:pt x="343" y="104"/>
                      </a:lnTo>
                      <a:lnTo>
                        <a:pt x="342" y="83"/>
                      </a:lnTo>
                      <a:lnTo>
                        <a:pt x="338" y="63"/>
                      </a:lnTo>
                      <a:lnTo>
                        <a:pt x="330" y="47"/>
                      </a:lnTo>
                      <a:lnTo>
                        <a:pt x="322" y="31"/>
                      </a:lnTo>
                      <a:lnTo>
                        <a:pt x="316" y="24"/>
                      </a:lnTo>
                      <a:lnTo>
                        <a:pt x="311" y="18"/>
                      </a:lnTo>
                      <a:lnTo>
                        <a:pt x="304" y="13"/>
                      </a:lnTo>
                      <a:lnTo>
                        <a:pt x="298" y="8"/>
                      </a:lnTo>
                      <a:lnTo>
                        <a:pt x="291" y="5"/>
                      </a:lnTo>
                      <a:lnTo>
                        <a:pt x="285" y="3"/>
                      </a:lnTo>
                      <a:lnTo>
                        <a:pt x="277" y="1"/>
                      </a:lnTo>
                      <a:lnTo>
                        <a:pt x="270" y="0"/>
                      </a:lnTo>
                      <a:lnTo>
                        <a:pt x="303" y="43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0" name="Freeform 39"/>
                <p:cNvSpPr>
                  <a:spLocks/>
                </p:cNvSpPr>
                <p:nvPr/>
              </p:nvSpPr>
              <p:spPr bwMode="auto">
                <a:xfrm>
                  <a:off x="7572511" y="4415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 name="Freeform 40"/>
                <p:cNvSpPr>
                  <a:spLocks/>
                </p:cNvSpPr>
                <p:nvPr/>
              </p:nvSpPr>
              <p:spPr bwMode="auto">
                <a:xfrm>
                  <a:off x="8070985" y="4140699"/>
                  <a:ext cx="334962" cy="871538"/>
                </a:xfrm>
                <a:custGeom>
                  <a:avLst/>
                  <a:gdLst>
                    <a:gd name="T0" fmla="*/ 0 w 211"/>
                    <a:gd name="T1" fmla="*/ 0 h 549"/>
                    <a:gd name="T2" fmla="*/ 28 w 211"/>
                    <a:gd name="T3" fmla="*/ 25 h 549"/>
                    <a:gd name="T4" fmla="*/ 54 w 211"/>
                    <a:gd name="T5" fmla="*/ 49 h 549"/>
                    <a:gd name="T6" fmla="*/ 80 w 211"/>
                    <a:gd name="T7" fmla="*/ 77 h 549"/>
                    <a:gd name="T8" fmla="*/ 106 w 211"/>
                    <a:gd name="T9" fmla="*/ 104 h 549"/>
                    <a:gd name="T10" fmla="*/ 132 w 211"/>
                    <a:gd name="T11" fmla="*/ 132 h 549"/>
                    <a:gd name="T12" fmla="*/ 158 w 211"/>
                    <a:gd name="T13" fmla="*/ 161 h 549"/>
                    <a:gd name="T14" fmla="*/ 184 w 211"/>
                    <a:gd name="T15" fmla="*/ 189 h 549"/>
                    <a:gd name="T16" fmla="*/ 210 w 211"/>
                    <a:gd name="T17" fmla="*/ 217 h 549"/>
                    <a:gd name="T18" fmla="*/ 208 w 211"/>
                    <a:gd name="T19" fmla="*/ 257 h 549"/>
                    <a:gd name="T20" fmla="*/ 207 w 211"/>
                    <a:gd name="T21" fmla="*/ 298 h 549"/>
                    <a:gd name="T22" fmla="*/ 207 w 211"/>
                    <a:gd name="T23" fmla="*/ 340 h 549"/>
                    <a:gd name="T24" fmla="*/ 205 w 211"/>
                    <a:gd name="T25" fmla="*/ 381 h 549"/>
                    <a:gd name="T26" fmla="*/ 203 w 211"/>
                    <a:gd name="T27" fmla="*/ 421 h 549"/>
                    <a:gd name="T28" fmla="*/ 200 w 211"/>
                    <a:gd name="T29" fmla="*/ 464 h 549"/>
                    <a:gd name="T30" fmla="*/ 198 w 211"/>
                    <a:gd name="T31" fmla="*/ 506 h 549"/>
                    <a:gd name="T32" fmla="*/ 197 w 211"/>
                    <a:gd name="T33" fmla="*/ 548 h 549"/>
                    <a:gd name="T34" fmla="*/ 194 w 211"/>
                    <a:gd name="T35" fmla="*/ 504 h 549"/>
                    <a:gd name="T36" fmla="*/ 190 w 211"/>
                    <a:gd name="T37" fmla="*/ 462 h 549"/>
                    <a:gd name="T38" fmla="*/ 187 w 211"/>
                    <a:gd name="T39" fmla="*/ 418 h 549"/>
                    <a:gd name="T40" fmla="*/ 184 w 211"/>
                    <a:gd name="T41" fmla="*/ 376 h 549"/>
                    <a:gd name="T42" fmla="*/ 179 w 211"/>
                    <a:gd name="T43" fmla="*/ 334 h 549"/>
                    <a:gd name="T44" fmla="*/ 174 w 211"/>
                    <a:gd name="T45" fmla="*/ 293 h 549"/>
                    <a:gd name="T46" fmla="*/ 169 w 211"/>
                    <a:gd name="T47" fmla="*/ 254 h 549"/>
                    <a:gd name="T48" fmla="*/ 161 w 211"/>
                    <a:gd name="T49" fmla="*/ 215 h 549"/>
                    <a:gd name="T50" fmla="*/ 142 w 211"/>
                    <a:gd name="T51" fmla="*/ 186 h 549"/>
                    <a:gd name="T52" fmla="*/ 122 w 211"/>
                    <a:gd name="T53" fmla="*/ 158 h 549"/>
                    <a:gd name="T54" fmla="*/ 103 w 211"/>
                    <a:gd name="T55" fmla="*/ 130 h 549"/>
                    <a:gd name="T56" fmla="*/ 83 w 211"/>
                    <a:gd name="T57" fmla="*/ 104 h 549"/>
                    <a:gd name="T58" fmla="*/ 62 w 211"/>
                    <a:gd name="T59" fmla="*/ 78 h 549"/>
                    <a:gd name="T60" fmla="*/ 42 w 211"/>
                    <a:gd name="T61" fmla="*/ 52 h 549"/>
                    <a:gd name="T62" fmla="*/ 21 w 211"/>
                    <a:gd name="T63" fmla="*/ 26 h 549"/>
                    <a:gd name="T64" fmla="*/ 0 w 211"/>
                    <a:gd name="T65" fmla="*/ 0 h 5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549"/>
                    <a:gd name="T101" fmla="*/ 211 w 211"/>
                    <a:gd name="T102" fmla="*/ 549 h 5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549">
                      <a:moveTo>
                        <a:pt x="0" y="0"/>
                      </a:moveTo>
                      <a:lnTo>
                        <a:pt x="28" y="25"/>
                      </a:lnTo>
                      <a:lnTo>
                        <a:pt x="54" y="49"/>
                      </a:lnTo>
                      <a:lnTo>
                        <a:pt x="80" y="77"/>
                      </a:lnTo>
                      <a:lnTo>
                        <a:pt x="106" y="104"/>
                      </a:lnTo>
                      <a:lnTo>
                        <a:pt x="132" y="132"/>
                      </a:lnTo>
                      <a:lnTo>
                        <a:pt x="158" y="161"/>
                      </a:lnTo>
                      <a:lnTo>
                        <a:pt x="184" y="189"/>
                      </a:lnTo>
                      <a:lnTo>
                        <a:pt x="210" y="217"/>
                      </a:lnTo>
                      <a:lnTo>
                        <a:pt x="208" y="257"/>
                      </a:lnTo>
                      <a:lnTo>
                        <a:pt x="207" y="298"/>
                      </a:lnTo>
                      <a:lnTo>
                        <a:pt x="207" y="340"/>
                      </a:lnTo>
                      <a:lnTo>
                        <a:pt x="205" y="381"/>
                      </a:lnTo>
                      <a:lnTo>
                        <a:pt x="203" y="421"/>
                      </a:lnTo>
                      <a:lnTo>
                        <a:pt x="200" y="464"/>
                      </a:lnTo>
                      <a:lnTo>
                        <a:pt x="198" y="506"/>
                      </a:lnTo>
                      <a:lnTo>
                        <a:pt x="197" y="548"/>
                      </a:lnTo>
                      <a:lnTo>
                        <a:pt x="194" y="504"/>
                      </a:lnTo>
                      <a:lnTo>
                        <a:pt x="190" y="462"/>
                      </a:lnTo>
                      <a:lnTo>
                        <a:pt x="187" y="418"/>
                      </a:lnTo>
                      <a:lnTo>
                        <a:pt x="184" y="376"/>
                      </a:lnTo>
                      <a:lnTo>
                        <a:pt x="179" y="334"/>
                      </a:lnTo>
                      <a:lnTo>
                        <a:pt x="174" y="293"/>
                      </a:lnTo>
                      <a:lnTo>
                        <a:pt x="169" y="254"/>
                      </a:lnTo>
                      <a:lnTo>
                        <a:pt x="161" y="215"/>
                      </a:lnTo>
                      <a:lnTo>
                        <a:pt x="142" y="186"/>
                      </a:lnTo>
                      <a:lnTo>
                        <a:pt x="122" y="158"/>
                      </a:lnTo>
                      <a:lnTo>
                        <a:pt x="103" y="130"/>
                      </a:lnTo>
                      <a:lnTo>
                        <a:pt x="83" y="104"/>
                      </a:lnTo>
                      <a:lnTo>
                        <a:pt x="62" y="78"/>
                      </a:lnTo>
                      <a:lnTo>
                        <a:pt x="42" y="52"/>
                      </a:lnTo>
                      <a:lnTo>
                        <a:pt x="21" y="26"/>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2" name="Freeform 41"/>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3" name="Freeform 42"/>
                <p:cNvSpPr>
                  <a:spLocks/>
                </p:cNvSpPr>
                <p:nvPr/>
              </p:nvSpPr>
              <p:spPr bwMode="auto">
                <a:xfrm>
                  <a:off x="7958273" y="4572500"/>
                  <a:ext cx="155575" cy="333375"/>
                </a:xfrm>
                <a:custGeom>
                  <a:avLst/>
                  <a:gdLst>
                    <a:gd name="T0" fmla="*/ 91 w 98"/>
                    <a:gd name="T1" fmla="*/ 0 h 210"/>
                    <a:gd name="T2" fmla="*/ 86 w 98"/>
                    <a:gd name="T3" fmla="*/ 3 h 210"/>
                    <a:gd name="T4" fmla="*/ 81 w 98"/>
                    <a:gd name="T5" fmla="*/ 8 h 210"/>
                    <a:gd name="T6" fmla="*/ 78 w 98"/>
                    <a:gd name="T7" fmla="*/ 13 h 210"/>
                    <a:gd name="T8" fmla="*/ 73 w 98"/>
                    <a:gd name="T9" fmla="*/ 19 h 210"/>
                    <a:gd name="T10" fmla="*/ 68 w 98"/>
                    <a:gd name="T11" fmla="*/ 36 h 210"/>
                    <a:gd name="T12" fmla="*/ 63 w 98"/>
                    <a:gd name="T13" fmla="*/ 52 h 210"/>
                    <a:gd name="T14" fmla="*/ 60 w 98"/>
                    <a:gd name="T15" fmla="*/ 70 h 210"/>
                    <a:gd name="T16" fmla="*/ 58 w 98"/>
                    <a:gd name="T17" fmla="*/ 86 h 210"/>
                    <a:gd name="T18" fmla="*/ 58 w 98"/>
                    <a:gd name="T19" fmla="*/ 99 h 210"/>
                    <a:gd name="T20" fmla="*/ 58 w 98"/>
                    <a:gd name="T21" fmla="*/ 110 h 210"/>
                    <a:gd name="T22" fmla="*/ 58 w 98"/>
                    <a:gd name="T23" fmla="*/ 122 h 210"/>
                    <a:gd name="T24" fmla="*/ 60 w 98"/>
                    <a:gd name="T25" fmla="*/ 136 h 210"/>
                    <a:gd name="T26" fmla="*/ 63 w 98"/>
                    <a:gd name="T27" fmla="*/ 151 h 210"/>
                    <a:gd name="T28" fmla="*/ 66 w 98"/>
                    <a:gd name="T29" fmla="*/ 166 h 210"/>
                    <a:gd name="T30" fmla="*/ 71 w 98"/>
                    <a:gd name="T31" fmla="*/ 179 h 210"/>
                    <a:gd name="T32" fmla="*/ 79 w 98"/>
                    <a:gd name="T33" fmla="*/ 192 h 210"/>
                    <a:gd name="T34" fmla="*/ 83 w 98"/>
                    <a:gd name="T35" fmla="*/ 196 h 210"/>
                    <a:gd name="T36" fmla="*/ 87 w 98"/>
                    <a:gd name="T37" fmla="*/ 201 h 210"/>
                    <a:gd name="T38" fmla="*/ 92 w 98"/>
                    <a:gd name="T39" fmla="*/ 206 h 210"/>
                    <a:gd name="T40" fmla="*/ 97 w 98"/>
                    <a:gd name="T41" fmla="*/ 209 h 210"/>
                    <a:gd name="T42" fmla="*/ 87 w 98"/>
                    <a:gd name="T43" fmla="*/ 209 h 210"/>
                    <a:gd name="T44" fmla="*/ 78 w 98"/>
                    <a:gd name="T45" fmla="*/ 209 h 210"/>
                    <a:gd name="T46" fmla="*/ 68 w 98"/>
                    <a:gd name="T47" fmla="*/ 206 h 210"/>
                    <a:gd name="T48" fmla="*/ 58 w 98"/>
                    <a:gd name="T49" fmla="*/ 203 h 210"/>
                    <a:gd name="T50" fmla="*/ 50 w 98"/>
                    <a:gd name="T51" fmla="*/ 198 h 210"/>
                    <a:gd name="T52" fmla="*/ 42 w 98"/>
                    <a:gd name="T53" fmla="*/ 193 h 210"/>
                    <a:gd name="T54" fmla="*/ 35 w 98"/>
                    <a:gd name="T55" fmla="*/ 187 h 210"/>
                    <a:gd name="T56" fmla="*/ 27 w 98"/>
                    <a:gd name="T57" fmla="*/ 180 h 210"/>
                    <a:gd name="T58" fmla="*/ 22 w 98"/>
                    <a:gd name="T59" fmla="*/ 172 h 210"/>
                    <a:gd name="T60" fmla="*/ 16 w 98"/>
                    <a:gd name="T61" fmla="*/ 164 h 210"/>
                    <a:gd name="T62" fmla="*/ 13 w 98"/>
                    <a:gd name="T63" fmla="*/ 154 h 210"/>
                    <a:gd name="T64" fmla="*/ 8 w 98"/>
                    <a:gd name="T65" fmla="*/ 144 h 210"/>
                    <a:gd name="T66" fmla="*/ 5 w 98"/>
                    <a:gd name="T67" fmla="*/ 135 h 210"/>
                    <a:gd name="T68" fmla="*/ 3 w 98"/>
                    <a:gd name="T69" fmla="*/ 123 h 210"/>
                    <a:gd name="T70" fmla="*/ 1 w 98"/>
                    <a:gd name="T71" fmla="*/ 114 h 210"/>
                    <a:gd name="T72" fmla="*/ 0 w 98"/>
                    <a:gd name="T73" fmla="*/ 102 h 210"/>
                    <a:gd name="T74" fmla="*/ 0 w 98"/>
                    <a:gd name="T75" fmla="*/ 92 h 210"/>
                    <a:gd name="T76" fmla="*/ 1 w 98"/>
                    <a:gd name="T77" fmla="*/ 81 h 210"/>
                    <a:gd name="T78" fmla="*/ 3 w 98"/>
                    <a:gd name="T79" fmla="*/ 71 h 210"/>
                    <a:gd name="T80" fmla="*/ 6 w 98"/>
                    <a:gd name="T81" fmla="*/ 63 h 210"/>
                    <a:gd name="T82" fmla="*/ 9 w 98"/>
                    <a:gd name="T83" fmla="*/ 53 h 210"/>
                    <a:gd name="T84" fmla="*/ 14 w 98"/>
                    <a:gd name="T85" fmla="*/ 45 h 210"/>
                    <a:gd name="T86" fmla="*/ 19 w 98"/>
                    <a:gd name="T87" fmla="*/ 37 h 210"/>
                    <a:gd name="T88" fmla="*/ 26 w 98"/>
                    <a:gd name="T89" fmla="*/ 31 h 210"/>
                    <a:gd name="T90" fmla="*/ 32 w 98"/>
                    <a:gd name="T91" fmla="*/ 24 h 210"/>
                    <a:gd name="T92" fmla="*/ 39 w 98"/>
                    <a:gd name="T93" fmla="*/ 18 h 210"/>
                    <a:gd name="T94" fmla="*/ 47 w 98"/>
                    <a:gd name="T95" fmla="*/ 13 h 210"/>
                    <a:gd name="T96" fmla="*/ 55 w 98"/>
                    <a:gd name="T97" fmla="*/ 8 h 210"/>
                    <a:gd name="T98" fmla="*/ 63 w 98"/>
                    <a:gd name="T99" fmla="*/ 5 h 210"/>
                    <a:gd name="T100" fmla="*/ 71 w 98"/>
                    <a:gd name="T101" fmla="*/ 1 h 210"/>
                    <a:gd name="T102" fmla="*/ 81 w 98"/>
                    <a:gd name="T103" fmla="*/ 0 h 210"/>
                    <a:gd name="T104" fmla="*/ 91 w 98"/>
                    <a:gd name="T105" fmla="*/ 0 h 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
                    <a:gd name="T160" fmla="*/ 0 h 210"/>
                    <a:gd name="T161" fmla="*/ 98 w 98"/>
                    <a:gd name="T162" fmla="*/ 210 h 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 h="210">
                      <a:moveTo>
                        <a:pt x="91" y="0"/>
                      </a:moveTo>
                      <a:lnTo>
                        <a:pt x="86" y="3"/>
                      </a:lnTo>
                      <a:lnTo>
                        <a:pt x="81" y="8"/>
                      </a:lnTo>
                      <a:lnTo>
                        <a:pt x="78" y="13"/>
                      </a:lnTo>
                      <a:lnTo>
                        <a:pt x="73" y="19"/>
                      </a:lnTo>
                      <a:lnTo>
                        <a:pt x="68" y="36"/>
                      </a:lnTo>
                      <a:lnTo>
                        <a:pt x="63" y="52"/>
                      </a:lnTo>
                      <a:lnTo>
                        <a:pt x="60" y="70"/>
                      </a:lnTo>
                      <a:lnTo>
                        <a:pt x="58" y="86"/>
                      </a:lnTo>
                      <a:lnTo>
                        <a:pt x="58" y="99"/>
                      </a:lnTo>
                      <a:lnTo>
                        <a:pt x="58" y="110"/>
                      </a:lnTo>
                      <a:lnTo>
                        <a:pt x="58" y="122"/>
                      </a:lnTo>
                      <a:lnTo>
                        <a:pt x="60" y="136"/>
                      </a:lnTo>
                      <a:lnTo>
                        <a:pt x="63" y="151"/>
                      </a:lnTo>
                      <a:lnTo>
                        <a:pt x="66" y="166"/>
                      </a:lnTo>
                      <a:lnTo>
                        <a:pt x="71" y="179"/>
                      </a:lnTo>
                      <a:lnTo>
                        <a:pt x="79" y="192"/>
                      </a:lnTo>
                      <a:lnTo>
                        <a:pt x="83" y="196"/>
                      </a:lnTo>
                      <a:lnTo>
                        <a:pt x="87" y="201"/>
                      </a:lnTo>
                      <a:lnTo>
                        <a:pt x="92" y="206"/>
                      </a:lnTo>
                      <a:lnTo>
                        <a:pt x="97" y="209"/>
                      </a:lnTo>
                      <a:lnTo>
                        <a:pt x="87" y="209"/>
                      </a:lnTo>
                      <a:lnTo>
                        <a:pt x="78" y="209"/>
                      </a:lnTo>
                      <a:lnTo>
                        <a:pt x="68" y="206"/>
                      </a:lnTo>
                      <a:lnTo>
                        <a:pt x="58" y="203"/>
                      </a:lnTo>
                      <a:lnTo>
                        <a:pt x="50" y="198"/>
                      </a:lnTo>
                      <a:lnTo>
                        <a:pt x="42" y="193"/>
                      </a:lnTo>
                      <a:lnTo>
                        <a:pt x="35" y="187"/>
                      </a:lnTo>
                      <a:lnTo>
                        <a:pt x="27" y="180"/>
                      </a:lnTo>
                      <a:lnTo>
                        <a:pt x="22" y="172"/>
                      </a:lnTo>
                      <a:lnTo>
                        <a:pt x="16" y="164"/>
                      </a:lnTo>
                      <a:lnTo>
                        <a:pt x="13" y="154"/>
                      </a:lnTo>
                      <a:lnTo>
                        <a:pt x="8" y="144"/>
                      </a:lnTo>
                      <a:lnTo>
                        <a:pt x="5" y="135"/>
                      </a:lnTo>
                      <a:lnTo>
                        <a:pt x="3" y="123"/>
                      </a:lnTo>
                      <a:lnTo>
                        <a:pt x="1" y="114"/>
                      </a:lnTo>
                      <a:lnTo>
                        <a:pt x="0" y="102"/>
                      </a:lnTo>
                      <a:lnTo>
                        <a:pt x="0" y="92"/>
                      </a:lnTo>
                      <a:lnTo>
                        <a:pt x="1" y="81"/>
                      </a:lnTo>
                      <a:lnTo>
                        <a:pt x="3" y="71"/>
                      </a:lnTo>
                      <a:lnTo>
                        <a:pt x="6" y="63"/>
                      </a:lnTo>
                      <a:lnTo>
                        <a:pt x="9" y="53"/>
                      </a:lnTo>
                      <a:lnTo>
                        <a:pt x="14" y="45"/>
                      </a:lnTo>
                      <a:lnTo>
                        <a:pt x="19" y="37"/>
                      </a:lnTo>
                      <a:lnTo>
                        <a:pt x="26" y="31"/>
                      </a:lnTo>
                      <a:lnTo>
                        <a:pt x="32" y="24"/>
                      </a:lnTo>
                      <a:lnTo>
                        <a:pt x="39" y="18"/>
                      </a:lnTo>
                      <a:lnTo>
                        <a:pt x="47" y="13"/>
                      </a:lnTo>
                      <a:lnTo>
                        <a:pt x="55" y="8"/>
                      </a:lnTo>
                      <a:lnTo>
                        <a:pt x="63" y="5"/>
                      </a:lnTo>
                      <a:lnTo>
                        <a:pt x="71" y="1"/>
                      </a:lnTo>
                      <a:lnTo>
                        <a:pt x="81" y="0"/>
                      </a:lnTo>
                      <a:lnTo>
                        <a:pt x="9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 name="Freeform 43"/>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5" name="Freeform 44"/>
                <p:cNvSpPr>
                  <a:spLocks/>
                </p:cNvSpPr>
                <p:nvPr/>
              </p:nvSpPr>
              <p:spPr bwMode="auto">
                <a:xfrm>
                  <a:off x="7689985" y="4461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376" name="Freeform 47"/>
                <p:cNvSpPr>
                  <a:spLocks/>
                </p:cNvSpPr>
                <p:nvPr/>
              </p:nvSpPr>
              <p:spPr bwMode="auto">
                <a:xfrm>
                  <a:off x="7462045" y="4766668"/>
                  <a:ext cx="109537" cy="215900"/>
                </a:xfrm>
                <a:custGeom>
                  <a:avLst/>
                  <a:gdLst>
                    <a:gd name="T0" fmla="*/ 34 w 69"/>
                    <a:gd name="T1" fmla="*/ 0 h 136"/>
                    <a:gd name="T2" fmla="*/ 26 w 69"/>
                    <a:gd name="T3" fmla="*/ 2 h 136"/>
                    <a:gd name="T4" fmla="*/ 20 w 69"/>
                    <a:gd name="T5" fmla="*/ 5 h 136"/>
                    <a:gd name="T6" fmla="*/ 15 w 69"/>
                    <a:gd name="T7" fmla="*/ 12 h 136"/>
                    <a:gd name="T8" fmla="*/ 10 w 69"/>
                    <a:gd name="T9" fmla="*/ 20 h 136"/>
                    <a:gd name="T10" fmla="*/ 5 w 69"/>
                    <a:gd name="T11" fmla="*/ 29 h 136"/>
                    <a:gd name="T12" fmla="*/ 2 w 69"/>
                    <a:gd name="T13" fmla="*/ 41 h 136"/>
                    <a:gd name="T14" fmla="*/ 0 w 69"/>
                    <a:gd name="T15" fmla="*/ 54 h 136"/>
                    <a:gd name="T16" fmla="*/ 0 w 69"/>
                    <a:gd name="T17" fmla="*/ 68 h 136"/>
                    <a:gd name="T18" fmla="*/ 0 w 69"/>
                    <a:gd name="T19" fmla="*/ 81 h 136"/>
                    <a:gd name="T20" fmla="*/ 2 w 69"/>
                    <a:gd name="T21" fmla="*/ 94 h 136"/>
                    <a:gd name="T22" fmla="*/ 5 w 69"/>
                    <a:gd name="T23" fmla="*/ 106 h 136"/>
                    <a:gd name="T24" fmla="*/ 10 w 69"/>
                    <a:gd name="T25" fmla="*/ 116 h 136"/>
                    <a:gd name="T26" fmla="*/ 15 w 69"/>
                    <a:gd name="T27" fmla="*/ 124 h 136"/>
                    <a:gd name="T28" fmla="*/ 20 w 69"/>
                    <a:gd name="T29" fmla="*/ 130 h 136"/>
                    <a:gd name="T30" fmla="*/ 26 w 69"/>
                    <a:gd name="T31" fmla="*/ 133 h 136"/>
                    <a:gd name="T32" fmla="*/ 34 w 69"/>
                    <a:gd name="T33" fmla="*/ 135 h 136"/>
                    <a:gd name="T34" fmla="*/ 41 w 69"/>
                    <a:gd name="T35" fmla="*/ 133 h 136"/>
                    <a:gd name="T36" fmla="*/ 47 w 69"/>
                    <a:gd name="T37" fmla="*/ 130 h 136"/>
                    <a:gd name="T38" fmla="*/ 52 w 69"/>
                    <a:gd name="T39" fmla="*/ 124 h 136"/>
                    <a:gd name="T40" fmla="*/ 57 w 69"/>
                    <a:gd name="T41" fmla="*/ 116 h 136"/>
                    <a:gd name="T42" fmla="*/ 62 w 69"/>
                    <a:gd name="T43" fmla="*/ 106 h 136"/>
                    <a:gd name="T44" fmla="*/ 65 w 69"/>
                    <a:gd name="T45" fmla="*/ 94 h 136"/>
                    <a:gd name="T46" fmla="*/ 67 w 69"/>
                    <a:gd name="T47" fmla="*/ 81 h 136"/>
                    <a:gd name="T48" fmla="*/ 68 w 69"/>
                    <a:gd name="T49" fmla="*/ 68 h 136"/>
                    <a:gd name="T50" fmla="*/ 67 w 69"/>
                    <a:gd name="T51" fmla="*/ 54 h 136"/>
                    <a:gd name="T52" fmla="*/ 65 w 69"/>
                    <a:gd name="T53" fmla="*/ 41 h 136"/>
                    <a:gd name="T54" fmla="*/ 62 w 69"/>
                    <a:gd name="T55" fmla="*/ 29 h 136"/>
                    <a:gd name="T56" fmla="*/ 57 w 69"/>
                    <a:gd name="T57" fmla="*/ 20 h 136"/>
                    <a:gd name="T58" fmla="*/ 52 w 69"/>
                    <a:gd name="T59" fmla="*/ 12 h 136"/>
                    <a:gd name="T60" fmla="*/ 47 w 69"/>
                    <a:gd name="T61" fmla="*/ 5 h 136"/>
                    <a:gd name="T62" fmla="*/ 41 w 69"/>
                    <a:gd name="T63" fmla="*/ 2 h 136"/>
                    <a:gd name="T64" fmla="*/ 34 w 69"/>
                    <a:gd name="T65" fmla="*/ 0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6"/>
                    <a:gd name="T101" fmla="*/ 69 w 69"/>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6">
                      <a:moveTo>
                        <a:pt x="34" y="0"/>
                      </a:moveTo>
                      <a:lnTo>
                        <a:pt x="26" y="2"/>
                      </a:lnTo>
                      <a:lnTo>
                        <a:pt x="20" y="5"/>
                      </a:lnTo>
                      <a:lnTo>
                        <a:pt x="15" y="12"/>
                      </a:lnTo>
                      <a:lnTo>
                        <a:pt x="10" y="20"/>
                      </a:lnTo>
                      <a:lnTo>
                        <a:pt x="5" y="29"/>
                      </a:lnTo>
                      <a:lnTo>
                        <a:pt x="2" y="41"/>
                      </a:lnTo>
                      <a:lnTo>
                        <a:pt x="0" y="54"/>
                      </a:lnTo>
                      <a:lnTo>
                        <a:pt x="0" y="68"/>
                      </a:lnTo>
                      <a:lnTo>
                        <a:pt x="0" y="81"/>
                      </a:lnTo>
                      <a:lnTo>
                        <a:pt x="2" y="94"/>
                      </a:lnTo>
                      <a:lnTo>
                        <a:pt x="5" y="106"/>
                      </a:lnTo>
                      <a:lnTo>
                        <a:pt x="10" y="116"/>
                      </a:lnTo>
                      <a:lnTo>
                        <a:pt x="15" y="124"/>
                      </a:lnTo>
                      <a:lnTo>
                        <a:pt x="20" y="130"/>
                      </a:lnTo>
                      <a:lnTo>
                        <a:pt x="26" y="133"/>
                      </a:lnTo>
                      <a:lnTo>
                        <a:pt x="34" y="135"/>
                      </a:lnTo>
                      <a:lnTo>
                        <a:pt x="41" y="133"/>
                      </a:lnTo>
                      <a:lnTo>
                        <a:pt x="47" y="130"/>
                      </a:lnTo>
                      <a:lnTo>
                        <a:pt x="52" y="124"/>
                      </a:lnTo>
                      <a:lnTo>
                        <a:pt x="57" y="116"/>
                      </a:lnTo>
                      <a:lnTo>
                        <a:pt x="62" y="106"/>
                      </a:lnTo>
                      <a:lnTo>
                        <a:pt x="65" y="94"/>
                      </a:lnTo>
                      <a:lnTo>
                        <a:pt x="67" y="81"/>
                      </a:lnTo>
                      <a:lnTo>
                        <a:pt x="68" y="68"/>
                      </a:lnTo>
                      <a:lnTo>
                        <a:pt x="67" y="54"/>
                      </a:lnTo>
                      <a:lnTo>
                        <a:pt x="65" y="41"/>
                      </a:lnTo>
                      <a:lnTo>
                        <a:pt x="62" y="29"/>
                      </a:lnTo>
                      <a:lnTo>
                        <a:pt x="57" y="20"/>
                      </a:lnTo>
                      <a:lnTo>
                        <a:pt x="52" y="12"/>
                      </a:lnTo>
                      <a:lnTo>
                        <a:pt x="47" y="5"/>
                      </a:lnTo>
                      <a:lnTo>
                        <a:pt x="41" y="2"/>
                      </a:lnTo>
                      <a:lnTo>
                        <a:pt x="34"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7" name="Freeform 131"/>
                <p:cNvSpPr>
                  <a:spLocks/>
                </p:cNvSpPr>
                <p:nvPr/>
              </p:nvSpPr>
              <p:spPr bwMode="auto">
                <a:xfrm>
                  <a:off x="7724911" y="5558337"/>
                  <a:ext cx="236537" cy="328612"/>
                </a:xfrm>
                <a:custGeom>
                  <a:avLst/>
                  <a:gdLst>
                    <a:gd name="T0" fmla="*/ 75 w 149"/>
                    <a:gd name="T1" fmla="*/ 0 h 207"/>
                    <a:gd name="T2" fmla="*/ 67 w 149"/>
                    <a:gd name="T3" fmla="*/ 1 h 207"/>
                    <a:gd name="T4" fmla="*/ 59 w 149"/>
                    <a:gd name="T5" fmla="*/ 3 h 207"/>
                    <a:gd name="T6" fmla="*/ 52 w 149"/>
                    <a:gd name="T7" fmla="*/ 5 h 207"/>
                    <a:gd name="T8" fmla="*/ 46 w 149"/>
                    <a:gd name="T9" fmla="*/ 8 h 207"/>
                    <a:gd name="T10" fmla="*/ 39 w 149"/>
                    <a:gd name="T11" fmla="*/ 13 h 207"/>
                    <a:gd name="T12" fmla="*/ 33 w 149"/>
                    <a:gd name="T13" fmla="*/ 18 h 207"/>
                    <a:gd name="T14" fmla="*/ 28 w 149"/>
                    <a:gd name="T15" fmla="*/ 24 h 207"/>
                    <a:gd name="T16" fmla="*/ 22 w 149"/>
                    <a:gd name="T17" fmla="*/ 31 h 207"/>
                    <a:gd name="T18" fmla="*/ 13 w 149"/>
                    <a:gd name="T19" fmla="*/ 47 h 207"/>
                    <a:gd name="T20" fmla="*/ 5 w 149"/>
                    <a:gd name="T21" fmla="*/ 63 h 207"/>
                    <a:gd name="T22" fmla="*/ 2 w 149"/>
                    <a:gd name="T23" fmla="*/ 83 h 207"/>
                    <a:gd name="T24" fmla="*/ 0 w 149"/>
                    <a:gd name="T25" fmla="*/ 104 h 207"/>
                    <a:gd name="T26" fmla="*/ 2 w 149"/>
                    <a:gd name="T27" fmla="*/ 125 h 207"/>
                    <a:gd name="T28" fmla="*/ 5 w 149"/>
                    <a:gd name="T29" fmla="*/ 144 h 207"/>
                    <a:gd name="T30" fmla="*/ 13 w 149"/>
                    <a:gd name="T31" fmla="*/ 161 h 207"/>
                    <a:gd name="T32" fmla="*/ 22 w 149"/>
                    <a:gd name="T33" fmla="*/ 177 h 207"/>
                    <a:gd name="T34" fmla="*/ 28 w 149"/>
                    <a:gd name="T35" fmla="*/ 183 h 207"/>
                    <a:gd name="T36" fmla="*/ 33 w 149"/>
                    <a:gd name="T37" fmla="*/ 190 h 207"/>
                    <a:gd name="T38" fmla="*/ 39 w 149"/>
                    <a:gd name="T39" fmla="*/ 195 h 207"/>
                    <a:gd name="T40" fmla="*/ 46 w 149"/>
                    <a:gd name="T41" fmla="*/ 198 h 207"/>
                    <a:gd name="T42" fmla="*/ 52 w 149"/>
                    <a:gd name="T43" fmla="*/ 203 h 207"/>
                    <a:gd name="T44" fmla="*/ 59 w 149"/>
                    <a:gd name="T45" fmla="*/ 204 h 207"/>
                    <a:gd name="T46" fmla="*/ 67 w 149"/>
                    <a:gd name="T47" fmla="*/ 206 h 207"/>
                    <a:gd name="T48" fmla="*/ 75 w 149"/>
                    <a:gd name="T49" fmla="*/ 206 h 207"/>
                    <a:gd name="T50" fmla="*/ 82 w 149"/>
                    <a:gd name="T51" fmla="*/ 206 h 207"/>
                    <a:gd name="T52" fmla="*/ 90 w 149"/>
                    <a:gd name="T53" fmla="*/ 204 h 207"/>
                    <a:gd name="T54" fmla="*/ 96 w 149"/>
                    <a:gd name="T55" fmla="*/ 203 h 207"/>
                    <a:gd name="T56" fmla="*/ 103 w 149"/>
                    <a:gd name="T57" fmla="*/ 198 h 207"/>
                    <a:gd name="T58" fmla="*/ 109 w 149"/>
                    <a:gd name="T59" fmla="*/ 195 h 207"/>
                    <a:gd name="T60" fmla="*/ 116 w 149"/>
                    <a:gd name="T61" fmla="*/ 190 h 207"/>
                    <a:gd name="T62" fmla="*/ 121 w 149"/>
                    <a:gd name="T63" fmla="*/ 183 h 207"/>
                    <a:gd name="T64" fmla="*/ 127 w 149"/>
                    <a:gd name="T65" fmla="*/ 177 h 207"/>
                    <a:gd name="T66" fmla="*/ 135 w 149"/>
                    <a:gd name="T67" fmla="*/ 161 h 207"/>
                    <a:gd name="T68" fmla="*/ 143 w 149"/>
                    <a:gd name="T69" fmla="*/ 144 h 207"/>
                    <a:gd name="T70" fmla="*/ 147 w 149"/>
                    <a:gd name="T71" fmla="*/ 125 h 207"/>
                    <a:gd name="T72" fmla="*/ 148 w 149"/>
                    <a:gd name="T73" fmla="*/ 104 h 207"/>
                    <a:gd name="T74" fmla="*/ 147 w 149"/>
                    <a:gd name="T75" fmla="*/ 83 h 207"/>
                    <a:gd name="T76" fmla="*/ 143 w 149"/>
                    <a:gd name="T77" fmla="*/ 63 h 207"/>
                    <a:gd name="T78" fmla="*/ 135 w 149"/>
                    <a:gd name="T79" fmla="*/ 47 h 207"/>
                    <a:gd name="T80" fmla="*/ 127 w 149"/>
                    <a:gd name="T81" fmla="*/ 31 h 207"/>
                    <a:gd name="T82" fmla="*/ 121 w 149"/>
                    <a:gd name="T83" fmla="*/ 24 h 207"/>
                    <a:gd name="T84" fmla="*/ 116 w 149"/>
                    <a:gd name="T85" fmla="*/ 18 h 207"/>
                    <a:gd name="T86" fmla="*/ 109 w 149"/>
                    <a:gd name="T87" fmla="*/ 13 h 207"/>
                    <a:gd name="T88" fmla="*/ 103 w 149"/>
                    <a:gd name="T89" fmla="*/ 8 h 207"/>
                    <a:gd name="T90" fmla="*/ 96 w 149"/>
                    <a:gd name="T91" fmla="*/ 5 h 207"/>
                    <a:gd name="T92" fmla="*/ 90 w 149"/>
                    <a:gd name="T93" fmla="*/ 3 h 207"/>
                    <a:gd name="T94" fmla="*/ 82 w 149"/>
                    <a:gd name="T95" fmla="*/ 1 h 207"/>
                    <a:gd name="T96" fmla="*/ 75 w 149"/>
                    <a:gd name="T97" fmla="*/ 0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207"/>
                    <a:gd name="T149" fmla="*/ 149 w 149"/>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207">
                      <a:moveTo>
                        <a:pt x="75" y="0"/>
                      </a:moveTo>
                      <a:lnTo>
                        <a:pt x="67" y="1"/>
                      </a:lnTo>
                      <a:lnTo>
                        <a:pt x="59" y="3"/>
                      </a:lnTo>
                      <a:lnTo>
                        <a:pt x="52" y="5"/>
                      </a:lnTo>
                      <a:lnTo>
                        <a:pt x="46" y="8"/>
                      </a:lnTo>
                      <a:lnTo>
                        <a:pt x="39" y="13"/>
                      </a:lnTo>
                      <a:lnTo>
                        <a:pt x="33" y="18"/>
                      </a:lnTo>
                      <a:lnTo>
                        <a:pt x="28" y="24"/>
                      </a:lnTo>
                      <a:lnTo>
                        <a:pt x="22" y="31"/>
                      </a:lnTo>
                      <a:lnTo>
                        <a:pt x="13" y="47"/>
                      </a:lnTo>
                      <a:lnTo>
                        <a:pt x="5" y="63"/>
                      </a:lnTo>
                      <a:lnTo>
                        <a:pt x="2" y="83"/>
                      </a:lnTo>
                      <a:lnTo>
                        <a:pt x="0" y="104"/>
                      </a:lnTo>
                      <a:lnTo>
                        <a:pt x="2" y="125"/>
                      </a:lnTo>
                      <a:lnTo>
                        <a:pt x="5" y="144"/>
                      </a:lnTo>
                      <a:lnTo>
                        <a:pt x="13" y="161"/>
                      </a:lnTo>
                      <a:lnTo>
                        <a:pt x="22" y="177"/>
                      </a:lnTo>
                      <a:lnTo>
                        <a:pt x="28" y="183"/>
                      </a:lnTo>
                      <a:lnTo>
                        <a:pt x="33" y="190"/>
                      </a:lnTo>
                      <a:lnTo>
                        <a:pt x="39" y="195"/>
                      </a:lnTo>
                      <a:lnTo>
                        <a:pt x="46" y="198"/>
                      </a:lnTo>
                      <a:lnTo>
                        <a:pt x="52" y="203"/>
                      </a:lnTo>
                      <a:lnTo>
                        <a:pt x="59" y="204"/>
                      </a:lnTo>
                      <a:lnTo>
                        <a:pt x="67" y="206"/>
                      </a:lnTo>
                      <a:lnTo>
                        <a:pt x="75" y="206"/>
                      </a:lnTo>
                      <a:lnTo>
                        <a:pt x="82" y="206"/>
                      </a:lnTo>
                      <a:lnTo>
                        <a:pt x="90" y="204"/>
                      </a:lnTo>
                      <a:lnTo>
                        <a:pt x="96" y="203"/>
                      </a:lnTo>
                      <a:lnTo>
                        <a:pt x="103" y="198"/>
                      </a:lnTo>
                      <a:lnTo>
                        <a:pt x="109" y="195"/>
                      </a:lnTo>
                      <a:lnTo>
                        <a:pt x="116" y="190"/>
                      </a:lnTo>
                      <a:lnTo>
                        <a:pt x="121" y="183"/>
                      </a:lnTo>
                      <a:lnTo>
                        <a:pt x="127" y="177"/>
                      </a:lnTo>
                      <a:lnTo>
                        <a:pt x="135" y="161"/>
                      </a:lnTo>
                      <a:lnTo>
                        <a:pt x="143" y="144"/>
                      </a:lnTo>
                      <a:lnTo>
                        <a:pt x="147" y="125"/>
                      </a:lnTo>
                      <a:lnTo>
                        <a:pt x="148" y="104"/>
                      </a:lnTo>
                      <a:lnTo>
                        <a:pt x="147" y="83"/>
                      </a:lnTo>
                      <a:lnTo>
                        <a:pt x="143" y="63"/>
                      </a:lnTo>
                      <a:lnTo>
                        <a:pt x="135" y="47"/>
                      </a:lnTo>
                      <a:lnTo>
                        <a:pt x="127" y="31"/>
                      </a:lnTo>
                      <a:lnTo>
                        <a:pt x="121" y="24"/>
                      </a:lnTo>
                      <a:lnTo>
                        <a:pt x="116" y="18"/>
                      </a:lnTo>
                      <a:lnTo>
                        <a:pt x="109" y="13"/>
                      </a:lnTo>
                      <a:lnTo>
                        <a:pt x="103" y="8"/>
                      </a:lnTo>
                      <a:lnTo>
                        <a:pt x="96" y="5"/>
                      </a:lnTo>
                      <a:lnTo>
                        <a:pt x="90" y="3"/>
                      </a:lnTo>
                      <a:lnTo>
                        <a:pt x="82" y="1"/>
                      </a:lnTo>
                      <a:lnTo>
                        <a:pt x="7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 name="Freeform 132"/>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 name="Freeform 133"/>
                <p:cNvSpPr>
                  <a:spLocks/>
                </p:cNvSpPr>
                <p:nvPr/>
              </p:nvSpPr>
              <p:spPr bwMode="auto">
                <a:xfrm>
                  <a:off x="7842385" y="5604375"/>
                  <a:ext cx="119062" cy="238125"/>
                </a:xfrm>
                <a:custGeom>
                  <a:avLst/>
                  <a:gdLst>
                    <a:gd name="T0" fmla="*/ 37 w 75"/>
                    <a:gd name="T1" fmla="*/ 0 h 150"/>
                    <a:gd name="T2" fmla="*/ 29 w 75"/>
                    <a:gd name="T3" fmla="*/ 2 h 150"/>
                    <a:gd name="T4" fmla="*/ 22 w 75"/>
                    <a:gd name="T5" fmla="*/ 5 h 150"/>
                    <a:gd name="T6" fmla="*/ 16 w 75"/>
                    <a:gd name="T7" fmla="*/ 13 h 150"/>
                    <a:gd name="T8" fmla="*/ 11 w 75"/>
                    <a:gd name="T9" fmla="*/ 21 h 150"/>
                    <a:gd name="T10" fmla="*/ 6 w 75"/>
                    <a:gd name="T11" fmla="*/ 32 h 150"/>
                    <a:gd name="T12" fmla="*/ 3 w 75"/>
                    <a:gd name="T13" fmla="*/ 45 h 150"/>
                    <a:gd name="T14" fmla="*/ 0 w 75"/>
                    <a:gd name="T15" fmla="*/ 60 h 150"/>
                    <a:gd name="T16" fmla="*/ 0 w 75"/>
                    <a:gd name="T17" fmla="*/ 75 h 150"/>
                    <a:gd name="T18" fmla="*/ 0 w 75"/>
                    <a:gd name="T19" fmla="*/ 89 h 150"/>
                    <a:gd name="T20" fmla="*/ 3 w 75"/>
                    <a:gd name="T21" fmla="*/ 104 h 150"/>
                    <a:gd name="T22" fmla="*/ 6 w 75"/>
                    <a:gd name="T23" fmla="*/ 117 h 150"/>
                    <a:gd name="T24" fmla="*/ 11 w 75"/>
                    <a:gd name="T25" fmla="*/ 128 h 150"/>
                    <a:gd name="T26" fmla="*/ 16 w 75"/>
                    <a:gd name="T27" fmla="*/ 136 h 150"/>
                    <a:gd name="T28" fmla="*/ 22 w 75"/>
                    <a:gd name="T29" fmla="*/ 145 h 150"/>
                    <a:gd name="T30" fmla="*/ 29 w 75"/>
                    <a:gd name="T31" fmla="*/ 148 h 150"/>
                    <a:gd name="T32" fmla="*/ 37 w 75"/>
                    <a:gd name="T33" fmla="*/ 149 h 150"/>
                    <a:gd name="T34" fmla="*/ 43 w 75"/>
                    <a:gd name="T35" fmla="*/ 148 h 150"/>
                    <a:gd name="T36" fmla="*/ 52 w 75"/>
                    <a:gd name="T37" fmla="*/ 145 h 150"/>
                    <a:gd name="T38" fmla="*/ 58 w 75"/>
                    <a:gd name="T39" fmla="*/ 136 h 150"/>
                    <a:gd name="T40" fmla="*/ 63 w 75"/>
                    <a:gd name="T41" fmla="*/ 128 h 150"/>
                    <a:gd name="T42" fmla="*/ 68 w 75"/>
                    <a:gd name="T43" fmla="*/ 117 h 150"/>
                    <a:gd name="T44" fmla="*/ 71 w 75"/>
                    <a:gd name="T45" fmla="*/ 104 h 150"/>
                    <a:gd name="T46" fmla="*/ 74 w 75"/>
                    <a:gd name="T47" fmla="*/ 89 h 150"/>
                    <a:gd name="T48" fmla="*/ 74 w 75"/>
                    <a:gd name="T49" fmla="*/ 75 h 150"/>
                    <a:gd name="T50" fmla="*/ 74 w 75"/>
                    <a:gd name="T51" fmla="*/ 60 h 150"/>
                    <a:gd name="T52" fmla="*/ 71 w 75"/>
                    <a:gd name="T53" fmla="*/ 45 h 150"/>
                    <a:gd name="T54" fmla="*/ 68 w 75"/>
                    <a:gd name="T55" fmla="*/ 32 h 150"/>
                    <a:gd name="T56" fmla="*/ 63 w 75"/>
                    <a:gd name="T57" fmla="*/ 21 h 150"/>
                    <a:gd name="T58" fmla="*/ 58 w 75"/>
                    <a:gd name="T59" fmla="*/ 13 h 150"/>
                    <a:gd name="T60" fmla="*/ 52 w 75"/>
                    <a:gd name="T61" fmla="*/ 5 h 150"/>
                    <a:gd name="T62" fmla="*/ 43 w 75"/>
                    <a:gd name="T63" fmla="*/ 2 h 150"/>
                    <a:gd name="T64" fmla="*/ 37 w 75"/>
                    <a:gd name="T65" fmla="*/ 0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50"/>
                    <a:gd name="T101" fmla="*/ 75 w 75"/>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50">
                      <a:moveTo>
                        <a:pt x="37" y="0"/>
                      </a:moveTo>
                      <a:lnTo>
                        <a:pt x="29" y="2"/>
                      </a:lnTo>
                      <a:lnTo>
                        <a:pt x="22" y="5"/>
                      </a:lnTo>
                      <a:lnTo>
                        <a:pt x="16" y="13"/>
                      </a:lnTo>
                      <a:lnTo>
                        <a:pt x="11" y="21"/>
                      </a:lnTo>
                      <a:lnTo>
                        <a:pt x="6" y="32"/>
                      </a:lnTo>
                      <a:lnTo>
                        <a:pt x="3" y="45"/>
                      </a:lnTo>
                      <a:lnTo>
                        <a:pt x="0" y="60"/>
                      </a:lnTo>
                      <a:lnTo>
                        <a:pt x="0" y="75"/>
                      </a:lnTo>
                      <a:lnTo>
                        <a:pt x="0" y="89"/>
                      </a:lnTo>
                      <a:lnTo>
                        <a:pt x="3" y="104"/>
                      </a:lnTo>
                      <a:lnTo>
                        <a:pt x="6" y="117"/>
                      </a:lnTo>
                      <a:lnTo>
                        <a:pt x="11" y="128"/>
                      </a:lnTo>
                      <a:lnTo>
                        <a:pt x="16" y="136"/>
                      </a:lnTo>
                      <a:lnTo>
                        <a:pt x="22" y="145"/>
                      </a:lnTo>
                      <a:lnTo>
                        <a:pt x="29" y="148"/>
                      </a:lnTo>
                      <a:lnTo>
                        <a:pt x="37" y="149"/>
                      </a:lnTo>
                      <a:lnTo>
                        <a:pt x="43" y="148"/>
                      </a:lnTo>
                      <a:lnTo>
                        <a:pt x="52" y="145"/>
                      </a:lnTo>
                      <a:lnTo>
                        <a:pt x="58" y="136"/>
                      </a:lnTo>
                      <a:lnTo>
                        <a:pt x="63" y="128"/>
                      </a:lnTo>
                      <a:lnTo>
                        <a:pt x="68" y="117"/>
                      </a:lnTo>
                      <a:lnTo>
                        <a:pt x="71" y="104"/>
                      </a:lnTo>
                      <a:lnTo>
                        <a:pt x="74" y="89"/>
                      </a:lnTo>
                      <a:lnTo>
                        <a:pt x="74" y="75"/>
                      </a:lnTo>
                      <a:lnTo>
                        <a:pt x="74" y="60"/>
                      </a:lnTo>
                      <a:lnTo>
                        <a:pt x="71" y="45"/>
                      </a:lnTo>
                      <a:lnTo>
                        <a:pt x="68" y="32"/>
                      </a:lnTo>
                      <a:lnTo>
                        <a:pt x="63" y="21"/>
                      </a:lnTo>
                      <a:lnTo>
                        <a:pt x="58" y="13"/>
                      </a:lnTo>
                      <a:lnTo>
                        <a:pt x="52" y="5"/>
                      </a:lnTo>
                      <a:lnTo>
                        <a:pt x="43" y="2"/>
                      </a:lnTo>
                      <a:lnTo>
                        <a:pt x="37"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sp>
            <p:nvSpPr>
              <p:cNvPr id="33840" name="Freeform 49"/>
              <p:cNvSpPr>
                <a:spLocks/>
              </p:cNvSpPr>
              <p:nvPr/>
            </p:nvSpPr>
            <p:spPr bwMode="auto">
              <a:xfrm>
                <a:off x="6700958" y="3186262"/>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nvGrpSpPr>
            <p:cNvPr id="424" name="Group 423"/>
            <p:cNvGrpSpPr/>
            <p:nvPr/>
          </p:nvGrpSpPr>
          <p:grpSpPr>
            <a:xfrm rot="706649">
              <a:off x="5872160" y="3121722"/>
              <a:ext cx="909622" cy="393094"/>
              <a:chOff x="5907742" y="4702159"/>
              <a:chExt cx="800164" cy="287872"/>
            </a:xfrm>
          </p:grpSpPr>
          <p:sp>
            <p:nvSpPr>
              <p:cNvPr id="425" name="Freeform 5"/>
              <p:cNvSpPr>
                <a:spLocks/>
              </p:cNvSpPr>
              <p:nvPr/>
            </p:nvSpPr>
            <p:spPr bwMode="auto">
              <a:xfrm rot="483460">
                <a:off x="5907742" y="4702159"/>
                <a:ext cx="786435"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26" name="Freeform 8"/>
              <p:cNvSpPr>
                <a:spLocks/>
              </p:cNvSpPr>
              <p:nvPr/>
            </p:nvSpPr>
            <p:spPr bwMode="auto">
              <a:xfrm rot="483460">
                <a:off x="5936453" y="4723101"/>
                <a:ext cx="755921"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7" name="Freeform 6"/>
              <p:cNvSpPr>
                <a:spLocks/>
              </p:cNvSpPr>
              <p:nvPr/>
            </p:nvSpPr>
            <p:spPr bwMode="auto">
              <a:xfrm rot="483460">
                <a:off x="5921472" y="4714437"/>
                <a:ext cx="786434"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8" name="Freeform 7"/>
              <p:cNvSpPr>
                <a:spLocks/>
              </p:cNvSpPr>
              <p:nvPr/>
            </p:nvSpPr>
            <p:spPr bwMode="auto">
              <a:xfrm rot="483460">
                <a:off x="5935311" y="4723100"/>
                <a:ext cx="755922"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nvGrpSpPr>
            <p:cNvPr id="15" name="Group 14"/>
            <p:cNvGrpSpPr/>
            <p:nvPr/>
          </p:nvGrpSpPr>
          <p:grpSpPr>
            <a:xfrm>
              <a:off x="5130342" y="1975641"/>
              <a:ext cx="1685926" cy="2268538"/>
              <a:chOff x="5110641" y="1976586"/>
              <a:chExt cx="1685926" cy="2268538"/>
            </a:xfrm>
          </p:grpSpPr>
          <p:sp>
            <p:nvSpPr>
              <p:cNvPr id="33828" name="Freeform 37"/>
              <p:cNvSpPr>
                <a:spLocks/>
              </p:cNvSpPr>
              <p:nvPr/>
            </p:nvSpPr>
            <p:spPr bwMode="auto">
              <a:xfrm>
                <a:off x="6591779" y="3146574"/>
                <a:ext cx="200025" cy="277812"/>
              </a:xfrm>
              <a:custGeom>
                <a:avLst/>
                <a:gdLst>
                  <a:gd name="T0" fmla="*/ 61 w 126"/>
                  <a:gd name="T1" fmla="*/ 0 h 175"/>
                  <a:gd name="T2" fmla="*/ 55 w 126"/>
                  <a:gd name="T3" fmla="*/ 0 h 175"/>
                  <a:gd name="T4" fmla="*/ 50 w 126"/>
                  <a:gd name="T5" fmla="*/ 2 h 175"/>
                  <a:gd name="T6" fmla="*/ 44 w 126"/>
                  <a:gd name="T7" fmla="*/ 4 h 175"/>
                  <a:gd name="T8" fmla="*/ 37 w 126"/>
                  <a:gd name="T9" fmla="*/ 7 h 175"/>
                  <a:gd name="T10" fmla="*/ 27 w 126"/>
                  <a:gd name="T11" fmla="*/ 15 h 175"/>
                  <a:gd name="T12" fmla="*/ 18 w 126"/>
                  <a:gd name="T13" fmla="*/ 26 h 175"/>
                  <a:gd name="T14" fmla="*/ 9 w 126"/>
                  <a:gd name="T15" fmla="*/ 39 h 175"/>
                  <a:gd name="T16" fmla="*/ 5 w 126"/>
                  <a:gd name="T17" fmla="*/ 54 h 175"/>
                  <a:gd name="T18" fmla="*/ 1 w 126"/>
                  <a:gd name="T19" fmla="*/ 70 h 175"/>
                  <a:gd name="T20" fmla="*/ 0 w 126"/>
                  <a:gd name="T21" fmla="*/ 87 h 175"/>
                  <a:gd name="T22" fmla="*/ 1 w 126"/>
                  <a:gd name="T23" fmla="*/ 104 h 175"/>
                  <a:gd name="T24" fmla="*/ 5 w 126"/>
                  <a:gd name="T25" fmla="*/ 121 h 175"/>
                  <a:gd name="T26" fmla="*/ 9 w 126"/>
                  <a:gd name="T27" fmla="*/ 135 h 175"/>
                  <a:gd name="T28" fmla="*/ 18 w 126"/>
                  <a:gd name="T29" fmla="*/ 148 h 175"/>
                  <a:gd name="T30" fmla="*/ 27 w 126"/>
                  <a:gd name="T31" fmla="*/ 160 h 175"/>
                  <a:gd name="T32" fmla="*/ 37 w 126"/>
                  <a:gd name="T33" fmla="*/ 168 h 175"/>
                  <a:gd name="T34" fmla="*/ 44 w 126"/>
                  <a:gd name="T35" fmla="*/ 169 h 175"/>
                  <a:gd name="T36" fmla="*/ 50 w 126"/>
                  <a:gd name="T37" fmla="*/ 173 h 175"/>
                  <a:gd name="T38" fmla="*/ 55 w 126"/>
                  <a:gd name="T39" fmla="*/ 173 h 175"/>
                  <a:gd name="T40" fmla="*/ 61 w 126"/>
                  <a:gd name="T41" fmla="*/ 174 h 175"/>
                  <a:gd name="T42" fmla="*/ 68 w 126"/>
                  <a:gd name="T43" fmla="*/ 173 h 175"/>
                  <a:gd name="T44" fmla="*/ 74 w 126"/>
                  <a:gd name="T45" fmla="*/ 173 h 175"/>
                  <a:gd name="T46" fmla="*/ 81 w 126"/>
                  <a:gd name="T47" fmla="*/ 169 h 175"/>
                  <a:gd name="T48" fmla="*/ 86 w 126"/>
                  <a:gd name="T49" fmla="*/ 168 h 175"/>
                  <a:gd name="T50" fmla="*/ 97 w 126"/>
                  <a:gd name="T51" fmla="*/ 160 h 175"/>
                  <a:gd name="T52" fmla="*/ 105 w 126"/>
                  <a:gd name="T53" fmla="*/ 148 h 175"/>
                  <a:gd name="T54" fmla="*/ 113 w 126"/>
                  <a:gd name="T55" fmla="*/ 135 h 175"/>
                  <a:gd name="T56" fmla="*/ 120 w 126"/>
                  <a:gd name="T57" fmla="*/ 121 h 175"/>
                  <a:gd name="T58" fmla="*/ 123 w 126"/>
                  <a:gd name="T59" fmla="*/ 104 h 175"/>
                  <a:gd name="T60" fmla="*/ 125 w 126"/>
                  <a:gd name="T61" fmla="*/ 87 h 175"/>
                  <a:gd name="T62" fmla="*/ 123 w 126"/>
                  <a:gd name="T63" fmla="*/ 70 h 175"/>
                  <a:gd name="T64" fmla="*/ 120 w 126"/>
                  <a:gd name="T65" fmla="*/ 54 h 175"/>
                  <a:gd name="T66" fmla="*/ 113 w 126"/>
                  <a:gd name="T67" fmla="*/ 39 h 175"/>
                  <a:gd name="T68" fmla="*/ 105 w 126"/>
                  <a:gd name="T69" fmla="*/ 26 h 175"/>
                  <a:gd name="T70" fmla="*/ 97 w 126"/>
                  <a:gd name="T71" fmla="*/ 15 h 175"/>
                  <a:gd name="T72" fmla="*/ 86 w 126"/>
                  <a:gd name="T73" fmla="*/ 7 h 175"/>
                  <a:gd name="T74" fmla="*/ 81 w 126"/>
                  <a:gd name="T75" fmla="*/ 4 h 175"/>
                  <a:gd name="T76" fmla="*/ 74 w 126"/>
                  <a:gd name="T77" fmla="*/ 2 h 175"/>
                  <a:gd name="T78" fmla="*/ 68 w 126"/>
                  <a:gd name="T79" fmla="*/ 0 h 175"/>
                  <a:gd name="T80" fmla="*/ 61 w 126"/>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75"/>
                  <a:gd name="T125" fmla="*/ 126 w 126"/>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75">
                    <a:moveTo>
                      <a:pt x="61" y="0"/>
                    </a:moveTo>
                    <a:lnTo>
                      <a:pt x="55" y="0"/>
                    </a:lnTo>
                    <a:lnTo>
                      <a:pt x="50" y="2"/>
                    </a:lnTo>
                    <a:lnTo>
                      <a:pt x="44" y="4"/>
                    </a:lnTo>
                    <a:lnTo>
                      <a:pt x="37" y="7"/>
                    </a:lnTo>
                    <a:lnTo>
                      <a:pt x="27" y="15"/>
                    </a:lnTo>
                    <a:lnTo>
                      <a:pt x="18" y="26"/>
                    </a:lnTo>
                    <a:lnTo>
                      <a:pt x="9" y="39"/>
                    </a:lnTo>
                    <a:lnTo>
                      <a:pt x="5" y="54"/>
                    </a:lnTo>
                    <a:lnTo>
                      <a:pt x="1" y="70"/>
                    </a:lnTo>
                    <a:lnTo>
                      <a:pt x="0" y="87"/>
                    </a:lnTo>
                    <a:lnTo>
                      <a:pt x="1" y="104"/>
                    </a:lnTo>
                    <a:lnTo>
                      <a:pt x="5" y="121"/>
                    </a:lnTo>
                    <a:lnTo>
                      <a:pt x="9" y="135"/>
                    </a:lnTo>
                    <a:lnTo>
                      <a:pt x="18" y="148"/>
                    </a:lnTo>
                    <a:lnTo>
                      <a:pt x="27" y="160"/>
                    </a:lnTo>
                    <a:lnTo>
                      <a:pt x="37" y="168"/>
                    </a:lnTo>
                    <a:lnTo>
                      <a:pt x="44" y="169"/>
                    </a:lnTo>
                    <a:lnTo>
                      <a:pt x="50" y="173"/>
                    </a:lnTo>
                    <a:lnTo>
                      <a:pt x="55" y="173"/>
                    </a:lnTo>
                    <a:lnTo>
                      <a:pt x="61" y="174"/>
                    </a:lnTo>
                    <a:lnTo>
                      <a:pt x="68" y="173"/>
                    </a:lnTo>
                    <a:lnTo>
                      <a:pt x="74" y="173"/>
                    </a:lnTo>
                    <a:lnTo>
                      <a:pt x="81" y="169"/>
                    </a:lnTo>
                    <a:lnTo>
                      <a:pt x="86" y="168"/>
                    </a:lnTo>
                    <a:lnTo>
                      <a:pt x="97" y="160"/>
                    </a:lnTo>
                    <a:lnTo>
                      <a:pt x="105" y="148"/>
                    </a:lnTo>
                    <a:lnTo>
                      <a:pt x="113" y="135"/>
                    </a:lnTo>
                    <a:lnTo>
                      <a:pt x="120" y="121"/>
                    </a:lnTo>
                    <a:lnTo>
                      <a:pt x="123" y="104"/>
                    </a:lnTo>
                    <a:lnTo>
                      <a:pt x="125" y="87"/>
                    </a:lnTo>
                    <a:lnTo>
                      <a:pt x="123" y="70"/>
                    </a:lnTo>
                    <a:lnTo>
                      <a:pt x="120" y="54"/>
                    </a:lnTo>
                    <a:lnTo>
                      <a:pt x="113" y="39"/>
                    </a:lnTo>
                    <a:lnTo>
                      <a:pt x="105" y="26"/>
                    </a:lnTo>
                    <a:lnTo>
                      <a:pt x="97" y="15"/>
                    </a:lnTo>
                    <a:lnTo>
                      <a:pt x="86" y="7"/>
                    </a:lnTo>
                    <a:lnTo>
                      <a:pt x="81" y="4"/>
                    </a:lnTo>
                    <a:lnTo>
                      <a:pt x="74" y="2"/>
                    </a:lnTo>
                    <a:lnTo>
                      <a:pt x="68" y="0"/>
                    </a:lnTo>
                    <a:lnTo>
                      <a:pt x="6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9" name="Freeform 38"/>
              <p:cNvSpPr>
                <a:spLocks/>
              </p:cNvSpPr>
              <p:nvPr/>
            </p:nvSpPr>
            <p:spPr bwMode="auto">
              <a:xfrm>
                <a:off x="6585428" y="2513161"/>
                <a:ext cx="165100" cy="228600"/>
              </a:xfrm>
              <a:custGeom>
                <a:avLst/>
                <a:gdLst>
                  <a:gd name="T0" fmla="*/ 52 w 104"/>
                  <a:gd name="T1" fmla="*/ 0 h 144"/>
                  <a:gd name="T2" fmla="*/ 41 w 104"/>
                  <a:gd name="T3" fmla="*/ 1 h 144"/>
                  <a:gd name="T4" fmla="*/ 33 w 104"/>
                  <a:gd name="T5" fmla="*/ 5 h 144"/>
                  <a:gd name="T6" fmla="*/ 23 w 104"/>
                  <a:gd name="T7" fmla="*/ 11 h 144"/>
                  <a:gd name="T8" fmla="*/ 15 w 104"/>
                  <a:gd name="T9" fmla="*/ 21 h 144"/>
                  <a:gd name="T10" fmla="*/ 10 w 104"/>
                  <a:gd name="T11" fmla="*/ 31 h 144"/>
                  <a:gd name="T12" fmla="*/ 5 w 104"/>
                  <a:gd name="T13" fmla="*/ 44 h 144"/>
                  <a:gd name="T14" fmla="*/ 2 w 104"/>
                  <a:gd name="T15" fmla="*/ 57 h 144"/>
                  <a:gd name="T16" fmla="*/ 0 w 104"/>
                  <a:gd name="T17" fmla="*/ 71 h 144"/>
                  <a:gd name="T18" fmla="*/ 2 w 104"/>
                  <a:gd name="T19" fmla="*/ 86 h 144"/>
                  <a:gd name="T20" fmla="*/ 5 w 104"/>
                  <a:gd name="T21" fmla="*/ 99 h 144"/>
                  <a:gd name="T22" fmla="*/ 10 w 104"/>
                  <a:gd name="T23" fmla="*/ 110 h 144"/>
                  <a:gd name="T24" fmla="*/ 15 w 104"/>
                  <a:gd name="T25" fmla="*/ 122 h 144"/>
                  <a:gd name="T26" fmla="*/ 23 w 104"/>
                  <a:gd name="T27" fmla="*/ 130 h 144"/>
                  <a:gd name="T28" fmla="*/ 33 w 104"/>
                  <a:gd name="T29" fmla="*/ 136 h 144"/>
                  <a:gd name="T30" fmla="*/ 41 w 104"/>
                  <a:gd name="T31" fmla="*/ 141 h 144"/>
                  <a:gd name="T32" fmla="*/ 52 w 104"/>
                  <a:gd name="T33" fmla="*/ 143 h 144"/>
                  <a:gd name="T34" fmla="*/ 62 w 104"/>
                  <a:gd name="T35" fmla="*/ 141 h 144"/>
                  <a:gd name="T36" fmla="*/ 72 w 104"/>
                  <a:gd name="T37" fmla="*/ 136 h 144"/>
                  <a:gd name="T38" fmla="*/ 80 w 104"/>
                  <a:gd name="T39" fmla="*/ 130 h 144"/>
                  <a:gd name="T40" fmla="*/ 88 w 104"/>
                  <a:gd name="T41" fmla="*/ 122 h 144"/>
                  <a:gd name="T42" fmla="*/ 95 w 104"/>
                  <a:gd name="T43" fmla="*/ 110 h 144"/>
                  <a:gd name="T44" fmla="*/ 100 w 104"/>
                  <a:gd name="T45" fmla="*/ 99 h 144"/>
                  <a:gd name="T46" fmla="*/ 103 w 104"/>
                  <a:gd name="T47" fmla="*/ 86 h 144"/>
                  <a:gd name="T48" fmla="*/ 103 w 104"/>
                  <a:gd name="T49" fmla="*/ 71 h 144"/>
                  <a:gd name="T50" fmla="*/ 103 w 104"/>
                  <a:gd name="T51" fmla="*/ 57 h 144"/>
                  <a:gd name="T52" fmla="*/ 100 w 104"/>
                  <a:gd name="T53" fmla="*/ 44 h 144"/>
                  <a:gd name="T54" fmla="*/ 95 w 104"/>
                  <a:gd name="T55" fmla="*/ 31 h 144"/>
                  <a:gd name="T56" fmla="*/ 88 w 104"/>
                  <a:gd name="T57" fmla="*/ 21 h 144"/>
                  <a:gd name="T58" fmla="*/ 80 w 104"/>
                  <a:gd name="T59" fmla="*/ 11 h 144"/>
                  <a:gd name="T60" fmla="*/ 72 w 104"/>
                  <a:gd name="T61" fmla="*/ 5 h 144"/>
                  <a:gd name="T62" fmla="*/ 62 w 104"/>
                  <a:gd name="T63" fmla="*/ 1 h 144"/>
                  <a:gd name="T64" fmla="*/ 52 w 10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44"/>
                  <a:gd name="T101" fmla="*/ 104 w 10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44">
                    <a:moveTo>
                      <a:pt x="52" y="0"/>
                    </a:moveTo>
                    <a:lnTo>
                      <a:pt x="41" y="1"/>
                    </a:lnTo>
                    <a:lnTo>
                      <a:pt x="33" y="5"/>
                    </a:lnTo>
                    <a:lnTo>
                      <a:pt x="23" y="11"/>
                    </a:lnTo>
                    <a:lnTo>
                      <a:pt x="15" y="21"/>
                    </a:lnTo>
                    <a:lnTo>
                      <a:pt x="10" y="31"/>
                    </a:lnTo>
                    <a:lnTo>
                      <a:pt x="5" y="44"/>
                    </a:lnTo>
                    <a:lnTo>
                      <a:pt x="2" y="57"/>
                    </a:lnTo>
                    <a:lnTo>
                      <a:pt x="0" y="71"/>
                    </a:lnTo>
                    <a:lnTo>
                      <a:pt x="2" y="86"/>
                    </a:lnTo>
                    <a:lnTo>
                      <a:pt x="5" y="99"/>
                    </a:lnTo>
                    <a:lnTo>
                      <a:pt x="10" y="110"/>
                    </a:lnTo>
                    <a:lnTo>
                      <a:pt x="15" y="122"/>
                    </a:lnTo>
                    <a:lnTo>
                      <a:pt x="23" y="130"/>
                    </a:lnTo>
                    <a:lnTo>
                      <a:pt x="33" y="136"/>
                    </a:lnTo>
                    <a:lnTo>
                      <a:pt x="41" y="141"/>
                    </a:lnTo>
                    <a:lnTo>
                      <a:pt x="52" y="143"/>
                    </a:lnTo>
                    <a:lnTo>
                      <a:pt x="62" y="141"/>
                    </a:lnTo>
                    <a:lnTo>
                      <a:pt x="72" y="136"/>
                    </a:lnTo>
                    <a:lnTo>
                      <a:pt x="80" y="130"/>
                    </a:lnTo>
                    <a:lnTo>
                      <a:pt x="88" y="122"/>
                    </a:lnTo>
                    <a:lnTo>
                      <a:pt x="95" y="110"/>
                    </a:lnTo>
                    <a:lnTo>
                      <a:pt x="100" y="99"/>
                    </a:lnTo>
                    <a:lnTo>
                      <a:pt x="103" y="86"/>
                    </a:lnTo>
                    <a:lnTo>
                      <a:pt x="103" y="71"/>
                    </a:lnTo>
                    <a:lnTo>
                      <a:pt x="103" y="57"/>
                    </a:lnTo>
                    <a:lnTo>
                      <a:pt x="100" y="44"/>
                    </a:lnTo>
                    <a:lnTo>
                      <a:pt x="95" y="31"/>
                    </a:lnTo>
                    <a:lnTo>
                      <a:pt x="88" y="21"/>
                    </a:lnTo>
                    <a:lnTo>
                      <a:pt x="80" y="11"/>
                    </a:lnTo>
                    <a:lnTo>
                      <a:pt x="72" y="5"/>
                    </a:lnTo>
                    <a:lnTo>
                      <a:pt x="62" y="1"/>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6" name="Freeform 45"/>
              <p:cNvSpPr>
                <a:spLocks/>
              </p:cNvSpPr>
              <p:nvPr/>
            </p:nvSpPr>
            <p:spPr bwMode="auto">
              <a:xfrm>
                <a:off x="6666392" y="2543325"/>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37" name="Freeform 46"/>
              <p:cNvSpPr>
                <a:spLocks/>
              </p:cNvSpPr>
              <p:nvPr/>
            </p:nvSpPr>
            <p:spPr bwMode="auto">
              <a:xfrm>
                <a:off x="6666392" y="2543325"/>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1" name="Freeform 50"/>
              <p:cNvSpPr>
                <a:spLocks/>
              </p:cNvSpPr>
              <p:nvPr/>
            </p:nvSpPr>
            <p:spPr bwMode="auto">
              <a:xfrm>
                <a:off x="6688617" y="3186262"/>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6" name="Freeform 55"/>
              <p:cNvSpPr>
                <a:spLocks/>
              </p:cNvSpPr>
              <p:nvPr/>
            </p:nvSpPr>
            <p:spPr bwMode="auto">
              <a:xfrm>
                <a:off x="5110641" y="1976586"/>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47" name="Freeform 56"/>
              <p:cNvSpPr>
                <a:spLocks/>
              </p:cNvSpPr>
              <p:nvPr/>
            </p:nvSpPr>
            <p:spPr bwMode="auto">
              <a:xfrm>
                <a:off x="5110641" y="1976586"/>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8" name="Freeform 57"/>
              <p:cNvSpPr>
                <a:spLocks/>
              </p:cNvSpPr>
              <p:nvPr/>
            </p:nvSpPr>
            <p:spPr bwMode="auto">
              <a:xfrm>
                <a:off x="6296504" y="1976586"/>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49" name="Freeform 58"/>
              <p:cNvSpPr>
                <a:spLocks/>
              </p:cNvSpPr>
              <p:nvPr/>
            </p:nvSpPr>
            <p:spPr bwMode="auto">
              <a:xfrm>
                <a:off x="6296504" y="1976586"/>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0" name="Freeform 59"/>
              <p:cNvSpPr>
                <a:spLocks/>
              </p:cNvSpPr>
              <p:nvPr/>
            </p:nvSpPr>
            <p:spPr bwMode="auto">
              <a:xfrm>
                <a:off x="5882167" y="3157686"/>
                <a:ext cx="249237" cy="344488"/>
              </a:xfrm>
              <a:custGeom>
                <a:avLst/>
                <a:gdLst>
                  <a:gd name="T0" fmla="*/ 78 w 157"/>
                  <a:gd name="T1" fmla="*/ 0 h 217"/>
                  <a:gd name="T2" fmla="*/ 70 w 157"/>
                  <a:gd name="T3" fmla="*/ 0 h 217"/>
                  <a:gd name="T4" fmla="*/ 61 w 157"/>
                  <a:gd name="T5" fmla="*/ 2 h 217"/>
                  <a:gd name="T6" fmla="*/ 55 w 157"/>
                  <a:gd name="T7" fmla="*/ 5 h 217"/>
                  <a:gd name="T8" fmla="*/ 47 w 157"/>
                  <a:gd name="T9" fmla="*/ 8 h 217"/>
                  <a:gd name="T10" fmla="*/ 40 w 157"/>
                  <a:gd name="T11" fmla="*/ 13 h 217"/>
                  <a:gd name="T12" fmla="*/ 34 w 157"/>
                  <a:gd name="T13" fmla="*/ 18 h 217"/>
                  <a:gd name="T14" fmla="*/ 29 w 157"/>
                  <a:gd name="T15" fmla="*/ 24 h 217"/>
                  <a:gd name="T16" fmla="*/ 22 w 157"/>
                  <a:gd name="T17" fmla="*/ 31 h 217"/>
                  <a:gd name="T18" fmla="*/ 13 w 157"/>
                  <a:gd name="T19" fmla="*/ 47 h 217"/>
                  <a:gd name="T20" fmla="*/ 6 w 157"/>
                  <a:gd name="T21" fmla="*/ 67 h 217"/>
                  <a:gd name="T22" fmla="*/ 1 w 157"/>
                  <a:gd name="T23" fmla="*/ 86 h 217"/>
                  <a:gd name="T24" fmla="*/ 0 w 157"/>
                  <a:gd name="T25" fmla="*/ 109 h 217"/>
                  <a:gd name="T26" fmla="*/ 1 w 157"/>
                  <a:gd name="T27" fmla="*/ 130 h 217"/>
                  <a:gd name="T28" fmla="*/ 6 w 157"/>
                  <a:gd name="T29" fmla="*/ 149 h 217"/>
                  <a:gd name="T30" fmla="*/ 13 w 157"/>
                  <a:gd name="T31" fmla="*/ 169 h 217"/>
                  <a:gd name="T32" fmla="*/ 22 w 157"/>
                  <a:gd name="T33" fmla="*/ 184 h 217"/>
                  <a:gd name="T34" fmla="*/ 29 w 157"/>
                  <a:gd name="T35" fmla="*/ 192 h 217"/>
                  <a:gd name="T36" fmla="*/ 34 w 157"/>
                  <a:gd name="T37" fmla="*/ 198 h 217"/>
                  <a:gd name="T38" fmla="*/ 40 w 157"/>
                  <a:gd name="T39" fmla="*/ 203 h 217"/>
                  <a:gd name="T40" fmla="*/ 47 w 157"/>
                  <a:gd name="T41" fmla="*/ 208 h 217"/>
                  <a:gd name="T42" fmla="*/ 55 w 157"/>
                  <a:gd name="T43" fmla="*/ 211 h 217"/>
                  <a:gd name="T44" fmla="*/ 61 w 157"/>
                  <a:gd name="T45" fmla="*/ 214 h 217"/>
                  <a:gd name="T46" fmla="*/ 70 w 157"/>
                  <a:gd name="T47" fmla="*/ 216 h 217"/>
                  <a:gd name="T48" fmla="*/ 78 w 157"/>
                  <a:gd name="T49" fmla="*/ 216 h 217"/>
                  <a:gd name="T50" fmla="*/ 86 w 157"/>
                  <a:gd name="T51" fmla="*/ 216 h 217"/>
                  <a:gd name="T52" fmla="*/ 94 w 157"/>
                  <a:gd name="T53" fmla="*/ 214 h 217"/>
                  <a:gd name="T54" fmla="*/ 101 w 157"/>
                  <a:gd name="T55" fmla="*/ 211 h 217"/>
                  <a:gd name="T56" fmla="*/ 107 w 157"/>
                  <a:gd name="T57" fmla="*/ 208 h 217"/>
                  <a:gd name="T58" fmla="*/ 115 w 157"/>
                  <a:gd name="T59" fmla="*/ 203 h 217"/>
                  <a:gd name="T60" fmla="*/ 122 w 157"/>
                  <a:gd name="T61" fmla="*/ 198 h 217"/>
                  <a:gd name="T62" fmla="*/ 127 w 157"/>
                  <a:gd name="T63" fmla="*/ 192 h 217"/>
                  <a:gd name="T64" fmla="*/ 133 w 157"/>
                  <a:gd name="T65" fmla="*/ 184 h 217"/>
                  <a:gd name="T66" fmla="*/ 143 w 157"/>
                  <a:gd name="T67" fmla="*/ 169 h 217"/>
                  <a:gd name="T68" fmla="*/ 149 w 157"/>
                  <a:gd name="T69" fmla="*/ 149 h 217"/>
                  <a:gd name="T70" fmla="*/ 154 w 157"/>
                  <a:gd name="T71" fmla="*/ 130 h 217"/>
                  <a:gd name="T72" fmla="*/ 156 w 157"/>
                  <a:gd name="T73" fmla="*/ 109 h 217"/>
                  <a:gd name="T74" fmla="*/ 154 w 157"/>
                  <a:gd name="T75" fmla="*/ 86 h 217"/>
                  <a:gd name="T76" fmla="*/ 149 w 157"/>
                  <a:gd name="T77" fmla="*/ 67 h 217"/>
                  <a:gd name="T78" fmla="*/ 143 w 157"/>
                  <a:gd name="T79" fmla="*/ 47 h 217"/>
                  <a:gd name="T80" fmla="*/ 133 w 157"/>
                  <a:gd name="T81" fmla="*/ 31 h 217"/>
                  <a:gd name="T82" fmla="*/ 127 w 157"/>
                  <a:gd name="T83" fmla="*/ 24 h 217"/>
                  <a:gd name="T84" fmla="*/ 122 w 157"/>
                  <a:gd name="T85" fmla="*/ 18 h 217"/>
                  <a:gd name="T86" fmla="*/ 115 w 157"/>
                  <a:gd name="T87" fmla="*/ 13 h 217"/>
                  <a:gd name="T88" fmla="*/ 107 w 157"/>
                  <a:gd name="T89" fmla="*/ 8 h 217"/>
                  <a:gd name="T90" fmla="*/ 101 w 157"/>
                  <a:gd name="T91" fmla="*/ 5 h 217"/>
                  <a:gd name="T92" fmla="*/ 94 w 157"/>
                  <a:gd name="T93" fmla="*/ 2 h 217"/>
                  <a:gd name="T94" fmla="*/ 86 w 157"/>
                  <a:gd name="T95" fmla="*/ 0 h 217"/>
                  <a:gd name="T96" fmla="*/ 78 w 157"/>
                  <a:gd name="T97" fmla="*/ 0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217"/>
                  <a:gd name="T149" fmla="*/ 157 w 157"/>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217">
                    <a:moveTo>
                      <a:pt x="78" y="0"/>
                    </a:moveTo>
                    <a:lnTo>
                      <a:pt x="70" y="0"/>
                    </a:lnTo>
                    <a:lnTo>
                      <a:pt x="61" y="2"/>
                    </a:lnTo>
                    <a:lnTo>
                      <a:pt x="55" y="5"/>
                    </a:lnTo>
                    <a:lnTo>
                      <a:pt x="47" y="8"/>
                    </a:lnTo>
                    <a:lnTo>
                      <a:pt x="40" y="13"/>
                    </a:lnTo>
                    <a:lnTo>
                      <a:pt x="34" y="18"/>
                    </a:lnTo>
                    <a:lnTo>
                      <a:pt x="29" y="24"/>
                    </a:lnTo>
                    <a:lnTo>
                      <a:pt x="22" y="31"/>
                    </a:lnTo>
                    <a:lnTo>
                      <a:pt x="13" y="47"/>
                    </a:lnTo>
                    <a:lnTo>
                      <a:pt x="6" y="67"/>
                    </a:lnTo>
                    <a:lnTo>
                      <a:pt x="1" y="86"/>
                    </a:lnTo>
                    <a:lnTo>
                      <a:pt x="0" y="109"/>
                    </a:lnTo>
                    <a:lnTo>
                      <a:pt x="1" y="130"/>
                    </a:lnTo>
                    <a:lnTo>
                      <a:pt x="6" y="149"/>
                    </a:lnTo>
                    <a:lnTo>
                      <a:pt x="13" y="169"/>
                    </a:lnTo>
                    <a:lnTo>
                      <a:pt x="22" y="184"/>
                    </a:lnTo>
                    <a:lnTo>
                      <a:pt x="29" y="192"/>
                    </a:lnTo>
                    <a:lnTo>
                      <a:pt x="34" y="198"/>
                    </a:lnTo>
                    <a:lnTo>
                      <a:pt x="40" y="203"/>
                    </a:lnTo>
                    <a:lnTo>
                      <a:pt x="47" y="208"/>
                    </a:lnTo>
                    <a:lnTo>
                      <a:pt x="55" y="211"/>
                    </a:lnTo>
                    <a:lnTo>
                      <a:pt x="61" y="214"/>
                    </a:lnTo>
                    <a:lnTo>
                      <a:pt x="70" y="216"/>
                    </a:lnTo>
                    <a:lnTo>
                      <a:pt x="78" y="216"/>
                    </a:lnTo>
                    <a:lnTo>
                      <a:pt x="86" y="216"/>
                    </a:lnTo>
                    <a:lnTo>
                      <a:pt x="94" y="214"/>
                    </a:lnTo>
                    <a:lnTo>
                      <a:pt x="101" y="211"/>
                    </a:lnTo>
                    <a:lnTo>
                      <a:pt x="107" y="208"/>
                    </a:lnTo>
                    <a:lnTo>
                      <a:pt x="115" y="203"/>
                    </a:lnTo>
                    <a:lnTo>
                      <a:pt x="122" y="198"/>
                    </a:lnTo>
                    <a:lnTo>
                      <a:pt x="127" y="192"/>
                    </a:lnTo>
                    <a:lnTo>
                      <a:pt x="133" y="184"/>
                    </a:lnTo>
                    <a:lnTo>
                      <a:pt x="143" y="169"/>
                    </a:lnTo>
                    <a:lnTo>
                      <a:pt x="149" y="149"/>
                    </a:lnTo>
                    <a:lnTo>
                      <a:pt x="154" y="130"/>
                    </a:lnTo>
                    <a:lnTo>
                      <a:pt x="156" y="109"/>
                    </a:lnTo>
                    <a:lnTo>
                      <a:pt x="154" y="86"/>
                    </a:lnTo>
                    <a:lnTo>
                      <a:pt x="149" y="67"/>
                    </a:lnTo>
                    <a:lnTo>
                      <a:pt x="143" y="47"/>
                    </a:lnTo>
                    <a:lnTo>
                      <a:pt x="133" y="31"/>
                    </a:lnTo>
                    <a:lnTo>
                      <a:pt x="127" y="24"/>
                    </a:lnTo>
                    <a:lnTo>
                      <a:pt x="122" y="18"/>
                    </a:lnTo>
                    <a:lnTo>
                      <a:pt x="115" y="13"/>
                    </a:lnTo>
                    <a:lnTo>
                      <a:pt x="107" y="8"/>
                    </a:lnTo>
                    <a:lnTo>
                      <a:pt x="101" y="5"/>
                    </a:lnTo>
                    <a:lnTo>
                      <a:pt x="94" y="2"/>
                    </a:lnTo>
                    <a:lnTo>
                      <a:pt x="86" y="0"/>
                    </a:lnTo>
                    <a:lnTo>
                      <a:pt x="7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3" name="Freeform 62"/>
              <p:cNvSpPr>
                <a:spLocks/>
              </p:cNvSpPr>
              <p:nvPr/>
            </p:nvSpPr>
            <p:spPr bwMode="auto">
              <a:xfrm>
                <a:off x="6390166" y="2032150"/>
                <a:ext cx="385762" cy="1012825"/>
              </a:xfrm>
              <a:custGeom>
                <a:avLst/>
                <a:gdLst>
                  <a:gd name="T0" fmla="*/ 0 w 243"/>
                  <a:gd name="T1" fmla="*/ 0 h 638"/>
                  <a:gd name="T2" fmla="*/ 31 w 243"/>
                  <a:gd name="T3" fmla="*/ 28 h 638"/>
                  <a:gd name="T4" fmla="*/ 62 w 243"/>
                  <a:gd name="T5" fmla="*/ 57 h 638"/>
                  <a:gd name="T6" fmla="*/ 93 w 243"/>
                  <a:gd name="T7" fmla="*/ 88 h 638"/>
                  <a:gd name="T8" fmla="*/ 122 w 243"/>
                  <a:gd name="T9" fmla="*/ 121 h 638"/>
                  <a:gd name="T10" fmla="*/ 153 w 243"/>
                  <a:gd name="T11" fmla="*/ 155 h 638"/>
                  <a:gd name="T12" fmla="*/ 184 w 243"/>
                  <a:gd name="T13" fmla="*/ 187 h 638"/>
                  <a:gd name="T14" fmla="*/ 213 w 243"/>
                  <a:gd name="T15" fmla="*/ 220 h 638"/>
                  <a:gd name="T16" fmla="*/ 242 w 243"/>
                  <a:gd name="T17" fmla="*/ 252 h 638"/>
                  <a:gd name="T18" fmla="*/ 242 w 243"/>
                  <a:gd name="T19" fmla="*/ 299 h 638"/>
                  <a:gd name="T20" fmla="*/ 240 w 243"/>
                  <a:gd name="T21" fmla="*/ 348 h 638"/>
                  <a:gd name="T22" fmla="*/ 239 w 243"/>
                  <a:gd name="T23" fmla="*/ 395 h 638"/>
                  <a:gd name="T24" fmla="*/ 237 w 243"/>
                  <a:gd name="T25" fmla="*/ 442 h 638"/>
                  <a:gd name="T26" fmla="*/ 236 w 243"/>
                  <a:gd name="T27" fmla="*/ 491 h 638"/>
                  <a:gd name="T28" fmla="*/ 232 w 243"/>
                  <a:gd name="T29" fmla="*/ 540 h 638"/>
                  <a:gd name="T30" fmla="*/ 231 w 243"/>
                  <a:gd name="T31" fmla="*/ 589 h 638"/>
                  <a:gd name="T32" fmla="*/ 227 w 243"/>
                  <a:gd name="T33" fmla="*/ 637 h 638"/>
                  <a:gd name="T34" fmla="*/ 224 w 243"/>
                  <a:gd name="T35" fmla="*/ 587 h 638"/>
                  <a:gd name="T36" fmla="*/ 221 w 243"/>
                  <a:gd name="T37" fmla="*/ 538 h 638"/>
                  <a:gd name="T38" fmla="*/ 216 w 243"/>
                  <a:gd name="T39" fmla="*/ 488 h 638"/>
                  <a:gd name="T40" fmla="*/ 213 w 243"/>
                  <a:gd name="T41" fmla="*/ 438 h 638"/>
                  <a:gd name="T42" fmla="*/ 208 w 243"/>
                  <a:gd name="T43" fmla="*/ 389 h 638"/>
                  <a:gd name="T44" fmla="*/ 201 w 243"/>
                  <a:gd name="T45" fmla="*/ 342 h 638"/>
                  <a:gd name="T46" fmla="*/ 195 w 243"/>
                  <a:gd name="T47" fmla="*/ 295 h 638"/>
                  <a:gd name="T48" fmla="*/ 187 w 243"/>
                  <a:gd name="T49" fmla="*/ 251 h 638"/>
                  <a:gd name="T50" fmla="*/ 164 w 243"/>
                  <a:gd name="T51" fmla="*/ 217 h 638"/>
                  <a:gd name="T52" fmla="*/ 141 w 243"/>
                  <a:gd name="T53" fmla="*/ 184 h 638"/>
                  <a:gd name="T54" fmla="*/ 119 w 243"/>
                  <a:gd name="T55" fmla="*/ 153 h 638"/>
                  <a:gd name="T56" fmla="*/ 96 w 243"/>
                  <a:gd name="T57" fmla="*/ 122 h 638"/>
                  <a:gd name="T58" fmla="*/ 71 w 243"/>
                  <a:gd name="T59" fmla="*/ 91 h 638"/>
                  <a:gd name="T60" fmla="*/ 49 w 243"/>
                  <a:gd name="T61" fmla="*/ 61 h 638"/>
                  <a:gd name="T62" fmla="*/ 24 w 243"/>
                  <a:gd name="T63" fmla="*/ 31 h 638"/>
                  <a:gd name="T64" fmla="*/ 0 w 243"/>
                  <a:gd name="T65" fmla="*/ 0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638"/>
                  <a:gd name="T101" fmla="*/ 243 w 24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638">
                    <a:moveTo>
                      <a:pt x="0" y="0"/>
                    </a:moveTo>
                    <a:lnTo>
                      <a:pt x="31" y="28"/>
                    </a:lnTo>
                    <a:lnTo>
                      <a:pt x="62" y="57"/>
                    </a:lnTo>
                    <a:lnTo>
                      <a:pt x="93" y="88"/>
                    </a:lnTo>
                    <a:lnTo>
                      <a:pt x="122" y="121"/>
                    </a:lnTo>
                    <a:lnTo>
                      <a:pt x="153" y="155"/>
                    </a:lnTo>
                    <a:lnTo>
                      <a:pt x="184" y="187"/>
                    </a:lnTo>
                    <a:lnTo>
                      <a:pt x="213" y="220"/>
                    </a:lnTo>
                    <a:lnTo>
                      <a:pt x="242" y="252"/>
                    </a:lnTo>
                    <a:lnTo>
                      <a:pt x="242" y="299"/>
                    </a:lnTo>
                    <a:lnTo>
                      <a:pt x="240" y="348"/>
                    </a:lnTo>
                    <a:lnTo>
                      <a:pt x="239" y="395"/>
                    </a:lnTo>
                    <a:lnTo>
                      <a:pt x="237" y="442"/>
                    </a:lnTo>
                    <a:lnTo>
                      <a:pt x="236" y="491"/>
                    </a:lnTo>
                    <a:lnTo>
                      <a:pt x="232" y="540"/>
                    </a:lnTo>
                    <a:lnTo>
                      <a:pt x="231" y="589"/>
                    </a:lnTo>
                    <a:lnTo>
                      <a:pt x="227" y="637"/>
                    </a:lnTo>
                    <a:lnTo>
                      <a:pt x="224" y="587"/>
                    </a:lnTo>
                    <a:lnTo>
                      <a:pt x="221" y="538"/>
                    </a:lnTo>
                    <a:lnTo>
                      <a:pt x="216" y="488"/>
                    </a:lnTo>
                    <a:lnTo>
                      <a:pt x="213" y="438"/>
                    </a:lnTo>
                    <a:lnTo>
                      <a:pt x="208" y="389"/>
                    </a:lnTo>
                    <a:lnTo>
                      <a:pt x="201" y="342"/>
                    </a:lnTo>
                    <a:lnTo>
                      <a:pt x="195" y="295"/>
                    </a:lnTo>
                    <a:lnTo>
                      <a:pt x="187" y="251"/>
                    </a:lnTo>
                    <a:lnTo>
                      <a:pt x="164" y="217"/>
                    </a:lnTo>
                    <a:lnTo>
                      <a:pt x="141" y="184"/>
                    </a:lnTo>
                    <a:lnTo>
                      <a:pt x="119" y="153"/>
                    </a:lnTo>
                    <a:lnTo>
                      <a:pt x="96" y="122"/>
                    </a:lnTo>
                    <a:lnTo>
                      <a:pt x="71" y="91"/>
                    </a:lnTo>
                    <a:lnTo>
                      <a:pt x="49" y="61"/>
                    </a:lnTo>
                    <a:lnTo>
                      <a:pt x="24" y="31"/>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4" name="Freeform 63"/>
              <p:cNvSpPr>
                <a:spLocks/>
              </p:cNvSpPr>
              <p:nvPr/>
            </p:nvSpPr>
            <p:spPr bwMode="auto">
              <a:xfrm>
                <a:off x="6255229" y="2535386"/>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5" name="Freeform 64"/>
              <p:cNvSpPr>
                <a:spLocks/>
              </p:cNvSpPr>
              <p:nvPr/>
            </p:nvSpPr>
            <p:spPr bwMode="auto">
              <a:xfrm>
                <a:off x="6255229" y="2535386"/>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8" name="Freeform 67"/>
              <p:cNvSpPr>
                <a:spLocks/>
              </p:cNvSpPr>
              <p:nvPr/>
            </p:nvSpPr>
            <p:spPr bwMode="auto">
              <a:xfrm>
                <a:off x="6002817" y="3203724"/>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9" name="Freeform 68"/>
              <p:cNvSpPr>
                <a:spLocks/>
              </p:cNvSpPr>
              <p:nvPr/>
            </p:nvSpPr>
            <p:spPr bwMode="auto">
              <a:xfrm>
                <a:off x="6002817" y="3203724"/>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000066"/>
              </a:solidFill>
              <a:ln w="12700" cap="rnd" cmpd="sng">
                <a:solidFill>
                  <a:srgbClr val="000000"/>
                </a:solidFill>
                <a:prstDash val="solid"/>
                <a:round/>
                <a:headEnd type="none" w="sm" len="sm"/>
                <a:tailEnd type="none" w="sm" len="sm"/>
              </a:ln>
            </p:spPr>
            <p:txBody>
              <a:bodyPr/>
              <a:lstStyle/>
              <a:p>
                <a:endParaRPr lang="en-US"/>
              </a:p>
            </p:txBody>
          </p:sp>
          <p:sp>
            <p:nvSpPr>
              <p:cNvPr id="33900" name="Freeform 118"/>
              <p:cNvSpPr>
                <a:spLocks/>
              </p:cNvSpPr>
              <p:nvPr/>
            </p:nvSpPr>
            <p:spPr bwMode="auto">
              <a:xfrm>
                <a:off x="5729767" y="2635400"/>
                <a:ext cx="312737" cy="434975"/>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01" name="Freeform 119"/>
              <p:cNvSpPr>
                <a:spLocks/>
              </p:cNvSpPr>
              <p:nvPr/>
            </p:nvSpPr>
            <p:spPr bwMode="auto">
              <a:xfrm>
                <a:off x="5826468" y="2694138"/>
                <a:ext cx="216035" cy="262160"/>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2" name="Freeform 120"/>
              <p:cNvSpPr>
                <a:spLocks/>
              </p:cNvSpPr>
              <p:nvPr/>
            </p:nvSpPr>
            <p:spPr bwMode="auto">
              <a:xfrm>
                <a:off x="5875816" y="2686200"/>
                <a:ext cx="87312" cy="166687"/>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3" name="Freeform 121"/>
              <p:cNvSpPr>
                <a:spLocks/>
              </p:cNvSpPr>
              <p:nvPr/>
            </p:nvSpPr>
            <p:spPr bwMode="auto">
              <a:xfrm>
                <a:off x="5875816" y="2851300"/>
                <a:ext cx="87312" cy="166687"/>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4" name="Freeform 122"/>
              <p:cNvSpPr>
                <a:spLocks/>
              </p:cNvSpPr>
              <p:nvPr/>
            </p:nvSpPr>
            <p:spPr bwMode="auto">
              <a:xfrm>
                <a:off x="5961541" y="2851300"/>
                <a:ext cx="88900" cy="166687"/>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05" name="Freeform 123"/>
              <p:cNvSpPr>
                <a:spLocks/>
              </p:cNvSpPr>
              <p:nvPr/>
            </p:nvSpPr>
            <p:spPr bwMode="auto">
              <a:xfrm>
                <a:off x="5961541" y="2686200"/>
                <a:ext cx="88900" cy="166687"/>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85" name="Freeform 49"/>
            <p:cNvSpPr>
              <a:spLocks/>
            </p:cNvSpPr>
            <p:nvPr/>
          </p:nvSpPr>
          <p:spPr bwMode="auto">
            <a:xfrm>
              <a:off x="6090198" y="335801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86" name="Freeform 50"/>
            <p:cNvSpPr>
              <a:spLocks/>
            </p:cNvSpPr>
            <p:nvPr/>
          </p:nvSpPr>
          <p:spPr bwMode="auto">
            <a:xfrm>
              <a:off x="6090198" y="335801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 name="Freeform 38"/>
            <p:cNvSpPr>
              <a:spLocks/>
            </p:cNvSpPr>
            <p:nvPr/>
          </p:nvSpPr>
          <p:spPr bwMode="auto">
            <a:xfrm>
              <a:off x="5973751" y="2583268"/>
              <a:ext cx="165100" cy="228600"/>
            </a:xfrm>
            <a:custGeom>
              <a:avLst/>
              <a:gdLst>
                <a:gd name="T0" fmla="*/ 52 w 104"/>
                <a:gd name="T1" fmla="*/ 0 h 144"/>
                <a:gd name="T2" fmla="*/ 41 w 104"/>
                <a:gd name="T3" fmla="*/ 1 h 144"/>
                <a:gd name="T4" fmla="*/ 33 w 104"/>
                <a:gd name="T5" fmla="*/ 5 h 144"/>
                <a:gd name="T6" fmla="*/ 23 w 104"/>
                <a:gd name="T7" fmla="*/ 11 h 144"/>
                <a:gd name="T8" fmla="*/ 15 w 104"/>
                <a:gd name="T9" fmla="*/ 21 h 144"/>
                <a:gd name="T10" fmla="*/ 10 w 104"/>
                <a:gd name="T11" fmla="*/ 31 h 144"/>
                <a:gd name="T12" fmla="*/ 5 w 104"/>
                <a:gd name="T13" fmla="*/ 44 h 144"/>
                <a:gd name="T14" fmla="*/ 2 w 104"/>
                <a:gd name="T15" fmla="*/ 57 h 144"/>
                <a:gd name="T16" fmla="*/ 0 w 104"/>
                <a:gd name="T17" fmla="*/ 71 h 144"/>
                <a:gd name="T18" fmla="*/ 2 w 104"/>
                <a:gd name="T19" fmla="*/ 86 h 144"/>
                <a:gd name="T20" fmla="*/ 5 w 104"/>
                <a:gd name="T21" fmla="*/ 99 h 144"/>
                <a:gd name="T22" fmla="*/ 10 w 104"/>
                <a:gd name="T23" fmla="*/ 110 h 144"/>
                <a:gd name="T24" fmla="*/ 15 w 104"/>
                <a:gd name="T25" fmla="*/ 122 h 144"/>
                <a:gd name="T26" fmla="*/ 23 w 104"/>
                <a:gd name="T27" fmla="*/ 130 h 144"/>
                <a:gd name="T28" fmla="*/ 33 w 104"/>
                <a:gd name="T29" fmla="*/ 136 h 144"/>
                <a:gd name="T30" fmla="*/ 41 w 104"/>
                <a:gd name="T31" fmla="*/ 141 h 144"/>
                <a:gd name="T32" fmla="*/ 52 w 104"/>
                <a:gd name="T33" fmla="*/ 143 h 144"/>
                <a:gd name="T34" fmla="*/ 62 w 104"/>
                <a:gd name="T35" fmla="*/ 141 h 144"/>
                <a:gd name="T36" fmla="*/ 72 w 104"/>
                <a:gd name="T37" fmla="*/ 136 h 144"/>
                <a:gd name="T38" fmla="*/ 80 w 104"/>
                <a:gd name="T39" fmla="*/ 130 h 144"/>
                <a:gd name="T40" fmla="*/ 88 w 104"/>
                <a:gd name="T41" fmla="*/ 122 h 144"/>
                <a:gd name="T42" fmla="*/ 95 w 104"/>
                <a:gd name="T43" fmla="*/ 110 h 144"/>
                <a:gd name="T44" fmla="*/ 100 w 104"/>
                <a:gd name="T45" fmla="*/ 99 h 144"/>
                <a:gd name="T46" fmla="*/ 103 w 104"/>
                <a:gd name="T47" fmla="*/ 86 h 144"/>
                <a:gd name="T48" fmla="*/ 103 w 104"/>
                <a:gd name="T49" fmla="*/ 71 h 144"/>
                <a:gd name="T50" fmla="*/ 103 w 104"/>
                <a:gd name="T51" fmla="*/ 57 h 144"/>
                <a:gd name="T52" fmla="*/ 100 w 104"/>
                <a:gd name="T53" fmla="*/ 44 h 144"/>
                <a:gd name="T54" fmla="*/ 95 w 104"/>
                <a:gd name="T55" fmla="*/ 31 h 144"/>
                <a:gd name="T56" fmla="*/ 88 w 104"/>
                <a:gd name="T57" fmla="*/ 21 h 144"/>
                <a:gd name="T58" fmla="*/ 80 w 104"/>
                <a:gd name="T59" fmla="*/ 11 h 144"/>
                <a:gd name="T60" fmla="*/ 72 w 104"/>
                <a:gd name="T61" fmla="*/ 5 h 144"/>
                <a:gd name="T62" fmla="*/ 62 w 104"/>
                <a:gd name="T63" fmla="*/ 1 h 144"/>
                <a:gd name="T64" fmla="*/ 52 w 10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44"/>
                <a:gd name="T101" fmla="*/ 104 w 10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44">
                  <a:moveTo>
                    <a:pt x="52" y="0"/>
                  </a:moveTo>
                  <a:lnTo>
                    <a:pt x="41" y="1"/>
                  </a:lnTo>
                  <a:lnTo>
                    <a:pt x="33" y="5"/>
                  </a:lnTo>
                  <a:lnTo>
                    <a:pt x="23" y="11"/>
                  </a:lnTo>
                  <a:lnTo>
                    <a:pt x="15" y="21"/>
                  </a:lnTo>
                  <a:lnTo>
                    <a:pt x="10" y="31"/>
                  </a:lnTo>
                  <a:lnTo>
                    <a:pt x="5" y="44"/>
                  </a:lnTo>
                  <a:lnTo>
                    <a:pt x="2" y="57"/>
                  </a:lnTo>
                  <a:lnTo>
                    <a:pt x="0" y="71"/>
                  </a:lnTo>
                  <a:lnTo>
                    <a:pt x="2" y="86"/>
                  </a:lnTo>
                  <a:lnTo>
                    <a:pt x="5" y="99"/>
                  </a:lnTo>
                  <a:lnTo>
                    <a:pt x="10" y="110"/>
                  </a:lnTo>
                  <a:lnTo>
                    <a:pt x="15" y="122"/>
                  </a:lnTo>
                  <a:lnTo>
                    <a:pt x="23" y="130"/>
                  </a:lnTo>
                  <a:lnTo>
                    <a:pt x="33" y="136"/>
                  </a:lnTo>
                  <a:lnTo>
                    <a:pt x="41" y="141"/>
                  </a:lnTo>
                  <a:lnTo>
                    <a:pt x="52" y="143"/>
                  </a:lnTo>
                  <a:lnTo>
                    <a:pt x="62" y="141"/>
                  </a:lnTo>
                  <a:lnTo>
                    <a:pt x="72" y="136"/>
                  </a:lnTo>
                  <a:lnTo>
                    <a:pt x="80" y="130"/>
                  </a:lnTo>
                  <a:lnTo>
                    <a:pt x="88" y="122"/>
                  </a:lnTo>
                  <a:lnTo>
                    <a:pt x="95" y="110"/>
                  </a:lnTo>
                  <a:lnTo>
                    <a:pt x="100" y="99"/>
                  </a:lnTo>
                  <a:lnTo>
                    <a:pt x="103" y="86"/>
                  </a:lnTo>
                  <a:lnTo>
                    <a:pt x="103" y="71"/>
                  </a:lnTo>
                  <a:lnTo>
                    <a:pt x="103" y="57"/>
                  </a:lnTo>
                  <a:lnTo>
                    <a:pt x="100" y="44"/>
                  </a:lnTo>
                  <a:lnTo>
                    <a:pt x="95" y="31"/>
                  </a:lnTo>
                  <a:lnTo>
                    <a:pt x="88" y="21"/>
                  </a:lnTo>
                  <a:lnTo>
                    <a:pt x="80" y="11"/>
                  </a:lnTo>
                  <a:lnTo>
                    <a:pt x="72" y="5"/>
                  </a:lnTo>
                  <a:lnTo>
                    <a:pt x="62" y="1"/>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 name="Freeform 45"/>
            <p:cNvSpPr>
              <a:spLocks/>
            </p:cNvSpPr>
            <p:nvPr/>
          </p:nvSpPr>
          <p:spPr bwMode="auto">
            <a:xfrm>
              <a:off x="6054715" y="2613432"/>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84" name="Freeform 46"/>
            <p:cNvSpPr>
              <a:spLocks/>
            </p:cNvSpPr>
            <p:nvPr/>
          </p:nvSpPr>
          <p:spPr bwMode="auto">
            <a:xfrm>
              <a:off x="6054715" y="2613432"/>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 name="Freeform 56"/>
            <p:cNvSpPr>
              <a:spLocks/>
            </p:cNvSpPr>
            <p:nvPr/>
          </p:nvSpPr>
          <p:spPr bwMode="auto">
            <a:xfrm>
              <a:off x="4498964" y="2046693"/>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9" name="Group 418"/>
            <p:cNvGrpSpPr/>
            <p:nvPr/>
          </p:nvGrpSpPr>
          <p:grpSpPr>
            <a:xfrm rot="267067">
              <a:off x="5181277" y="3272189"/>
              <a:ext cx="984691" cy="375801"/>
              <a:chOff x="5907742" y="4702159"/>
              <a:chExt cx="800164" cy="287872"/>
            </a:xfrm>
          </p:grpSpPr>
          <p:sp>
            <p:nvSpPr>
              <p:cNvPr id="420" name="Freeform 5"/>
              <p:cNvSpPr>
                <a:spLocks/>
              </p:cNvSpPr>
              <p:nvPr/>
            </p:nvSpPr>
            <p:spPr bwMode="auto">
              <a:xfrm rot="483460">
                <a:off x="5907742" y="4702159"/>
                <a:ext cx="786435"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23" name="Freeform 8"/>
              <p:cNvSpPr>
                <a:spLocks/>
              </p:cNvSpPr>
              <p:nvPr/>
            </p:nvSpPr>
            <p:spPr bwMode="auto">
              <a:xfrm rot="483460">
                <a:off x="5936453" y="4723101"/>
                <a:ext cx="755921"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1" name="Freeform 6"/>
              <p:cNvSpPr>
                <a:spLocks/>
              </p:cNvSpPr>
              <p:nvPr/>
            </p:nvSpPr>
            <p:spPr bwMode="auto">
              <a:xfrm rot="483460">
                <a:off x="5921472" y="4714437"/>
                <a:ext cx="786434" cy="265119"/>
              </a:xfrm>
              <a:custGeom>
                <a:avLst/>
                <a:gdLst>
                  <a:gd name="T0" fmla="*/ 21 w 799"/>
                  <a:gd name="T1" fmla="*/ 292 h 293"/>
                  <a:gd name="T2" fmla="*/ 798 w 799"/>
                  <a:gd name="T3" fmla="*/ 21 h 293"/>
                  <a:gd name="T4" fmla="*/ 798 w 799"/>
                  <a:gd name="T5" fmla="*/ 19 h 293"/>
                  <a:gd name="T6" fmla="*/ 798 w 799"/>
                  <a:gd name="T7" fmla="*/ 16 h 293"/>
                  <a:gd name="T8" fmla="*/ 797 w 799"/>
                  <a:gd name="T9" fmla="*/ 15 h 293"/>
                  <a:gd name="T10" fmla="*/ 797 w 799"/>
                  <a:gd name="T11" fmla="*/ 11 h 293"/>
                  <a:gd name="T12" fmla="*/ 797 w 799"/>
                  <a:gd name="T13" fmla="*/ 10 h 293"/>
                  <a:gd name="T14" fmla="*/ 795 w 799"/>
                  <a:gd name="T15" fmla="*/ 6 h 293"/>
                  <a:gd name="T16" fmla="*/ 795 w 799"/>
                  <a:gd name="T17" fmla="*/ 3 h 293"/>
                  <a:gd name="T18" fmla="*/ 793 w 799"/>
                  <a:gd name="T19" fmla="*/ 0 h 293"/>
                  <a:gd name="T20" fmla="*/ 0 w 799"/>
                  <a:gd name="T21" fmla="*/ 255 h 293"/>
                  <a:gd name="T22" fmla="*/ 21 w 799"/>
                  <a:gd name="T23" fmla="*/ 292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9"/>
                  <a:gd name="T37" fmla="*/ 0 h 293"/>
                  <a:gd name="T38" fmla="*/ 799 w 79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9" h="293">
                    <a:moveTo>
                      <a:pt x="21" y="292"/>
                    </a:moveTo>
                    <a:lnTo>
                      <a:pt x="798" y="21"/>
                    </a:lnTo>
                    <a:lnTo>
                      <a:pt x="798" y="19"/>
                    </a:lnTo>
                    <a:lnTo>
                      <a:pt x="798" y="16"/>
                    </a:lnTo>
                    <a:lnTo>
                      <a:pt x="797" y="15"/>
                    </a:lnTo>
                    <a:lnTo>
                      <a:pt x="797" y="11"/>
                    </a:lnTo>
                    <a:lnTo>
                      <a:pt x="797" y="10"/>
                    </a:lnTo>
                    <a:lnTo>
                      <a:pt x="795" y="6"/>
                    </a:lnTo>
                    <a:lnTo>
                      <a:pt x="795" y="3"/>
                    </a:lnTo>
                    <a:lnTo>
                      <a:pt x="793" y="0"/>
                    </a:lnTo>
                    <a:lnTo>
                      <a:pt x="0" y="255"/>
                    </a:lnTo>
                    <a:lnTo>
                      <a:pt x="21" y="292"/>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 name="Freeform 7"/>
              <p:cNvSpPr>
                <a:spLocks/>
              </p:cNvSpPr>
              <p:nvPr/>
            </p:nvSpPr>
            <p:spPr bwMode="auto">
              <a:xfrm rot="483460">
                <a:off x="5935311" y="4723100"/>
                <a:ext cx="755922" cy="266930"/>
              </a:xfrm>
              <a:custGeom>
                <a:avLst/>
                <a:gdLst>
                  <a:gd name="T0" fmla="*/ 0 w 768"/>
                  <a:gd name="T1" fmla="*/ 268 h 295"/>
                  <a:gd name="T2" fmla="*/ 20 w 768"/>
                  <a:gd name="T3" fmla="*/ 294 h 295"/>
                  <a:gd name="T4" fmla="*/ 766 w 768"/>
                  <a:gd name="T5" fmla="*/ 29 h 295"/>
                  <a:gd name="T6" fmla="*/ 766 w 768"/>
                  <a:gd name="T7" fmla="*/ 26 h 295"/>
                  <a:gd name="T8" fmla="*/ 767 w 768"/>
                  <a:gd name="T9" fmla="*/ 24 h 295"/>
                  <a:gd name="T10" fmla="*/ 767 w 768"/>
                  <a:gd name="T11" fmla="*/ 21 h 295"/>
                  <a:gd name="T12" fmla="*/ 767 w 768"/>
                  <a:gd name="T13" fmla="*/ 18 h 295"/>
                  <a:gd name="T14" fmla="*/ 767 w 768"/>
                  <a:gd name="T15" fmla="*/ 15 h 295"/>
                  <a:gd name="T16" fmla="*/ 767 w 768"/>
                  <a:gd name="T17" fmla="*/ 11 h 295"/>
                  <a:gd name="T18" fmla="*/ 767 w 768"/>
                  <a:gd name="T19" fmla="*/ 7 h 295"/>
                  <a:gd name="T20" fmla="*/ 767 w 768"/>
                  <a:gd name="T21" fmla="*/ 0 h 295"/>
                  <a:gd name="T22" fmla="*/ 0 w 768"/>
                  <a:gd name="T23" fmla="*/ 26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8"/>
                  <a:gd name="T37" fmla="*/ 0 h 295"/>
                  <a:gd name="T38" fmla="*/ 768 w 768"/>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8" h="295">
                    <a:moveTo>
                      <a:pt x="0" y="268"/>
                    </a:moveTo>
                    <a:lnTo>
                      <a:pt x="20" y="294"/>
                    </a:lnTo>
                    <a:lnTo>
                      <a:pt x="766" y="29"/>
                    </a:lnTo>
                    <a:lnTo>
                      <a:pt x="766" y="26"/>
                    </a:lnTo>
                    <a:lnTo>
                      <a:pt x="767" y="24"/>
                    </a:lnTo>
                    <a:lnTo>
                      <a:pt x="767" y="21"/>
                    </a:lnTo>
                    <a:lnTo>
                      <a:pt x="767" y="18"/>
                    </a:lnTo>
                    <a:lnTo>
                      <a:pt x="767" y="15"/>
                    </a:lnTo>
                    <a:lnTo>
                      <a:pt x="767" y="11"/>
                    </a:lnTo>
                    <a:lnTo>
                      <a:pt x="767" y="7"/>
                    </a:lnTo>
                    <a:lnTo>
                      <a:pt x="767" y="0"/>
                    </a:lnTo>
                    <a:lnTo>
                      <a:pt x="0" y="268"/>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87" name="Freeform 55"/>
            <p:cNvSpPr>
              <a:spLocks/>
            </p:cNvSpPr>
            <p:nvPr/>
          </p:nvSpPr>
          <p:spPr bwMode="auto">
            <a:xfrm>
              <a:off x="4498964" y="2046693"/>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89" name="Freeform 57"/>
            <p:cNvSpPr>
              <a:spLocks/>
            </p:cNvSpPr>
            <p:nvPr/>
          </p:nvSpPr>
          <p:spPr bwMode="auto">
            <a:xfrm>
              <a:off x="5684827" y="2046693"/>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0" name="Freeform 58"/>
            <p:cNvSpPr>
              <a:spLocks/>
            </p:cNvSpPr>
            <p:nvPr/>
          </p:nvSpPr>
          <p:spPr bwMode="auto">
            <a:xfrm>
              <a:off x="5684827" y="2046693"/>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 name="Freeform 59"/>
            <p:cNvSpPr>
              <a:spLocks/>
            </p:cNvSpPr>
            <p:nvPr/>
          </p:nvSpPr>
          <p:spPr bwMode="auto">
            <a:xfrm>
              <a:off x="5270490" y="3227793"/>
              <a:ext cx="249237" cy="344488"/>
            </a:xfrm>
            <a:custGeom>
              <a:avLst/>
              <a:gdLst>
                <a:gd name="T0" fmla="*/ 78 w 157"/>
                <a:gd name="T1" fmla="*/ 0 h 217"/>
                <a:gd name="T2" fmla="*/ 70 w 157"/>
                <a:gd name="T3" fmla="*/ 0 h 217"/>
                <a:gd name="T4" fmla="*/ 61 w 157"/>
                <a:gd name="T5" fmla="*/ 2 h 217"/>
                <a:gd name="T6" fmla="*/ 55 w 157"/>
                <a:gd name="T7" fmla="*/ 5 h 217"/>
                <a:gd name="T8" fmla="*/ 47 w 157"/>
                <a:gd name="T9" fmla="*/ 8 h 217"/>
                <a:gd name="T10" fmla="*/ 40 w 157"/>
                <a:gd name="T11" fmla="*/ 13 h 217"/>
                <a:gd name="T12" fmla="*/ 34 w 157"/>
                <a:gd name="T13" fmla="*/ 18 h 217"/>
                <a:gd name="T14" fmla="*/ 29 w 157"/>
                <a:gd name="T15" fmla="*/ 24 h 217"/>
                <a:gd name="T16" fmla="*/ 22 w 157"/>
                <a:gd name="T17" fmla="*/ 31 h 217"/>
                <a:gd name="T18" fmla="*/ 13 w 157"/>
                <a:gd name="T19" fmla="*/ 47 h 217"/>
                <a:gd name="T20" fmla="*/ 6 w 157"/>
                <a:gd name="T21" fmla="*/ 67 h 217"/>
                <a:gd name="T22" fmla="*/ 1 w 157"/>
                <a:gd name="T23" fmla="*/ 86 h 217"/>
                <a:gd name="T24" fmla="*/ 0 w 157"/>
                <a:gd name="T25" fmla="*/ 109 h 217"/>
                <a:gd name="T26" fmla="*/ 1 w 157"/>
                <a:gd name="T27" fmla="*/ 130 h 217"/>
                <a:gd name="T28" fmla="*/ 6 w 157"/>
                <a:gd name="T29" fmla="*/ 149 h 217"/>
                <a:gd name="T30" fmla="*/ 13 w 157"/>
                <a:gd name="T31" fmla="*/ 169 h 217"/>
                <a:gd name="T32" fmla="*/ 22 w 157"/>
                <a:gd name="T33" fmla="*/ 184 h 217"/>
                <a:gd name="T34" fmla="*/ 29 w 157"/>
                <a:gd name="T35" fmla="*/ 192 h 217"/>
                <a:gd name="T36" fmla="*/ 34 w 157"/>
                <a:gd name="T37" fmla="*/ 198 h 217"/>
                <a:gd name="T38" fmla="*/ 40 w 157"/>
                <a:gd name="T39" fmla="*/ 203 h 217"/>
                <a:gd name="T40" fmla="*/ 47 w 157"/>
                <a:gd name="T41" fmla="*/ 208 h 217"/>
                <a:gd name="T42" fmla="*/ 55 w 157"/>
                <a:gd name="T43" fmla="*/ 211 h 217"/>
                <a:gd name="T44" fmla="*/ 61 w 157"/>
                <a:gd name="T45" fmla="*/ 214 h 217"/>
                <a:gd name="T46" fmla="*/ 70 w 157"/>
                <a:gd name="T47" fmla="*/ 216 h 217"/>
                <a:gd name="T48" fmla="*/ 78 w 157"/>
                <a:gd name="T49" fmla="*/ 216 h 217"/>
                <a:gd name="T50" fmla="*/ 86 w 157"/>
                <a:gd name="T51" fmla="*/ 216 h 217"/>
                <a:gd name="T52" fmla="*/ 94 w 157"/>
                <a:gd name="T53" fmla="*/ 214 h 217"/>
                <a:gd name="T54" fmla="*/ 101 w 157"/>
                <a:gd name="T55" fmla="*/ 211 h 217"/>
                <a:gd name="T56" fmla="*/ 107 w 157"/>
                <a:gd name="T57" fmla="*/ 208 h 217"/>
                <a:gd name="T58" fmla="*/ 115 w 157"/>
                <a:gd name="T59" fmla="*/ 203 h 217"/>
                <a:gd name="T60" fmla="*/ 122 w 157"/>
                <a:gd name="T61" fmla="*/ 198 h 217"/>
                <a:gd name="T62" fmla="*/ 127 w 157"/>
                <a:gd name="T63" fmla="*/ 192 h 217"/>
                <a:gd name="T64" fmla="*/ 133 w 157"/>
                <a:gd name="T65" fmla="*/ 184 h 217"/>
                <a:gd name="T66" fmla="*/ 143 w 157"/>
                <a:gd name="T67" fmla="*/ 169 h 217"/>
                <a:gd name="T68" fmla="*/ 149 w 157"/>
                <a:gd name="T69" fmla="*/ 149 h 217"/>
                <a:gd name="T70" fmla="*/ 154 w 157"/>
                <a:gd name="T71" fmla="*/ 130 h 217"/>
                <a:gd name="T72" fmla="*/ 156 w 157"/>
                <a:gd name="T73" fmla="*/ 109 h 217"/>
                <a:gd name="T74" fmla="*/ 154 w 157"/>
                <a:gd name="T75" fmla="*/ 86 h 217"/>
                <a:gd name="T76" fmla="*/ 149 w 157"/>
                <a:gd name="T77" fmla="*/ 67 h 217"/>
                <a:gd name="T78" fmla="*/ 143 w 157"/>
                <a:gd name="T79" fmla="*/ 47 h 217"/>
                <a:gd name="T80" fmla="*/ 133 w 157"/>
                <a:gd name="T81" fmla="*/ 31 h 217"/>
                <a:gd name="T82" fmla="*/ 127 w 157"/>
                <a:gd name="T83" fmla="*/ 24 h 217"/>
                <a:gd name="T84" fmla="*/ 122 w 157"/>
                <a:gd name="T85" fmla="*/ 18 h 217"/>
                <a:gd name="T86" fmla="*/ 115 w 157"/>
                <a:gd name="T87" fmla="*/ 13 h 217"/>
                <a:gd name="T88" fmla="*/ 107 w 157"/>
                <a:gd name="T89" fmla="*/ 8 h 217"/>
                <a:gd name="T90" fmla="*/ 101 w 157"/>
                <a:gd name="T91" fmla="*/ 5 h 217"/>
                <a:gd name="T92" fmla="*/ 94 w 157"/>
                <a:gd name="T93" fmla="*/ 2 h 217"/>
                <a:gd name="T94" fmla="*/ 86 w 157"/>
                <a:gd name="T95" fmla="*/ 0 h 217"/>
                <a:gd name="T96" fmla="*/ 78 w 157"/>
                <a:gd name="T97" fmla="*/ 0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217"/>
                <a:gd name="T149" fmla="*/ 157 w 157"/>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217">
                  <a:moveTo>
                    <a:pt x="78" y="0"/>
                  </a:moveTo>
                  <a:lnTo>
                    <a:pt x="70" y="0"/>
                  </a:lnTo>
                  <a:lnTo>
                    <a:pt x="61" y="2"/>
                  </a:lnTo>
                  <a:lnTo>
                    <a:pt x="55" y="5"/>
                  </a:lnTo>
                  <a:lnTo>
                    <a:pt x="47" y="8"/>
                  </a:lnTo>
                  <a:lnTo>
                    <a:pt x="40" y="13"/>
                  </a:lnTo>
                  <a:lnTo>
                    <a:pt x="34" y="18"/>
                  </a:lnTo>
                  <a:lnTo>
                    <a:pt x="29" y="24"/>
                  </a:lnTo>
                  <a:lnTo>
                    <a:pt x="22" y="31"/>
                  </a:lnTo>
                  <a:lnTo>
                    <a:pt x="13" y="47"/>
                  </a:lnTo>
                  <a:lnTo>
                    <a:pt x="6" y="67"/>
                  </a:lnTo>
                  <a:lnTo>
                    <a:pt x="1" y="86"/>
                  </a:lnTo>
                  <a:lnTo>
                    <a:pt x="0" y="109"/>
                  </a:lnTo>
                  <a:lnTo>
                    <a:pt x="1" y="130"/>
                  </a:lnTo>
                  <a:lnTo>
                    <a:pt x="6" y="149"/>
                  </a:lnTo>
                  <a:lnTo>
                    <a:pt x="13" y="169"/>
                  </a:lnTo>
                  <a:lnTo>
                    <a:pt x="22" y="184"/>
                  </a:lnTo>
                  <a:lnTo>
                    <a:pt x="29" y="192"/>
                  </a:lnTo>
                  <a:lnTo>
                    <a:pt x="34" y="198"/>
                  </a:lnTo>
                  <a:lnTo>
                    <a:pt x="40" y="203"/>
                  </a:lnTo>
                  <a:lnTo>
                    <a:pt x="47" y="208"/>
                  </a:lnTo>
                  <a:lnTo>
                    <a:pt x="55" y="211"/>
                  </a:lnTo>
                  <a:lnTo>
                    <a:pt x="61" y="214"/>
                  </a:lnTo>
                  <a:lnTo>
                    <a:pt x="70" y="216"/>
                  </a:lnTo>
                  <a:lnTo>
                    <a:pt x="78" y="216"/>
                  </a:lnTo>
                  <a:lnTo>
                    <a:pt x="86" y="216"/>
                  </a:lnTo>
                  <a:lnTo>
                    <a:pt x="94" y="214"/>
                  </a:lnTo>
                  <a:lnTo>
                    <a:pt x="101" y="211"/>
                  </a:lnTo>
                  <a:lnTo>
                    <a:pt x="107" y="208"/>
                  </a:lnTo>
                  <a:lnTo>
                    <a:pt x="115" y="203"/>
                  </a:lnTo>
                  <a:lnTo>
                    <a:pt x="122" y="198"/>
                  </a:lnTo>
                  <a:lnTo>
                    <a:pt x="127" y="192"/>
                  </a:lnTo>
                  <a:lnTo>
                    <a:pt x="133" y="184"/>
                  </a:lnTo>
                  <a:lnTo>
                    <a:pt x="143" y="169"/>
                  </a:lnTo>
                  <a:lnTo>
                    <a:pt x="149" y="149"/>
                  </a:lnTo>
                  <a:lnTo>
                    <a:pt x="154" y="130"/>
                  </a:lnTo>
                  <a:lnTo>
                    <a:pt x="156" y="109"/>
                  </a:lnTo>
                  <a:lnTo>
                    <a:pt x="154" y="86"/>
                  </a:lnTo>
                  <a:lnTo>
                    <a:pt x="149" y="67"/>
                  </a:lnTo>
                  <a:lnTo>
                    <a:pt x="143" y="47"/>
                  </a:lnTo>
                  <a:lnTo>
                    <a:pt x="133" y="31"/>
                  </a:lnTo>
                  <a:lnTo>
                    <a:pt x="127" y="24"/>
                  </a:lnTo>
                  <a:lnTo>
                    <a:pt x="122" y="18"/>
                  </a:lnTo>
                  <a:lnTo>
                    <a:pt x="115" y="13"/>
                  </a:lnTo>
                  <a:lnTo>
                    <a:pt x="107" y="8"/>
                  </a:lnTo>
                  <a:lnTo>
                    <a:pt x="101" y="5"/>
                  </a:lnTo>
                  <a:lnTo>
                    <a:pt x="94" y="2"/>
                  </a:lnTo>
                  <a:lnTo>
                    <a:pt x="86" y="0"/>
                  </a:lnTo>
                  <a:lnTo>
                    <a:pt x="7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 name="Freeform 62"/>
            <p:cNvSpPr>
              <a:spLocks/>
            </p:cNvSpPr>
            <p:nvPr/>
          </p:nvSpPr>
          <p:spPr bwMode="auto">
            <a:xfrm>
              <a:off x="5778489" y="2102257"/>
              <a:ext cx="385762" cy="1012825"/>
            </a:xfrm>
            <a:custGeom>
              <a:avLst/>
              <a:gdLst>
                <a:gd name="T0" fmla="*/ 0 w 243"/>
                <a:gd name="T1" fmla="*/ 0 h 638"/>
                <a:gd name="T2" fmla="*/ 31 w 243"/>
                <a:gd name="T3" fmla="*/ 28 h 638"/>
                <a:gd name="T4" fmla="*/ 62 w 243"/>
                <a:gd name="T5" fmla="*/ 57 h 638"/>
                <a:gd name="T6" fmla="*/ 93 w 243"/>
                <a:gd name="T7" fmla="*/ 88 h 638"/>
                <a:gd name="T8" fmla="*/ 122 w 243"/>
                <a:gd name="T9" fmla="*/ 121 h 638"/>
                <a:gd name="T10" fmla="*/ 153 w 243"/>
                <a:gd name="T11" fmla="*/ 155 h 638"/>
                <a:gd name="T12" fmla="*/ 184 w 243"/>
                <a:gd name="T13" fmla="*/ 187 h 638"/>
                <a:gd name="T14" fmla="*/ 213 w 243"/>
                <a:gd name="T15" fmla="*/ 220 h 638"/>
                <a:gd name="T16" fmla="*/ 242 w 243"/>
                <a:gd name="T17" fmla="*/ 252 h 638"/>
                <a:gd name="T18" fmla="*/ 242 w 243"/>
                <a:gd name="T19" fmla="*/ 299 h 638"/>
                <a:gd name="T20" fmla="*/ 240 w 243"/>
                <a:gd name="T21" fmla="*/ 348 h 638"/>
                <a:gd name="T22" fmla="*/ 239 w 243"/>
                <a:gd name="T23" fmla="*/ 395 h 638"/>
                <a:gd name="T24" fmla="*/ 237 w 243"/>
                <a:gd name="T25" fmla="*/ 442 h 638"/>
                <a:gd name="T26" fmla="*/ 236 w 243"/>
                <a:gd name="T27" fmla="*/ 491 h 638"/>
                <a:gd name="T28" fmla="*/ 232 w 243"/>
                <a:gd name="T29" fmla="*/ 540 h 638"/>
                <a:gd name="T30" fmla="*/ 231 w 243"/>
                <a:gd name="T31" fmla="*/ 589 h 638"/>
                <a:gd name="T32" fmla="*/ 227 w 243"/>
                <a:gd name="T33" fmla="*/ 637 h 638"/>
                <a:gd name="T34" fmla="*/ 224 w 243"/>
                <a:gd name="T35" fmla="*/ 587 h 638"/>
                <a:gd name="T36" fmla="*/ 221 w 243"/>
                <a:gd name="T37" fmla="*/ 538 h 638"/>
                <a:gd name="T38" fmla="*/ 216 w 243"/>
                <a:gd name="T39" fmla="*/ 488 h 638"/>
                <a:gd name="T40" fmla="*/ 213 w 243"/>
                <a:gd name="T41" fmla="*/ 438 h 638"/>
                <a:gd name="T42" fmla="*/ 208 w 243"/>
                <a:gd name="T43" fmla="*/ 389 h 638"/>
                <a:gd name="T44" fmla="*/ 201 w 243"/>
                <a:gd name="T45" fmla="*/ 342 h 638"/>
                <a:gd name="T46" fmla="*/ 195 w 243"/>
                <a:gd name="T47" fmla="*/ 295 h 638"/>
                <a:gd name="T48" fmla="*/ 187 w 243"/>
                <a:gd name="T49" fmla="*/ 251 h 638"/>
                <a:gd name="T50" fmla="*/ 164 w 243"/>
                <a:gd name="T51" fmla="*/ 217 h 638"/>
                <a:gd name="T52" fmla="*/ 141 w 243"/>
                <a:gd name="T53" fmla="*/ 184 h 638"/>
                <a:gd name="T54" fmla="*/ 119 w 243"/>
                <a:gd name="T55" fmla="*/ 153 h 638"/>
                <a:gd name="T56" fmla="*/ 96 w 243"/>
                <a:gd name="T57" fmla="*/ 122 h 638"/>
                <a:gd name="T58" fmla="*/ 71 w 243"/>
                <a:gd name="T59" fmla="*/ 91 h 638"/>
                <a:gd name="T60" fmla="*/ 49 w 243"/>
                <a:gd name="T61" fmla="*/ 61 h 638"/>
                <a:gd name="T62" fmla="*/ 24 w 243"/>
                <a:gd name="T63" fmla="*/ 31 h 638"/>
                <a:gd name="T64" fmla="*/ 0 w 243"/>
                <a:gd name="T65" fmla="*/ 0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638"/>
                <a:gd name="T101" fmla="*/ 243 w 24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638">
                  <a:moveTo>
                    <a:pt x="0" y="0"/>
                  </a:moveTo>
                  <a:lnTo>
                    <a:pt x="31" y="28"/>
                  </a:lnTo>
                  <a:lnTo>
                    <a:pt x="62" y="57"/>
                  </a:lnTo>
                  <a:lnTo>
                    <a:pt x="93" y="88"/>
                  </a:lnTo>
                  <a:lnTo>
                    <a:pt x="122" y="121"/>
                  </a:lnTo>
                  <a:lnTo>
                    <a:pt x="153" y="155"/>
                  </a:lnTo>
                  <a:lnTo>
                    <a:pt x="184" y="187"/>
                  </a:lnTo>
                  <a:lnTo>
                    <a:pt x="213" y="220"/>
                  </a:lnTo>
                  <a:lnTo>
                    <a:pt x="242" y="252"/>
                  </a:lnTo>
                  <a:lnTo>
                    <a:pt x="242" y="299"/>
                  </a:lnTo>
                  <a:lnTo>
                    <a:pt x="240" y="348"/>
                  </a:lnTo>
                  <a:lnTo>
                    <a:pt x="239" y="395"/>
                  </a:lnTo>
                  <a:lnTo>
                    <a:pt x="237" y="442"/>
                  </a:lnTo>
                  <a:lnTo>
                    <a:pt x="236" y="491"/>
                  </a:lnTo>
                  <a:lnTo>
                    <a:pt x="232" y="540"/>
                  </a:lnTo>
                  <a:lnTo>
                    <a:pt x="231" y="589"/>
                  </a:lnTo>
                  <a:lnTo>
                    <a:pt x="227" y="637"/>
                  </a:lnTo>
                  <a:lnTo>
                    <a:pt x="224" y="587"/>
                  </a:lnTo>
                  <a:lnTo>
                    <a:pt x="221" y="538"/>
                  </a:lnTo>
                  <a:lnTo>
                    <a:pt x="216" y="488"/>
                  </a:lnTo>
                  <a:lnTo>
                    <a:pt x="213" y="438"/>
                  </a:lnTo>
                  <a:lnTo>
                    <a:pt x="208" y="389"/>
                  </a:lnTo>
                  <a:lnTo>
                    <a:pt x="201" y="342"/>
                  </a:lnTo>
                  <a:lnTo>
                    <a:pt x="195" y="295"/>
                  </a:lnTo>
                  <a:lnTo>
                    <a:pt x="187" y="251"/>
                  </a:lnTo>
                  <a:lnTo>
                    <a:pt x="164" y="217"/>
                  </a:lnTo>
                  <a:lnTo>
                    <a:pt x="141" y="184"/>
                  </a:lnTo>
                  <a:lnTo>
                    <a:pt x="119" y="153"/>
                  </a:lnTo>
                  <a:lnTo>
                    <a:pt x="96" y="122"/>
                  </a:lnTo>
                  <a:lnTo>
                    <a:pt x="71" y="91"/>
                  </a:lnTo>
                  <a:lnTo>
                    <a:pt x="49" y="61"/>
                  </a:lnTo>
                  <a:lnTo>
                    <a:pt x="24" y="31"/>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3" name="Freeform 63"/>
            <p:cNvSpPr>
              <a:spLocks/>
            </p:cNvSpPr>
            <p:nvPr/>
          </p:nvSpPr>
          <p:spPr bwMode="auto">
            <a:xfrm>
              <a:off x="5643552" y="2605493"/>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4" name="Freeform 64"/>
            <p:cNvSpPr>
              <a:spLocks/>
            </p:cNvSpPr>
            <p:nvPr/>
          </p:nvSpPr>
          <p:spPr bwMode="auto">
            <a:xfrm>
              <a:off x="5643552" y="2605493"/>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 name="Freeform 67"/>
            <p:cNvSpPr>
              <a:spLocks/>
            </p:cNvSpPr>
            <p:nvPr/>
          </p:nvSpPr>
          <p:spPr bwMode="auto">
            <a:xfrm>
              <a:off x="5391140" y="3273831"/>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6" name="Freeform 68"/>
            <p:cNvSpPr>
              <a:spLocks/>
            </p:cNvSpPr>
            <p:nvPr/>
          </p:nvSpPr>
          <p:spPr bwMode="auto">
            <a:xfrm>
              <a:off x="5391140" y="3273831"/>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000066"/>
            </a:solidFill>
            <a:ln w="12700" cap="rnd" cmpd="sng">
              <a:solidFill>
                <a:srgbClr val="000000"/>
              </a:solidFill>
              <a:prstDash val="solid"/>
              <a:round/>
              <a:headEnd type="none" w="sm" len="sm"/>
              <a:tailEnd type="none" w="sm" len="sm"/>
            </a:ln>
          </p:spPr>
          <p:txBody>
            <a:bodyPr/>
            <a:lstStyle/>
            <a:p>
              <a:endParaRPr lang="en-US"/>
            </a:p>
          </p:txBody>
        </p:sp>
        <p:sp>
          <p:nvSpPr>
            <p:cNvPr id="397" name="Freeform 118"/>
            <p:cNvSpPr>
              <a:spLocks/>
            </p:cNvSpPr>
            <p:nvPr/>
          </p:nvSpPr>
          <p:spPr bwMode="auto">
            <a:xfrm>
              <a:off x="5118090" y="2705507"/>
              <a:ext cx="312737" cy="434975"/>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 name="Freeform 119"/>
            <p:cNvSpPr>
              <a:spLocks/>
            </p:cNvSpPr>
            <p:nvPr/>
          </p:nvSpPr>
          <p:spPr bwMode="auto">
            <a:xfrm>
              <a:off x="5214791" y="2764245"/>
              <a:ext cx="216035" cy="262160"/>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99" name="Freeform 120"/>
            <p:cNvSpPr>
              <a:spLocks/>
            </p:cNvSpPr>
            <p:nvPr/>
          </p:nvSpPr>
          <p:spPr bwMode="auto">
            <a:xfrm>
              <a:off x="5264139" y="2756307"/>
              <a:ext cx="87312" cy="166687"/>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0" name="Freeform 121"/>
            <p:cNvSpPr>
              <a:spLocks/>
            </p:cNvSpPr>
            <p:nvPr/>
          </p:nvSpPr>
          <p:spPr bwMode="auto">
            <a:xfrm>
              <a:off x="5264139" y="2921407"/>
              <a:ext cx="87312" cy="166687"/>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1" name="Freeform 122"/>
            <p:cNvSpPr>
              <a:spLocks/>
            </p:cNvSpPr>
            <p:nvPr/>
          </p:nvSpPr>
          <p:spPr bwMode="auto">
            <a:xfrm>
              <a:off x="5349864" y="2921407"/>
              <a:ext cx="88900" cy="166687"/>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02" name="Freeform 123"/>
            <p:cNvSpPr>
              <a:spLocks/>
            </p:cNvSpPr>
            <p:nvPr/>
          </p:nvSpPr>
          <p:spPr bwMode="auto">
            <a:xfrm>
              <a:off x="5349864" y="2756307"/>
              <a:ext cx="88900" cy="166687"/>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42" name="Freeform 37"/>
            <p:cNvSpPr>
              <a:spLocks/>
            </p:cNvSpPr>
            <p:nvPr/>
          </p:nvSpPr>
          <p:spPr bwMode="auto">
            <a:xfrm>
              <a:off x="5348553" y="3292760"/>
              <a:ext cx="200025" cy="277812"/>
            </a:xfrm>
            <a:custGeom>
              <a:avLst/>
              <a:gdLst>
                <a:gd name="T0" fmla="*/ 61 w 126"/>
                <a:gd name="T1" fmla="*/ 0 h 175"/>
                <a:gd name="T2" fmla="*/ 55 w 126"/>
                <a:gd name="T3" fmla="*/ 0 h 175"/>
                <a:gd name="T4" fmla="*/ 50 w 126"/>
                <a:gd name="T5" fmla="*/ 2 h 175"/>
                <a:gd name="T6" fmla="*/ 44 w 126"/>
                <a:gd name="T7" fmla="*/ 4 h 175"/>
                <a:gd name="T8" fmla="*/ 37 w 126"/>
                <a:gd name="T9" fmla="*/ 7 h 175"/>
                <a:gd name="T10" fmla="*/ 27 w 126"/>
                <a:gd name="T11" fmla="*/ 15 h 175"/>
                <a:gd name="T12" fmla="*/ 18 w 126"/>
                <a:gd name="T13" fmla="*/ 26 h 175"/>
                <a:gd name="T14" fmla="*/ 9 w 126"/>
                <a:gd name="T15" fmla="*/ 39 h 175"/>
                <a:gd name="T16" fmla="*/ 5 w 126"/>
                <a:gd name="T17" fmla="*/ 54 h 175"/>
                <a:gd name="T18" fmla="*/ 1 w 126"/>
                <a:gd name="T19" fmla="*/ 70 h 175"/>
                <a:gd name="T20" fmla="*/ 0 w 126"/>
                <a:gd name="T21" fmla="*/ 87 h 175"/>
                <a:gd name="T22" fmla="*/ 1 w 126"/>
                <a:gd name="T23" fmla="*/ 104 h 175"/>
                <a:gd name="T24" fmla="*/ 5 w 126"/>
                <a:gd name="T25" fmla="*/ 121 h 175"/>
                <a:gd name="T26" fmla="*/ 9 w 126"/>
                <a:gd name="T27" fmla="*/ 135 h 175"/>
                <a:gd name="T28" fmla="*/ 18 w 126"/>
                <a:gd name="T29" fmla="*/ 148 h 175"/>
                <a:gd name="T30" fmla="*/ 27 w 126"/>
                <a:gd name="T31" fmla="*/ 160 h 175"/>
                <a:gd name="T32" fmla="*/ 37 w 126"/>
                <a:gd name="T33" fmla="*/ 168 h 175"/>
                <a:gd name="T34" fmla="*/ 44 w 126"/>
                <a:gd name="T35" fmla="*/ 169 h 175"/>
                <a:gd name="T36" fmla="*/ 50 w 126"/>
                <a:gd name="T37" fmla="*/ 173 h 175"/>
                <a:gd name="T38" fmla="*/ 55 w 126"/>
                <a:gd name="T39" fmla="*/ 173 h 175"/>
                <a:gd name="T40" fmla="*/ 61 w 126"/>
                <a:gd name="T41" fmla="*/ 174 h 175"/>
                <a:gd name="T42" fmla="*/ 68 w 126"/>
                <a:gd name="T43" fmla="*/ 173 h 175"/>
                <a:gd name="T44" fmla="*/ 74 w 126"/>
                <a:gd name="T45" fmla="*/ 173 h 175"/>
                <a:gd name="T46" fmla="*/ 81 w 126"/>
                <a:gd name="T47" fmla="*/ 169 h 175"/>
                <a:gd name="T48" fmla="*/ 86 w 126"/>
                <a:gd name="T49" fmla="*/ 168 h 175"/>
                <a:gd name="T50" fmla="*/ 97 w 126"/>
                <a:gd name="T51" fmla="*/ 160 h 175"/>
                <a:gd name="T52" fmla="*/ 105 w 126"/>
                <a:gd name="T53" fmla="*/ 148 h 175"/>
                <a:gd name="T54" fmla="*/ 113 w 126"/>
                <a:gd name="T55" fmla="*/ 135 h 175"/>
                <a:gd name="T56" fmla="*/ 120 w 126"/>
                <a:gd name="T57" fmla="*/ 121 h 175"/>
                <a:gd name="T58" fmla="*/ 123 w 126"/>
                <a:gd name="T59" fmla="*/ 104 h 175"/>
                <a:gd name="T60" fmla="*/ 125 w 126"/>
                <a:gd name="T61" fmla="*/ 87 h 175"/>
                <a:gd name="T62" fmla="*/ 123 w 126"/>
                <a:gd name="T63" fmla="*/ 70 h 175"/>
                <a:gd name="T64" fmla="*/ 120 w 126"/>
                <a:gd name="T65" fmla="*/ 54 h 175"/>
                <a:gd name="T66" fmla="*/ 113 w 126"/>
                <a:gd name="T67" fmla="*/ 39 h 175"/>
                <a:gd name="T68" fmla="*/ 105 w 126"/>
                <a:gd name="T69" fmla="*/ 26 h 175"/>
                <a:gd name="T70" fmla="*/ 97 w 126"/>
                <a:gd name="T71" fmla="*/ 15 h 175"/>
                <a:gd name="T72" fmla="*/ 86 w 126"/>
                <a:gd name="T73" fmla="*/ 7 h 175"/>
                <a:gd name="T74" fmla="*/ 81 w 126"/>
                <a:gd name="T75" fmla="*/ 4 h 175"/>
                <a:gd name="T76" fmla="*/ 74 w 126"/>
                <a:gd name="T77" fmla="*/ 2 h 175"/>
                <a:gd name="T78" fmla="*/ 68 w 126"/>
                <a:gd name="T79" fmla="*/ 0 h 175"/>
                <a:gd name="T80" fmla="*/ 61 w 126"/>
                <a:gd name="T81" fmla="*/ 0 h 1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75"/>
                <a:gd name="T125" fmla="*/ 126 w 126"/>
                <a:gd name="T126" fmla="*/ 175 h 1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75">
                  <a:moveTo>
                    <a:pt x="61" y="0"/>
                  </a:moveTo>
                  <a:lnTo>
                    <a:pt x="55" y="0"/>
                  </a:lnTo>
                  <a:lnTo>
                    <a:pt x="50" y="2"/>
                  </a:lnTo>
                  <a:lnTo>
                    <a:pt x="44" y="4"/>
                  </a:lnTo>
                  <a:lnTo>
                    <a:pt x="37" y="7"/>
                  </a:lnTo>
                  <a:lnTo>
                    <a:pt x="27" y="15"/>
                  </a:lnTo>
                  <a:lnTo>
                    <a:pt x="18" y="26"/>
                  </a:lnTo>
                  <a:lnTo>
                    <a:pt x="9" y="39"/>
                  </a:lnTo>
                  <a:lnTo>
                    <a:pt x="5" y="54"/>
                  </a:lnTo>
                  <a:lnTo>
                    <a:pt x="1" y="70"/>
                  </a:lnTo>
                  <a:lnTo>
                    <a:pt x="0" y="87"/>
                  </a:lnTo>
                  <a:lnTo>
                    <a:pt x="1" y="104"/>
                  </a:lnTo>
                  <a:lnTo>
                    <a:pt x="5" y="121"/>
                  </a:lnTo>
                  <a:lnTo>
                    <a:pt x="9" y="135"/>
                  </a:lnTo>
                  <a:lnTo>
                    <a:pt x="18" y="148"/>
                  </a:lnTo>
                  <a:lnTo>
                    <a:pt x="27" y="160"/>
                  </a:lnTo>
                  <a:lnTo>
                    <a:pt x="37" y="168"/>
                  </a:lnTo>
                  <a:lnTo>
                    <a:pt x="44" y="169"/>
                  </a:lnTo>
                  <a:lnTo>
                    <a:pt x="50" y="173"/>
                  </a:lnTo>
                  <a:lnTo>
                    <a:pt x="55" y="173"/>
                  </a:lnTo>
                  <a:lnTo>
                    <a:pt x="61" y="174"/>
                  </a:lnTo>
                  <a:lnTo>
                    <a:pt x="68" y="173"/>
                  </a:lnTo>
                  <a:lnTo>
                    <a:pt x="74" y="173"/>
                  </a:lnTo>
                  <a:lnTo>
                    <a:pt x="81" y="169"/>
                  </a:lnTo>
                  <a:lnTo>
                    <a:pt x="86" y="168"/>
                  </a:lnTo>
                  <a:lnTo>
                    <a:pt x="97" y="160"/>
                  </a:lnTo>
                  <a:lnTo>
                    <a:pt x="105" y="148"/>
                  </a:lnTo>
                  <a:lnTo>
                    <a:pt x="113" y="135"/>
                  </a:lnTo>
                  <a:lnTo>
                    <a:pt x="120" y="121"/>
                  </a:lnTo>
                  <a:lnTo>
                    <a:pt x="123" y="104"/>
                  </a:lnTo>
                  <a:lnTo>
                    <a:pt x="125" y="87"/>
                  </a:lnTo>
                  <a:lnTo>
                    <a:pt x="123" y="70"/>
                  </a:lnTo>
                  <a:lnTo>
                    <a:pt x="120" y="54"/>
                  </a:lnTo>
                  <a:lnTo>
                    <a:pt x="113" y="39"/>
                  </a:lnTo>
                  <a:lnTo>
                    <a:pt x="105" y="26"/>
                  </a:lnTo>
                  <a:lnTo>
                    <a:pt x="97" y="15"/>
                  </a:lnTo>
                  <a:lnTo>
                    <a:pt x="86" y="7"/>
                  </a:lnTo>
                  <a:lnTo>
                    <a:pt x="81" y="4"/>
                  </a:lnTo>
                  <a:lnTo>
                    <a:pt x="74" y="2"/>
                  </a:lnTo>
                  <a:lnTo>
                    <a:pt x="68" y="0"/>
                  </a:lnTo>
                  <a:lnTo>
                    <a:pt x="6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 name="Freeform 38"/>
            <p:cNvSpPr>
              <a:spLocks/>
            </p:cNvSpPr>
            <p:nvPr/>
          </p:nvSpPr>
          <p:spPr bwMode="auto">
            <a:xfrm>
              <a:off x="5342202" y="2659347"/>
              <a:ext cx="165100" cy="228600"/>
            </a:xfrm>
            <a:custGeom>
              <a:avLst/>
              <a:gdLst>
                <a:gd name="T0" fmla="*/ 52 w 104"/>
                <a:gd name="T1" fmla="*/ 0 h 144"/>
                <a:gd name="T2" fmla="*/ 41 w 104"/>
                <a:gd name="T3" fmla="*/ 1 h 144"/>
                <a:gd name="T4" fmla="*/ 33 w 104"/>
                <a:gd name="T5" fmla="*/ 5 h 144"/>
                <a:gd name="T6" fmla="*/ 23 w 104"/>
                <a:gd name="T7" fmla="*/ 11 h 144"/>
                <a:gd name="T8" fmla="*/ 15 w 104"/>
                <a:gd name="T9" fmla="*/ 21 h 144"/>
                <a:gd name="T10" fmla="*/ 10 w 104"/>
                <a:gd name="T11" fmla="*/ 31 h 144"/>
                <a:gd name="T12" fmla="*/ 5 w 104"/>
                <a:gd name="T13" fmla="*/ 44 h 144"/>
                <a:gd name="T14" fmla="*/ 2 w 104"/>
                <a:gd name="T15" fmla="*/ 57 h 144"/>
                <a:gd name="T16" fmla="*/ 0 w 104"/>
                <a:gd name="T17" fmla="*/ 71 h 144"/>
                <a:gd name="T18" fmla="*/ 2 w 104"/>
                <a:gd name="T19" fmla="*/ 86 h 144"/>
                <a:gd name="T20" fmla="*/ 5 w 104"/>
                <a:gd name="T21" fmla="*/ 99 h 144"/>
                <a:gd name="T22" fmla="*/ 10 w 104"/>
                <a:gd name="T23" fmla="*/ 110 h 144"/>
                <a:gd name="T24" fmla="*/ 15 w 104"/>
                <a:gd name="T25" fmla="*/ 122 h 144"/>
                <a:gd name="T26" fmla="*/ 23 w 104"/>
                <a:gd name="T27" fmla="*/ 130 h 144"/>
                <a:gd name="T28" fmla="*/ 33 w 104"/>
                <a:gd name="T29" fmla="*/ 136 h 144"/>
                <a:gd name="T30" fmla="*/ 41 w 104"/>
                <a:gd name="T31" fmla="*/ 141 h 144"/>
                <a:gd name="T32" fmla="*/ 52 w 104"/>
                <a:gd name="T33" fmla="*/ 143 h 144"/>
                <a:gd name="T34" fmla="*/ 62 w 104"/>
                <a:gd name="T35" fmla="*/ 141 h 144"/>
                <a:gd name="T36" fmla="*/ 72 w 104"/>
                <a:gd name="T37" fmla="*/ 136 h 144"/>
                <a:gd name="T38" fmla="*/ 80 w 104"/>
                <a:gd name="T39" fmla="*/ 130 h 144"/>
                <a:gd name="T40" fmla="*/ 88 w 104"/>
                <a:gd name="T41" fmla="*/ 122 h 144"/>
                <a:gd name="T42" fmla="*/ 95 w 104"/>
                <a:gd name="T43" fmla="*/ 110 h 144"/>
                <a:gd name="T44" fmla="*/ 100 w 104"/>
                <a:gd name="T45" fmla="*/ 99 h 144"/>
                <a:gd name="T46" fmla="*/ 103 w 104"/>
                <a:gd name="T47" fmla="*/ 86 h 144"/>
                <a:gd name="T48" fmla="*/ 103 w 104"/>
                <a:gd name="T49" fmla="*/ 71 h 144"/>
                <a:gd name="T50" fmla="*/ 103 w 104"/>
                <a:gd name="T51" fmla="*/ 57 h 144"/>
                <a:gd name="T52" fmla="*/ 100 w 104"/>
                <a:gd name="T53" fmla="*/ 44 h 144"/>
                <a:gd name="T54" fmla="*/ 95 w 104"/>
                <a:gd name="T55" fmla="*/ 31 h 144"/>
                <a:gd name="T56" fmla="*/ 88 w 104"/>
                <a:gd name="T57" fmla="*/ 21 h 144"/>
                <a:gd name="T58" fmla="*/ 80 w 104"/>
                <a:gd name="T59" fmla="*/ 11 h 144"/>
                <a:gd name="T60" fmla="*/ 72 w 104"/>
                <a:gd name="T61" fmla="*/ 5 h 144"/>
                <a:gd name="T62" fmla="*/ 62 w 104"/>
                <a:gd name="T63" fmla="*/ 1 h 144"/>
                <a:gd name="T64" fmla="*/ 52 w 10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44"/>
                <a:gd name="T101" fmla="*/ 104 w 10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44">
                  <a:moveTo>
                    <a:pt x="52" y="0"/>
                  </a:moveTo>
                  <a:lnTo>
                    <a:pt x="41" y="1"/>
                  </a:lnTo>
                  <a:lnTo>
                    <a:pt x="33" y="5"/>
                  </a:lnTo>
                  <a:lnTo>
                    <a:pt x="23" y="11"/>
                  </a:lnTo>
                  <a:lnTo>
                    <a:pt x="15" y="21"/>
                  </a:lnTo>
                  <a:lnTo>
                    <a:pt x="10" y="31"/>
                  </a:lnTo>
                  <a:lnTo>
                    <a:pt x="5" y="44"/>
                  </a:lnTo>
                  <a:lnTo>
                    <a:pt x="2" y="57"/>
                  </a:lnTo>
                  <a:lnTo>
                    <a:pt x="0" y="71"/>
                  </a:lnTo>
                  <a:lnTo>
                    <a:pt x="2" y="86"/>
                  </a:lnTo>
                  <a:lnTo>
                    <a:pt x="5" y="99"/>
                  </a:lnTo>
                  <a:lnTo>
                    <a:pt x="10" y="110"/>
                  </a:lnTo>
                  <a:lnTo>
                    <a:pt x="15" y="122"/>
                  </a:lnTo>
                  <a:lnTo>
                    <a:pt x="23" y="130"/>
                  </a:lnTo>
                  <a:lnTo>
                    <a:pt x="33" y="136"/>
                  </a:lnTo>
                  <a:lnTo>
                    <a:pt x="41" y="141"/>
                  </a:lnTo>
                  <a:lnTo>
                    <a:pt x="52" y="143"/>
                  </a:lnTo>
                  <a:lnTo>
                    <a:pt x="62" y="141"/>
                  </a:lnTo>
                  <a:lnTo>
                    <a:pt x="72" y="136"/>
                  </a:lnTo>
                  <a:lnTo>
                    <a:pt x="80" y="130"/>
                  </a:lnTo>
                  <a:lnTo>
                    <a:pt x="88" y="122"/>
                  </a:lnTo>
                  <a:lnTo>
                    <a:pt x="95" y="110"/>
                  </a:lnTo>
                  <a:lnTo>
                    <a:pt x="100" y="99"/>
                  </a:lnTo>
                  <a:lnTo>
                    <a:pt x="103" y="86"/>
                  </a:lnTo>
                  <a:lnTo>
                    <a:pt x="103" y="71"/>
                  </a:lnTo>
                  <a:lnTo>
                    <a:pt x="103" y="57"/>
                  </a:lnTo>
                  <a:lnTo>
                    <a:pt x="100" y="44"/>
                  </a:lnTo>
                  <a:lnTo>
                    <a:pt x="95" y="31"/>
                  </a:lnTo>
                  <a:lnTo>
                    <a:pt x="88" y="21"/>
                  </a:lnTo>
                  <a:lnTo>
                    <a:pt x="80" y="11"/>
                  </a:lnTo>
                  <a:lnTo>
                    <a:pt x="72" y="5"/>
                  </a:lnTo>
                  <a:lnTo>
                    <a:pt x="62" y="1"/>
                  </a:lnTo>
                  <a:lnTo>
                    <a:pt x="5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 name="Freeform 45"/>
            <p:cNvSpPr>
              <a:spLocks/>
            </p:cNvSpPr>
            <p:nvPr/>
          </p:nvSpPr>
          <p:spPr bwMode="auto">
            <a:xfrm>
              <a:off x="5423166" y="2689511"/>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46" name="Freeform 49"/>
            <p:cNvSpPr>
              <a:spLocks/>
            </p:cNvSpPr>
            <p:nvPr/>
          </p:nvSpPr>
          <p:spPr bwMode="auto">
            <a:xfrm>
              <a:off x="5445391" y="333244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45" name="Freeform 46"/>
            <p:cNvSpPr>
              <a:spLocks/>
            </p:cNvSpPr>
            <p:nvPr/>
          </p:nvSpPr>
          <p:spPr bwMode="auto">
            <a:xfrm>
              <a:off x="5423166" y="2689511"/>
              <a:ext cx="84137" cy="166687"/>
            </a:xfrm>
            <a:custGeom>
              <a:avLst/>
              <a:gdLst>
                <a:gd name="T0" fmla="*/ 26 w 53"/>
                <a:gd name="T1" fmla="*/ 0 h 105"/>
                <a:gd name="T2" fmla="*/ 21 w 53"/>
                <a:gd name="T3" fmla="*/ 0 h 105"/>
                <a:gd name="T4" fmla="*/ 16 w 53"/>
                <a:gd name="T5" fmla="*/ 3 h 105"/>
                <a:gd name="T6" fmla="*/ 11 w 53"/>
                <a:gd name="T7" fmla="*/ 8 h 105"/>
                <a:gd name="T8" fmla="*/ 8 w 53"/>
                <a:gd name="T9" fmla="*/ 15 h 105"/>
                <a:gd name="T10" fmla="*/ 5 w 53"/>
                <a:gd name="T11" fmla="*/ 23 h 105"/>
                <a:gd name="T12" fmla="*/ 1 w 53"/>
                <a:gd name="T13" fmla="*/ 31 h 105"/>
                <a:gd name="T14" fmla="*/ 1 w 53"/>
                <a:gd name="T15" fmla="*/ 41 h 105"/>
                <a:gd name="T16" fmla="*/ 0 w 53"/>
                <a:gd name="T17" fmla="*/ 52 h 105"/>
                <a:gd name="T18" fmla="*/ 1 w 53"/>
                <a:gd name="T19" fmla="*/ 62 h 105"/>
                <a:gd name="T20" fmla="*/ 1 w 53"/>
                <a:gd name="T21" fmla="*/ 72 h 105"/>
                <a:gd name="T22" fmla="*/ 5 w 53"/>
                <a:gd name="T23" fmla="*/ 81 h 105"/>
                <a:gd name="T24" fmla="*/ 8 w 53"/>
                <a:gd name="T25" fmla="*/ 88 h 105"/>
                <a:gd name="T26" fmla="*/ 11 w 53"/>
                <a:gd name="T27" fmla="*/ 94 h 105"/>
                <a:gd name="T28" fmla="*/ 16 w 53"/>
                <a:gd name="T29" fmla="*/ 99 h 105"/>
                <a:gd name="T30" fmla="*/ 21 w 53"/>
                <a:gd name="T31" fmla="*/ 103 h 105"/>
                <a:gd name="T32" fmla="*/ 26 w 53"/>
                <a:gd name="T33" fmla="*/ 104 h 105"/>
                <a:gd name="T34" fmla="*/ 31 w 53"/>
                <a:gd name="T35" fmla="*/ 103 h 105"/>
                <a:gd name="T36" fmla="*/ 36 w 53"/>
                <a:gd name="T37" fmla="*/ 99 h 105"/>
                <a:gd name="T38" fmla="*/ 40 w 53"/>
                <a:gd name="T39" fmla="*/ 94 h 105"/>
                <a:gd name="T40" fmla="*/ 45 w 53"/>
                <a:gd name="T41" fmla="*/ 88 h 105"/>
                <a:gd name="T42" fmla="*/ 49 w 53"/>
                <a:gd name="T43" fmla="*/ 81 h 105"/>
                <a:gd name="T44" fmla="*/ 50 w 53"/>
                <a:gd name="T45" fmla="*/ 72 h 105"/>
                <a:gd name="T46" fmla="*/ 52 w 53"/>
                <a:gd name="T47" fmla="*/ 62 h 105"/>
                <a:gd name="T48" fmla="*/ 52 w 53"/>
                <a:gd name="T49" fmla="*/ 52 h 105"/>
                <a:gd name="T50" fmla="*/ 52 w 53"/>
                <a:gd name="T51" fmla="*/ 41 h 105"/>
                <a:gd name="T52" fmla="*/ 50 w 53"/>
                <a:gd name="T53" fmla="*/ 31 h 105"/>
                <a:gd name="T54" fmla="*/ 49 w 53"/>
                <a:gd name="T55" fmla="*/ 23 h 105"/>
                <a:gd name="T56" fmla="*/ 45 w 53"/>
                <a:gd name="T57" fmla="*/ 15 h 105"/>
                <a:gd name="T58" fmla="*/ 40 w 53"/>
                <a:gd name="T59" fmla="*/ 8 h 105"/>
                <a:gd name="T60" fmla="*/ 36 w 53"/>
                <a:gd name="T61" fmla="*/ 3 h 105"/>
                <a:gd name="T62" fmla="*/ 31 w 53"/>
                <a:gd name="T63" fmla="*/ 0 h 105"/>
                <a:gd name="T64" fmla="*/ 26 w 53"/>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5"/>
                <a:gd name="T101" fmla="*/ 53 w 53"/>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5">
                  <a:moveTo>
                    <a:pt x="26" y="0"/>
                  </a:moveTo>
                  <a:lnTo>
                    <a:pt x="21" y="0"/>
                  </a:lnTo>
                  <a:lnTo>
                    <a:pt x="16" y="3"/>
                  </a:lnTo>
                  <a:lnTo>
                    <a:pt x="11" y="8"/>
                  </a:lnTo>
                  <a:lnTo>
                    <a:pt x="8" y="15"/>
                  </a:lnTo>
                  <a:lnTo>
                    <a:pt x="5" y="23"/>
                  </a:lnTo>
                  <a:lnTo>
                    <a:pt x="1" y="31"/>
                  </a:lnTo>
                  <a:lnTo>
                    <a:pt x="1" y="41"/>
                  </a:lnTo>
                  <a:lnTo>
                    <a:pt x="0" y="52"/>
                  </a:lnTo>
                  <a:lnTo>
                    <a:pt x="1" y="62"/>
                  </a:lnTo>
                  <a:lnTo>
                    <a:pt x="1" y="72"/>
                  </a:lnTo>
                  <a:lnTo>
                    <a:pt x="5" y="81"/>
                  </a:lnTo>
                  <a:lnTo>
                    <a:pt x="8" y="88"/>
                  </a:lnTo>
                  <a:lnTo>
                    <a:pt x="11" y="94"/>
                  </a:lnTo>
                  <a:lnTo>
                    <a:pt x="16" y="99"/>
                  </a:lnTo>
                  <a:lnTo>
                    <a:pt x="21" y="103"/>
                  </a:lnTo>
                  <a:lnTo>
                    <a:pt x="26" y="104"/>
                  </a:lnTo>
                  <a:lnTo>
                    <a:pt x="31" y="103"/>
                  </a:lnTo>
                  <a:lnTo>
                    <a:pt x="36" y="99"/>
                  </a:lnTo>
                  <a:lnTo>
                    <a:pt x="40" y="94"/>
                  </a:lnTo>
                  <a:lnTo>
                    <a:pt x="45" y="88"/>
                  </a:lnTo>
                  <a:lnTo>
                    <a:pt x="49" y="81"/>
                  </a:lnTo>
                  <a:lnTo>
                    <a:pt x="50" y="72"/>
                  </a:lnTo>
                  <a:lnTo>
                    <a:pt x="52" y="62"/>
                  </a:lnTo>
                  <a:lnTo>
                    <a:pt x="52" y="52"/>
                  </a:lnTo>
                  <a:lnTo>
                    <a:pt x="52" y="41"/>
                  </a:lnTo>
                  <a:lnTo>
                    <a:pt x="50" y="31"/>
                  </a:lnTo>
                  <a:lnTo>
                    <a:pt x="49" y="23"/>
                  </a:lnTo>
                  <a:lnTo>
                    <a:pt x="45" y="15"/>
                  </a:lnTo>
                  <a:lnTo>
                    <a:pt x="40" y="8"/>
                  </a:lnTo>
                  <a:lnTo>
                    <a:pt x="36" y="3"/>
                  </a:lnTo>
                  <a:lnTo>
                    <a:pt x="31" y="0"/>
                  </a:lnTo>
                  <a:lnTo>
                    <a:pt x="2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 name="Freeform 50"/>
            <p:cNvSpPr>
              <a:spLocks/>
            </p:cNvSpPr>
            <p:nvPr/>
          </p:nvSpPr>
          <p:spPr bwMode="auto">
            <a:xfrm>
              <a:off x="5445391" y="3332448"/>
              <a:ext cx="103187" cy="200025"/>
            </a:xfrm>
            <a:custGeom>
              <a:avLst/>
              <a:gdLst>
                <a:gd name="T0" fmla="*/ 31 w 65"/>
                <a:gd name="T1" fmla="*/ 0 h 126"/>
                <a:gd name="T2" fmla="*/ 25 w 65"/>
                <a:gd name="T3" fmla="*/ 0 h 126"/>
                <a:gd name="T4" fmla="*/ 18 w 65"/>
                <a:gd name="T5" fmla="*/ 5 h 126"/>
                <a:gd name="T6" fmla="*/ 13 w 65"/>
                <a:gd name="T7" fmla="*/ 10 h 126"/>
                <a:gd name="T8" fmla="*/ 9 w 65"/>
                <a:gd name="T9" fmla="*/ 18 h 126"/>
                <a:gd name="T10" fmla="*/ 5 w 65"/>
                <a:gd name="T11" fmla="*/ 27 h 126"/>
                <a:gd name="T12" fmla="*/ 2 w 65"/>
                <a:gd name="T13" fmla="*/ 37 h 126"/>
                <a:gd name="T14" fmla="*/ 0 w 65"/>
                <a:gd name="T15" fmla="*/ 50 h 126"/>
                <a:gd name="T16" fmla="*/ 0 w 65"/>
                <a:gd name="T17" fmla="*/ 63 h 126"/>
                <a:gd name="T18" fmla="*/ 0 w 65"/>
                <a:gd name="T19" fmla="*/ 75 h 126"/>
                <a:gd name="T20" fmla="*/ 2 w 65"/>
                <a:gd name="T21" fmla="*/ 88 h 126"/>
                <a:gd name="T22" fmla="*/ 5 w 65"/>
                <a:gd name="T23" fmla="*/ 97 h 126"/>
                <a:gd name="T24" fmla="*/ 9 w 65"/>
                <a:gd name="T25" fmla="*/ 107 h 126"/>
                <a:gd name="T26" fmla="*/ 13 w 65"/>
                <a:gd name="T27" fmla="*/ 115 h 126"/>
                <a:gd name="T28" fmla="*/ 18 w 65"/>
                <a:gd name="T29" fmla="*/ 120 h 126"/>
                <a:gd name="T30" fmla="*/ 25 w 65"/>
                <a:gd name="T31" fmla="*/ 125 h 126"/>
                <a:gd name="T32" fmla="*/ 31 w 65"/>
                <a:gd name="T33" fmla="*/ 125 h 126"/>
                <a:gd name="T34" fmla="*/ 38 w 65"/>
                <a:gd name="T35" fmla="*/ 125 h 126"/>
                <a:gd name="T36" fmla="*/ 44 w 65"/>
                <a:gd name="T37" fmla="*/ 120 h 126"/>
                <a:gd name="T38" fmla="*/ 49 w 65"/>
                <a:gd name="T39" fmla="*/ 115 h 126"/>
                <a:gd name="T40" fmla="*/ 54 w 65"/>
                <a:gd name="T41" fmla="*/ 107 h 126"/>
                <a:gd name="T42" fmla="*/ 57 w 65"/>
                <a:gd name="T43" fmla="*/ 97 h 126"/>
                <a:gd name="T44" fmla="*/ 61 w 65"/>
                <a:gd name="T45" fmla="*/ 88 h 126"/>
                <a:gd name="T46" fmla="*/ 62 w 65"/>
                <a:gd name="T47" fmla="*/ 75 h 126"/>
                <a:gd name="T48" fmla="*/ 64 w 65"/>
                <a:gd name="T49" fmla="*/ 63 h 126"/>
                <a:gd name="T50" fmla="*/ 62 w 65"/>
                <a:gd name="T51" fmla="*/ 50 h 126"/>
                <a:gd name="T52" fmla="*/ 61 w 65"/>
                <a:gd name="T53" fmla="*/ 37 h 126"/>
                <a:gd name="T54" fmla="*/ 57 w 65"/>
                <a:gd name="T55" fmla="*/ 27 h 126"/>
                <a:gd name="T56" fmla="*/ 54 w 65"/>
                <a:gd name="T57" fmla="*/ 18 h 126"/>
                <a:gd name="T58" fmla="*/ 49 w 65"/>
                <a:gd name="T59" fmla="*/ 10 h 126"/>
                <a:gd name="T60" fmla="*/ 44 w 65"/>
                <a:gd name="T61" fmla="*/ 5 h 126"/>
                <a:gd name="T62" fmla="*/ 38 w 65"/>
                <a:gd name="T63" fmla="*/ 0 h 126"/>
                <a:gd name="T64" fmla="*/ 31 w 65"/>
                <a:gd name="T65" fmla="*/ 0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26"/>
                <a:gd name="T101" fmla="*/ 65 w 6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26">
                  <a:moveTo>
                    <a:pt x="31" y="0"/>
                  </a:moveTo>
                  <a:lnTo>
                    <a:pt x="25" y="0"/>
                  </a:lnTo>
                  <a:lnTo>
                    <a:pt x="18" y="5"/>
                  </a:lnTo>
                  <a:lnTo>
                    <a:pt x="13" y="10"/>
                  </a:lnTo>
                  <a:lnTo>
                    <a:pt x="9" y="18"/>
                  </a:lnTo>
                  <a:lnTo>
                    <a:pt x="5" y="27"/>
                  </a:lnTo>
                  <a:lnTo>
                    <a:pt x="2" y="37"/>
                  </a:lnTo>
                  <a:lnTo>
                    <a:pt x="0" y="50"/>
                  </a:lnTo>
                  <a:lnTo>
                    <a:pt x="0" y="63"/>
                  </a:lnTo>
                  <a:lnTo>
                    <a:pt x="0" y="75"/>
                  </a:lnTo>
                  <a:lnTo>
                    <a:pt x="2" y="88"/>
                  </a:lnTo>
                  <a:lnTo>
                    <a:pt x="5" y="97"/>
                  </a:lnTo>
                  <a:lnTo>
                    <a:pt x="9" y="107"/>
                  </a:lnTo>
                  <a:lnTo>
                    <a:pt x="13" y="115"/>
                  </a:lnTo>
                  <a:lnTo>
                    <a:pt x="18" y="120"/>
                  </a:lnTo>
                  <a:lnTo>
                    <a:pt x="25" y="125"/>
                  </a:lnTo>
                  <a:lnTo>
                    <a:pt x="31" y="125"/>
                  </a:lnTo>
                  <a:lnTo>
                    <a:pt x="38" y="125"/>
                  </a:lnTo>
                  <a:lnTo>
                    <a:pt x="44" y="120"/>
                  </a:lnTo>
                  <a:lnTo>
                    <a:pt x="49" y="115"/>
                  </a:lnTo>
                  <a:lnTo>
                    <a:pt x="54" y="107"/>
                  </a:lnTo>
                  <a:lnTo>
                    <a:pt x="57" y="97"/>
                  </a:lnTo>
                  <a:lnTo>
                    <a:pt x="61" y="88"/>
                  </a:lnTo>
                  <a:lnTo>
                    <a:pt x="62" y="75"/>
                  </a:lnTo>
                  <a:lnTo>
                    <a:pt x="64" y="63"/>
                  </a:lnTo>
                  <a:lnTo>
                    <a:pt x="62" y="50"/>
                  </a:lnTo>
                  <a:lnTo>
                    <a:pt x="61" y="37"/>
                  </a:lnTo>
                  <a:lnTo>
                    <a:pt x="57" y="27"/>
                  </a:lnTo>
                  <a:lnTo>
                    <a:pt x="54" y="18"/>
                  </a:lnTo>
                  <a:lnTo>
                    <a:pt x="49" y="10"/>
                  </a:lnTo>
                  <a:lnTo>
                    <a:pt x="44" y="5"/>
                  </a:lnTo>
                  <a:lnTo>
                    <a:pt x="38" y="0"/>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 name="Freeform 56"/>
            <p:cNvSpPr>
              <a:spLocks/>
            </p:cNvSpPr>
            <p:nvPr/>
          </p:nvSpPr>
          <p:spPr bwMode="auto">
            <a:xfrm>
              <a:off x="3867415" y="2122772"/>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2" name="Group 11"/>
            <p:cNvGrpSpPr/>
            <p:nvPr/>
          </p:nvGrpSpPr>
          <p:grpSpPr>
            <a:xfrm>
              <a:off x="4086784" y="3318168"/>
              <a:ext cx="1442846" cy="497592"/>
              <a:chOff x="6399188" y="5184187"/>
              <a:chExt cx="1442846" cy="497592"/>
            </a:xfrm>
          </p:grpSpPr>
          <p:sp>
            <p:nvSpPr>
              <p:cNvPr id="279" name="Freeform 71"/>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0" name="Freeform 72"/>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 name="Freeform 73"/>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82" name="Freeform 74"/>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48" name="Freeform 55"/>
            <p:cNvSpPr>
              <a:spLocks/>
            </p:cNvSpPr>
            <p:nvPr/>
          </p:nvSpPr>
          <p:spPr bwMode="auto">
            <a:xfrm>
              <a:off x="3867415" y="2122772"/>
              <a:ext cx="1331912" cy="2268538"/>
            </a:xfrm>
            <a:custGeom>
              <a:avLst/>
              <a:gdLst>
                <a:gd name="T0" fmla="*/ 720 w 839"/>
                <a:gd name="T1" fmla="*/ 13 h 1429"/>
                <a:gd name="T2" fmla="*/ 593 w 839"/>
                <a:gd name="T3" fmla="*/ 52 h 1429"/>
                <a:gd name="T4" fmla="*/ 461 w 839"/>
                <a:gd name="T5" fmla="*/ 102 h 1429"/>
                <a:gd name="T6" fmla="*/ 336 w 839"/>
                <a:gd name="T7" fmla="*/ 156 h 1429"/>
                <a:gd name="T8" fmla="*/ 284 w 839"/>
                <a:gd name="T9" fmla="*/ 196 h 1429"/>
                <a:gd name="T10" fmla="*/ 283 w 839"/>
                <a:gd name="T11" fmla="*/ 224 h 1429"/>
                <a:gd name="T12" fmla="*/ 271 w 839"/>
                <a:gd name="T13" fmla="*/ 247 h 1429"/>
                <a:gd name="T14" fmla="*/ 252 w 839"/>
                <a:gd name="T15" fmla="*/ 265 h 1429"/>
                <a:gd name="T16" fmla="*/ 229 w 839"/>
                <a:gd name="T17" fmla="*/ 276 h 1429"/>
                <a:gd name="T18" fmla="*/ 205 w 839"/>
                <a:gd name="T19" fmla="*/ 281 h 1429"/>
                <a:gd name="T20" fmla="*/ 182 w 839"/>
                <a:gd name="T21" fmla="*/ 279 h 1429"/>
                <a:gd name="T22" fmla="*/ 161 w 839"/>
                <a:gd name="T23" fmla="*/ 269 h 1429"/>
                <a:gd name="T24" fmla="*/ 131 w 839"/>
                <a:gd name="T25" fmla="*/ 276 h 1429"/>
                <a:gd name="T26" fmla="*/ 89 w 839"/>
                <a:gd name="T27" fmla="*/ 305 h 1429"/>
                <a:gd name="T28" fmla="*/ 52 w 839"/>
                <a:gd name="T29" fmla="*/ 334 h 1429"/>
                <a:gd name="T30" fmla="*/ 16 w 839"/>
                <a:gd name="T31" fmla="*/ 362 h 1429"/>
                <a:gd name="T32" fmla="*/ 13 w 839"/>
                <a:gd name="T33" fmla="*/ 429 h 1429"/>
                <a:gd name="T34" fmla="*/ 32 w 839"/>
                <a:gd name="T35" fmla="*/ 534 h 1429"/>
                <a:gd name="T36" fmla="*/ 50 w 839"/>
                <a:gd name="T37" fmla="*/ 638 h 1429"/>
                <a:gd name="T38" fmla="*/ 65 w 839"/>
                <a:gd name="T39" fmla="*/ 739 h 1429"/>
                <a:gd name="T40" fmla="*/ 83 w 839"/>
                <a:gd name="T41" fmla="*/ 791 h 1429"/>
                <a:gd name="T42" fmla="*/ 101 w 839"/>
                <a:gd name="T43" fmla="*/ 798 h 1429"/>
                <a:gd name="T44" fmla="*/ 123 w 839"/>
                <a:gd name="T45" fmla="*/ 812 h 1429"/>
                <a:gd name="T46" fmla="*/ 143 w 839"/>
                <a:gd name="T47" fmla="*/ 837 h 1429"/>
                <a:gd name="T48" fmla="*/ 154 w 839"/>
                <a:gd name="T49" fmla="*/ 866 h 1429"/>
                <a:gd name="T50" fmla="*/ 154 w 839"/>
                <a:gd name="T51" fmla="*/ 898 h 1429"/>
                <a:gd name="T52" fmla="*/ 146 w 839"/>
                <a:gd name="T53" fmla="*/ 929 h 1429"/>
                <a:gd name="T54" fmla="*/ 128 w 839"/>
                <a:gd name="T55" fmla="*/ 955 h 1429"/>
                <a:gd name="T56" fmla="*/ 102 w 839"/>
                <a:gd name="T57" fmla="*/ 976 h 1429"/>
                <a:gd name="T58" fmla="*/ 86 w 839"/>
                <a:gd name="T59" fmla="*/ 1014 h 1429"/>
                <a:gd name="T60" fmla="*/ 88 w 839"/>
                <a:gd name="T61" fmla="*/ 1082 h 1429"/>
                <a:gd name="T62" fmla="*/ 91 w 839"/>
                <a:gd name="T63" fmla="*/ 1155 h 1429"/>
                <a:gd name="T64" fmla="*/ 91 w 839"/>
                <a:gd name="T65" fmla="*/ 1230 h 1429"/>
                <a:gd name="T66" fmla="*/ 157 w 839"/>
                <a:gd name="T67" fmla="*/ 1279 h 1429"/>
                <a:gd name="T68" fmla="*/ 297 w 839"/>
                <a:gd name="T69" fmla="*/ 1311 h 1429"/>
                <a:gd name="T70" fmla="*/ 458 w 839"/>
                <a:gd name="T71" fmla="*/ 1350 h 1429"/>
                <a:gd name="T72" fmla="*/ 650 w 839"/>
                <a:gd name="T73" fmla="*/ 1399 h 1429"/>
                <a:gd name="T74" fmla="*/ 777 w 839"/>
                <a:gd name="T75" fmla="*/ 1360 h 1429"/>
                <a:gd name="T76" fmla="*/ 803 w 839"/>
                <a:gd name="T77" fmla="*/ 1204 h 1429"/>
                <a:gd name="T78" fmla="*/ 822 w 839"/>
                <a:gd name="T79" fmla="*/ 1032 h 1429"/>
                <a:gd name="T80" fmla="*/ 834 w 839"/>
                <a:gd name="T81" fmla="*/ 846 h 1429"/>
                <a:gd name="T82" fmla="*/ 837 w 839"/>
                <a:gd name="T83" fmla="*/ 728 h 1429"/>
                <a:gd name="T84" fmla="*/ 838 w 839"/>
                <a:gd name="T85" fmla="*/ 690 h 1429"/>
                <a:gd name="T86" fmla="*/ 838 w 839"/>
                <a:gd name="T87" fmla="*/ 656 h 1429"/>
                <a:gd name="T88" fmla="*/ 838 w 839"/>
                <a:gd name="T89" fmla="*/ 619 h 1429"/>
                <a:gd name="T90" fmla="*/ 827 w 839"/>
                <a:gd name="T91" fmla="*/ 596 h 1429"/>
                <a:gd name="T92" fmla="*/ 806 w 839"/>
                <a:gd name="T93" fmla="*/ 588 h 1429"/>
                <a:gd name="T94" fmla="*/ 788 w 839"/>
                <a:gd name="T95" fmla="*/ 578 h 1429"/>
                <a:gd name="T96" fmla="*/ 773 w 839"/>
                <a:gd name="T97" fmla="*/ 564 h 1429"/>
                <a:gd name="T98" fmla="*/ 762 w 839"/>
                <a:gd name="T99" fmla="*/ 546 h 1429"/>
                <a:gd name="T100" fmla="*/ 756 w 839"/>
                <a:gd name="T101" fmla="*/ 526 h 1429"/>
                <a:gd name="T102" fmla="*/ 749 w 839"/>
                <a:gd name="T103" fmla="*/ 494 h 1429"/>
                <a:gd name="T104" fmla="*/ 749 w 839"/>
                <a:gd name="T105" fmla="*/ 450 h 1429"/>
                <a:gd name="T106" fmla="*/ 760 w 839"/>
                <a:gd name="T107" fmla="*/ 409 h 1429"/>
                <a:gd name="T108" fmla="*/ 775 w 839"/>
                <a:gd name="T109" fmla="*/ 383 h 1429"/>
                <a:gd name="T110" fmla="*/ 786 w 839"/>
                <a:gd name="T111" fmla="*/ 369 h 1429"/>
                <a:gd name="T112" fmla="*/ 801 w 839"/>
                <a:gd name="T113" fmla="*/ 359 h 1429"/>
                <a:gd name="T114" fmla="*/ 817 w 839"/>
                <a:gd name="T115" fmla="*/ 352 h 1429"/>
                <a:gd name="T116" fmla="*/ 822 w 839"/>
                <a:gd name="T117" fmla="*/ 304 h 1429"/>
                <a:gd name="T118" fmla="*/ 812 w 839"/>
                <a:gd name="T119" fmla="*/ 214 h 1429"/>
                <a:gd name="T120" fmla="*/ 801 w 839"/>
                <a:gd name="T121" fmla="*/ 126 h 1429"/>
                <a:gd name="T122" fmla="*/ 785 w 839"/>
                <a:gd name="T123" fmla="*/ 42 h 14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9"/>
                <a:gd name="T187" fmla="*/ 0 h 1429"/>
                <a:gd name="T188" fmla="*/ 839 w 839"/>
                <a:gd name="T189" fmla="*/ 1429 h 14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9" h="1429">
                  <a:moveTo>
                    <a:pt x="777" y="0"/>
                  </a:moveTo>
                  <a:lnTo>
                    <a:pt x="720" y="13"/>
                  </a:lnTo>
                  <a:lnTo>
                    <a:pt x="658" y="31"/>
                  </a:lnTo>
                  <a:lnTo>
                    <a:pt x="593" y="52"/>
                  </a:lnTo>
                  <a:lnTo>
                    <a:pt x="526" y="76"/>
                  </a:lnTo>
                  <a:lnTo>
                    <a:pt x="461" y="102"/>
                  </a:lnTo>
                  <a:lnTo>
                    <a:pt x="396" y="128"/>
                  </a:lnTo>
                  <a:lnTo>
                    <a:pt x="336" y="156"/>
                  </a:lnTo>
                  <a:lnTo>
                    <a:pt x="281" y="182"/>
                  </a:lnTo>
                  <a:lnTo>
                    <a:pt x="284" y="196"/>
                  </a:lnTo>
                  <a:lnTo>
                    <a:pt x="284" y="211"/>
                  </a:lnTo>
                  <a:lnTo>
                    <a:pt x="283" y="224"/>
                  </a:lnTo>
                  <a:lnTo>
                    <a:pt x="278" y="235"/>
                  </a:lnTo>
                  <a:lnTo>
                    <a:pt x="271" y="247"/>
                  </a:lnTo>
                  <a:lnTo>
                    <a:pt x="261" y="256"/>
                  </a:lnTo>
                  <a:lnTo>
                    <a:pt x="252" y="265"/>
                  </a:lnTo>
                  <a:lnTo>
                    <a:pt x="242" y="271"/>
                  </a:lnTo>
                  <a:lnTo>
                    <a:pt x="229" y="276"/>
                  </a:lnTo>
                  <a:lnTo>
                    <a:pt x="218" y="279"/>
                  </a:lnTo>
                  <a:lnTo>
                    <a:pt x="205" y="281"/>
                  </a:lnTo>
                  <a:lnTo>
                    <a:pt x="193" y="281"/>
                  </a:lnTo>
                  <a:lnTo>
                    <a:pt x="182" y="279"/>
                  </a:lnTo>
                  <a:lnTo>
                    <a:pt x="170" y="276"/>
                  </a:lnTo>
                  <a:lnTo>
                    <a:pt x="161" y="269"/>
                  </a:lnTo>
                  <a:lnTo>
                    <a:pt x="153" y="263"/>
                  </a:lnTo>
                  <a:lnTo>
                    <a:pt x="131" y="276"/>
                  </a:lnTo>
                  <a:lnTo>
                    <a:pt x="110" y="291"/>
                  </a:lnTo>
                  <a:lnTo>
                    <a:pt x="89" y="305"/>
                  </a:lnTo>
                  <a:lnTo>
                    <a:pt x="70" y="320"/>
                  </a:lnTo>
                  <a:lnTo>
                    <a:pt x="52" y="334"/>
                  </a:lnTo>
                  <a:lnTo>
                    <a:pt x="34" y="347"/>
                  </a:lnTo>
                  <a:lnTo>
                    <a:pt x="16" y="362"/>
                  </a:lnTo>
                  <a:lnTo>
                    <a:pt x="0" y="377"/>
                  </a:lnTo>
                  <a:lnTo>
                    <a:pt x="13" y="429"/>
                  </a:lnTo>
                  <a:lnTo>
                    <a:pt x="24" y="482"/>
                  </a:lnTo>
                  <a:lnTo>
                    <a:pt x="32" y="534"/>
                  </a:lnTo>
                  <a:lnTo>
                    <a:pt x="42" y="586"/>
                  </a:lnTo>
                  <a:lnTo>
                    <a:pt x="50" y="638"/>
                  </a:lnTo>
                  <a:lnTo>
                    <a:pt x="57" y="689"/>
                  </a:lnTo>
                  <a:lnTo>
                    <a:pt x="65" y="739"/>
                  </a:lnTo>
                  <a:lnTo>
                    <a:pt x="73" y="789"/>
                  </a:lnTo>
                  <a:lnTo>
                    <a:pt x="83" y="791"/>
                  </a:lnTo>
                  <a:lnTo>
                    <a:pt x="92" y="794"/>
                  </a:lnTo>
                  <a:lnTo>
                    <a:pt x="101" y="798"/>
                  </a:lnTo>
                  <a:lnTo>
                    <a:pt x="109" y="802"/>
                  </a:lnTo>
                  <a:lnTo>
                    <a:pt x="123" y="812"/>
                  </a:lnTo>
                  <a:lnTo>
                    <a:pt x="135" y="824"/>
                  </a:lnTo>
                  <a:lnTo>
                    <a:pt x="143" y="837"/>
                  </a:lnTo>
                  <a:lnTo>
                    <a:pt x="149" y="851"/>
                  </a:lnTo>
                  <a:lnTo>
                    <a:pt x="154" y="866"/>
                  </a:lnTo>
                  <a:lnTo>
                    <a:pt x="156" y="882"/>
                  </a:lnTo>
                  <a:lnTo>
                    <a:pt x="154" y="898"/>
                  </a:lnTo>
                  <a:lnTo>
                    <a:pt x="151" y="913"/>
                  </a:lnTo>
                  <a:lnTo>
                    <a:pt x="146" y="929"/>
                  </a:lnTo>
                  <a:lnTo>
                    <a:pt x="138" y="942"/>
                  </a:lnTo>
                  <a:lnTo>
                    <a:pt x="128" y="955"/>
                  </a:lnTo>
                  <a:lnTo>
                    <a:pt x="115" y="967"/>
                  </a:lnTo>
                  <a:lnTo>
                    <a:pt x="102" y="976"/>
                  </a:lnTo>
                  <a:lnTo>
                    <a:pt x="84" y="983"/>
                  </a:lnTo>
                  <a:lnTo>
                    <a:pt x="86" y="1014"/>
                  </a:lnTo>
                  <a:lnTo>
                    <a:pt x="88" y="1048"/>
                  </a:lnTo>
                  <a:lnTo>
                    <a:pt x="88" y="1082"/>
                  </a:lnTo>
                  <a:lnTo>
                    <a:pt x="89" y="1119"/>
                  </a:lnTo>
                  <a:lnTo>
                    <a:pt x="91" y="1155"/>
                  </a:lnTo>
                  <a:lnTo>
                    <a:pt x="91" y="1193"/>
                  </a:lnTo>
                  <a:lnTo>
                    <a:pt x="91" y="1230"/>
                  </a:lnTo>
                  <a:lnTo>
                    <a:pt x="91" y="1264"/>
                  </a:lnTo>
                  <a:lnTo>
                    <a:pt x="157" y="1279"/>
                  </a:lnTo>
                  <a:lnTo>
                    <a:pt x="226" y="1295"/>
                  </a:lnTo>
                  <a:lnTo>
                    <a:pt x="297" y="1311"/>
                  </a:lnTo>
                  <a:lnTo>
                    <a:pt x="375" y="1331"/>
                  </a:lnTo>
                  <a:lnTo>
                    <a:pt x="458" y="1350"/>
                  </a:lnTo>
                  <a:lnTo>
                    <a:pt x="549" y="1373"/>
                  </a:lnTo>
                  <a:lnTo>
                    <a:pt x="650" y="1399"/>
                  </a:lnTo>
                  <a:lnTo>
                    <a:pt x="762" y="1428"/>
                  </a:lnTo>
                  <a:lnTo>
                    <a:pt x="777" y="1360"/>
                  </a:lnTo>
                  <a:lnTo>
                    <a:pt x="791" y="1284"/>
                  </a:lnTo>
                  <a:lnTo>
                    <a:pt x="803" y="1204"/>
                  </a:lnTo>
                  <a:lnTo>
                    <a:pt x="812" y="1119"/>
                  </a:lnTo>
                  <a:lnTo>
                    <a:pt x="822" y="1032"/>
                  </a:lnTo>
                  <a:lnTo>
                    <a:pt x="829" y="939"/>
                  </a:lnTo>
                  <a:lnTo>
                    <a:pt x="834" y="846"/>
                  </a:lnTo>
                  <a:lnTo>
                    <a:pt x="837" y="750"/>
                  </a:lnTo>
                  <a:lnTo>
                    <a:pt x="837" y="728"/>
                  </a:lnTo>
                  <a:lnTo>
                    <a:pt x="838" y="708"/>
                  </a:lnTo>
                  <a:lnTo>
                    <a:pt x="838" y="690"/>
                  </a:lnTo>
                  <a:lnTo>
                    <a:pt x="838" y="674"/>
                  </a:lnTo>
                  <a:lnTo>
                    <a:pt x="838" y="656"/>
                  </a:lnTo>
                  <a:lnTo>
                    <a:pt x="838" y="640"/>
                  </a:lnTo>
                  <a:lnTo>
                    <a:pt x="838" y="619"/>
                  </a:lnTo>
                  <a:lnTo>
                    <a:pt x="838" y="598"/>
                  </a:lnTo>
                  <a:lnTo>
                    <a:pt x="827" y="596"/>
                  </a:lnTo>
                  <a:lnTo>
                    <a:pt x="816" y="593"/>
                  </a:lnTo>
                  <a:lnTo>
                    <a:pt x="806" y="588"/>
                  </a:lnTo>
                  <a:lnTo>
                    <a:pt x="796" y="583"/>
                  </a:lnTo>
                  <a:lnTo>
                    <a:pt x="788" y="578"/>
                  </a:lnTo>
                  <a:lnTo>
                    <a:pt x="780" y="570"/>
                  </a:lnTo>
                  <a:lnTo>
                    <a:pt x="773" y="564"/>
                  </a:lnTo>
                  <a:lnTo>
                    <a:pt x="769" y="555"/>
                  </a:lnTo>
                  <a:lnTo>
                    <a:pt x="762" y="546"/>
                  </a:lnTo>
                  <a:lnTo>
                    <a:pt x="759" y="536"/>
                  </a:lnTo>
                  <a:lnTo>
                    <a:pt x="756" y="526"/>
                  </a:lnTo>
                  <a:lnTo>
                    <a:pt x="752" y="516"/>
                  </a:lnTo>
                  <a:lnTo>
                    <a:pt x="749" y="494"/>
                  </a:lnTo>
                  <a:lnTo>
                    <a:pt x="747" y="473"/>
                  </a:lnTo>
                  <a:lnTo>
                    <a:pt x="749" y="450"/>
                  </a:lnTo>
                  <a:lnTo>
                    <a:pt x="754" y="429"/>
                  </a:lnTo>
                  <a:lnTo>
                    <a:pt x="760" y="409"/>
                  </a:lnTo>
                  <a:lnTo>
                    <a:pt x="770" y="391"/>
                  </a:lnTo>
                  <a:lnTo>
                    <a:pt x="775" y="383"/>
                  </a:lnTo>
                  <a:lnTo>
                    <a:pt x="780" y="375"/>
                  </a:lnTo>
                  <a:lnTo>
                    <a:pt x="786" y="369"/>
                  </a:lnTo>
                  <a:lnTo>
                    <a:pt x="795" y="364"/>
                  </a:lnTo>
                  <a:lnTo>
                    <a:pt x="801" y="359"/>
                  </a:lnTo>
                  <a:lnTo>
                    <a:pt x="809" y="356"/>
                  </a:lnTo>
                  <a:lnTo>
                    <a:pt x="817" y="352"/>
                  </a:lnTo>
                  <a:lnTo>
                    <a:pt x="827" y="351"/>
                  </a:lnTo>
                  <a:lnTo>
                    <a:pt x="822" y="304"/>
                  </a:lnTo>
                  <a:lnTo>
                    <a:pt x="819" y="258"/>
                  </a:lnTo>
                  <a:lnTo>
                    <a:pt x="812" y="214"/>
                  </a:lnTo>
                  <a:lnTo>
                    <a:pt x="808" y="170"/>
                  </a:lnTo>
                  <a:lnTo>
                    <a:pt x="801" y="126"/>
                  </a:lnTo>
                  <a:lnTo>
                    <a:pt x="793" y="84"/>
                  </a:lnTo>
                  <a:lnTo>
                    <a:pt x="785" y="42"/>
                  </a:lnTo>
                  <a:lnTo>
                    <a:pt x="777"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0" name="Freeform 57"/>
            <p:cNvSpPr>
              <a:spLocks/>
            </p:cNvSpPr>
            <p:nvPr/>
          </p:nvSpPr>
          <p:spPr bwMode="auto">
            <a:xfrm>
              <a:off x="5053278" y="2122772"/>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1" name="Freeform 58"/>
            <p:cNvSpPr>
              <a:spLocks/>
            </p:cNvSpPr>
            <p:nvPr/>
          </p:nvSpPr>
          <p:spPr bwMode="auto">
            <a:xfrm>
              <a:off x="5053278" y="2122772"/>
              <a:ext cx="500063" cy="2268538"/>
            </a:xfrm>
            <a:custGeom>
              <a:avLst/>
              <a:gdLst>
                <a:gd name="T0" fmla="*/ 74 w 315"/>
                <a:gd name="T1" fmla="*/ 32 h 1429"/>
                <a:gd name="T2" fmla="*/ 135 w 315"/>
                <a:gd name="T3" fmla="*/ 86 h 1429"/>
                <a:gd name="T4" fmla="*/ 187 w 315"/>
                <a:gd name="T5" fmla="*/ 141 h 1429"/>
                <a:gd name="T6" fmla="*/ 260 w 315"/>
                <a:gd name="T7" fmla="*/ 224 h 1429"/>
                <a:gd name="T8" fmla="*/ 312 w 315"/>
                <a:gd name="T9" fmla="*/ 349 h 1429"/>
                <a:gd name="T10" fmla="*/ 309 w 315"/>
                <a:gd name="T11" fmla="*/ 489 h 1429"/>
                <a:gd name="T12" fmla="*/ 301 w 315"/>
                <a:gd name="T13" fmla="*/ 629 h 1429"/>
                <a:gd name="T14" fmla="*/ 290 w 315"/>
                <a:gd name="T15" fmla="*/ 760 h 1429"/>
                <a:gd name="T16" fmla="*/ 272 w 315"/>
                <a:gd name="T17" fmla="*/ 828 h 1429"/>
                <a:gd name="T18" fmla="*/ 256 w 315"/>
                <a:gd name="T19" fmla="*/ 843 h 1429"/>
                <a:gd name="T20" fmla="*/ 244 w 315"/>
                <a:gd name="T21" fmla="*/ 859 h 1429"/>
                <a:gd name="T22" fmla="*/ 236 w 315"/>
                <a:gd name="T23" fmla="*/ 879 h 1429"/>
                <a:gd name="T24" fmla="*/ 234 w 315"/>
                <a:gd name="T25" fmla="*/ 900 h 1429"/>
                <a:gd name="T26" fmla="*/ 238 w 315"/>
                <a:gd name="T27" fmla="*/ 921 h 1429"/>
                <a:gd name="T28" fmla="*/ 247 w 315"/>
                <a:gd name="T29" fmla="*/ 941 h 1429"/>
                <a:gd name="T30" fmla="*/ 262 w 315"/>
                <a:gd name="T31" fmla="*/ 960 h 1429"/>
                <a:gd name="T32" fmla="*/ 270 w 315"/>
                <a:gd name="T33" fmla="*/ 1007 h 1429"/>
                <a:gd name="T34" fmla="*/ 265 w 315"/>
                <a:gd name="T35" fmla="*/ 1097 h 1429"/>
                <a:gd name="T36" fmla="*/ 260 w 315"/>
                <a:gd name="T37" fmla="*/ 1189 h 1429"/>
                <a:gd name="T38" fmla="*/ 256 w 315"/>
                <a:gd name="T39" fmla="*/ 1280 h 1429"/>
                <a:gd name="T40" fmla="*/ 228 w 315"/>
                <a:gd name="T41" fmla="*/ 1337 h 1429"/>
                <a:gd name="T42" fmla="*/ 169 w 315"/>
                <a:gd name="T43" fmla="*/ 1366 h 1429"/>
                <a:gd name="T44" fmla="*/ 109 w 315"/>
                <a:gd name="T45" fmla="*/ 1394 h 1429"/>
                <a:gd name="T46" fmla="*/ 48 w 315"/>
                <a:gd name="T47" fmla="*/ 1418 h 1429"/>
                <a:gd name="T48" fmla="*/ 33 w 315"/>
                <a:gd name="T49" fmla="*/ 1344 h 1429"/>
                <a:gd name="T50" fmla="*/ 61 w 315"/>
                <a:gd name="T51" fmla="*/ 1165 h 1429"/>
                <a:gd name="T52" fmla="*/ 78 w 315"/>
                <a:gd name="T53" fmla="*/ 978 h 1429"/>
                <a:gd name="T54" fmla="*/ 90 w 315"/>
                <a:gd name="T55" fmla="*/ 789 h 1429"/>
                <a:gd name="T56" fmla="*/ 91 w 315"/>
                <a:gd name="T57" fmla="*/ 676 h 1429"/>
                <a:gd name="T58" fmla="*/ 93 w 315"/>
                <a:gd name="T59" fmla="*/ 653 h 1429"/>
                <a:gd name="T60" fmla="*/ 93 w 315"/>
                <a:gd name="T61" fmla="*/ 638 h 1429"/>
                <a:gd name="T62" fmla="*/ 93 w 315"/>
                <a:gd name="T63" fmla="*/ 616 h 1429"/>
                <a:gd name="T64" fmla="*/ 80 w 315"/>
                <a:gd name="T65" fmla="*/ 596 h 1429"/>
                <a:gd name="T66" fmla="*/ 61 w 315"/>
                <a:gd name="T67" fmla="*/ 590 h 1429"/>
                <a:gd name="T68" fmla="*/ 43 w 315"/>
                <a:gd name="T69" fmla="*/ 580 h 1429"/>
                <a:gd name="T70" fmla="*/ 30 w 315"/>
                <a:gd name="T71" fmla="*/ 567 h 1429"/>
                <a:gd name="T72" fmla="*/ 18 w 315"/>
                <a:gd name="T73" fmla="*/ 549 h 1429"/>
                <a:gd name="T74" fmla="*/ 10 w 315"/>
                <a:gd name="T75" fmla="*/ 531 h 1429"/>
                <a:gd name="T76" fmla="*/ 2 w 315"/>
                <a:gd name="T77" fmla="*/ 499 h 1429"/>
                <a:gd name="T78" fmla="*/ 2 w 315"/>
                <a:gd name="T79" fmla="*/ 455 h 1429"/>
                <a:gd name="T80" fmla="*/ 12 w 315"/>
                <a:gd name="T81" fmla="*/ 412 h 1429"/>
                <a:gd name="T82" fmla="*/ 26 w 315"/>
                <a:gd name="T83" fmla="*/ 385 h 1429"/>
                <a:gd name="T84" fmla="*/ 39 w 315"/>
                <a:gd name="T85" fmla="*/ 370 h 1429"/>
                <a:gd name="T86" fmla="*/ 54 w 315"/>
                <a:gd name="T87" fmla="*/ 360 h 1429"/>
                <a:gd name="T88" fmla="*/ 70 w 315"/>
                <a:gd name="T89" fmla="*/ 352 h 1429"/>
                <a:gd name="T90" fmla="*/ 77 w 315"/>
                <a:gd name="T91" fmla="*/ 307 h 1429"/>
                <a:gd name="T92" fmla="*/ 65 w 315"/>
                <a:gd name="T93" fmla="*/ 214 h 1429"/>
                <a:gd name="T94" fmla="*/ 52 w 315"/>
                <a:gd name="T95" fmla="*/ 123 h 1429"/>
                <a:gd name="T96" fmla="*/ 38 w 315"/>
                <a:gd name="T97" fmla="*/ 39 h 1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429"/>
                <a:gd name="T149" fmla="*/ 315 w 315"/>
                <a:gd name="T150" fmla="*/ 1429 h 1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429">
                  <a:moveTo>
                    <a:pt x="30" y="0"/>
                  </a:moveTo>
                  <a:lnTo>
                    <a:pt x="74" y="32"/>
                  </a:lnTo>
                  <a:lnTo>
                    <a:pt x="106" y="60"/>
                  </a:lnTo>
                  <a:lnTo>
                    <a:pt x="135" y="86"/>
                  </a:lnTo>
                  <a:lnTo>
                    <a:pt x="161" y="112"/>
                  </a:lnTo>
                  <a:lnTo>
                    <a:pt x="187" y="141"/>
                  </a:lnTo>
                  <a:lnTo>
                    <a:pt x="220" y="177"/>
                  </a:lnTo>
                  <a:lnTo>
                    <a:pt x="260" y="224"/>
                  </a:lnTo>
                  <a:lnTo>
                    <a:pt x="314" y="281"/>
                  </a:lnTo>
                  <a:lnTo>
                    <a:pt x="312" y="349"/>
                  </a:lnTo>
                  <a:lnTo>
                    <a:pt x="311" y="419"/>
                  </a:lnTo>
                  <a:lnTo>
                    <a:pt x="309" y="489"/>
                  </a:lnTo>
                  <a:lnTo>
                    <a:pt x="306" y="559"/>
                  </a:lnTo>
                  <a:lnTo>
                    <a:pt x="301" y="629"/>
                  </a:lnTo>
                  <a:lnTo>
                    <a:pt x="296" y="695"/>
                  </a:lnTo>
                  <a:lnTo>
                    <a:pt x="290" y="760"/>
                  </a:lnTo>
                  <a:lnTo>
                    <a:pt x="282" y="824"/>
                  </a:lnTo>
                  <a:lnTo>
                    <a:pt x="272" y="828"/>
                  </a:lnTo>
                  <a:lnTo>
                    <a:pt x="264" y="835"/>
                  </a:lnTo>
                  <a:lnTo>
                    <a:pt x="256" y="843"/>
                  </a:lnTo>
                  <a:lnTo>
                    <a:pt x="249" y="851"/>
                  </a:lnTo>
                  <a:lnTo>
                    <a:pt x="244" y="859"/>
                  </a:lnTo>
                  <a:lnTo>
                    <a:pt x="239" y="869"/>
                  </a:lnTo>
                  <a:lnTo>
                    <a:pt x="236" y="879"/>
                  </a:lnTo>
                  <a:lnTo>
                    <a:pt x="234" y="889"/>
                  </a:lnTo>
                  <a:lnTo>
                    <a:pt x="234" y="900"/>
                  </a:lnTo>
                  <a:lnTo>
                    <a:pt x="236" y="910"/>
                  </a:lnTo>
                  <a:lnTo>
                    <a:pt x="238" y="921"/>
                  </a:lnTo>
                  <a:lnTo>
                    <a:pt x="243" y="931"/>
                  </a:lnTo>
                  <a:lnTo>
                    <a:pt x="247" y="941"/>
                  </a:lnTo>
                  <a:lnTo>
                    <a:pt x="254" y="950"/>
                  </a:lnTo>
                  <a:lnTo>
                    <a:pt x="262" y="960"/>
                  </a:lnTo>
                  <a:lnTo>
                    <a:pt x="272" y="968"/>
                  </a:lnTo>
                  <a:lnTo>
                    <a:pt x="270" y="1007"/>
                  </a:lnTo>
                  <a:lnTo>
                    <a:pt x="269" y="1051"/>
                  </a:lnTo>
                  <a:lnTo>
                    <a:pt x="265" y="1097"/>
                  </a:lnTo>
                  <a:lnTo>
                    <a:pt x="264" y="1142"/>
                  </a:lnTo>
                  <a:lnTo>
                    <a:pt x="260" y="1189"/>
                  </a:lnTo>
                  <a:lnTo>
                    <a:pt x="257" y="1236"/>
                  </a:lnTo>
                  <a:lnTo>
                    <a:pt x="256" y="1280"/>
                  </a:lnTo>
                  <a:lnTo>
                    <a:pt x="256" y="1321"/>
                  </a:lnTo>
                  <a:lnTo>
                    <a:pt x="228" y="1337"/>
                  </a:lnTo>
                  <a:lnTo>
                    <a:pt x="199" y="1352"/>
                  </a:lnTo>
                  <a:lnTo>
                    <a:pt x="169" y="1366"/>
                  </a:lnTo>
                  <a:lnTo>
                    <a:pt x="140" y="1381"/>
                  </a:lnTo>
                  <a:lnTo>
                    <a:pt x="109" y="1394"/>
                  </a:lnTo>
                  <a:lnTo>
                    <a:pt x="78" y="1405"/>
                  </a:lnTo>
                  <a:lnTo>
                    <a:pt x="48" y="1418"/>
                  </a:lnTo>
                  <a:lnTo>
                    <a:pt x="15" y="1428"/>
                  </a:lnTo>
                  <a:lnTo>
                    <a:pt x="33" y="1344"/>
                  </a:lnTo>
                  <a:lnTo>
                    <a:pt x="48" y="1254"/>
                  </a:lnTo>
                  <a:lnTo>
                    <a:pt x="61" y="1165"/>
                  </a:lnTo>
                  <a:lnTo>
                    <a:pt x="70" y="1072"/>
                  </a:lnTo>
                  <a:lnTo>
                    <a:pt x="78" y="978"/>
                  </a:lnTo>
                  <a:lnTo>
                    <a:pt x="85" y="885"/>
                  </a:lnTo>
                  <a:lnTo>
                    <a:pt x="90" y="789"/>
                  </a:lnTo>
                  <a:lnTo>
                    <a:pt x="91" y="695"/>
                  </a:lnTo>
                  <a:lnTo>
                    <a:pt x="91" y="676"/>
                  </a:lnTo>
                  <a:lnTo>
                    <a:pt x="91" y="663"/>
                  </a:lnTo>
                  <a:lnTo>
                    <a:pt x="93" y="653"/>
                  </a:lnTo>
                  <a:lnTo>
                    <a:pt x="93" y="646"/>
                  </a:lnTo>
                  <a:lnTo>
                    <a:pt x="93" y="638"/>
                  </a:lnTo>
                  <a:lnTo>
                    <a:pt x="93" y="630"/>
                  </a:lnTo>
                  <a:lnTo>
                    <a:pt x="93" y="616"/>
                  </a:lnTo>
                  <a:lnTo>
                    <a:pt x="91" y="598"/>
                  </a:lnTo>
                  <a:lnTo>
                    <a:pt x="80" y="596"/>
                  </a:lnTo>
                  <a:lnTo>
                    <a:pt x="70" y="593"/>
                  </a:lnTo>
                  <a:lnTo>
                    <a:pt x="61" y="590"/>
                  </a:lnTo>
                  <a:lnTo>
                    <a:pt x="51" y="585"/>
                  </a:lnTo>
                  <a:lnTo>
                    <a:pt x="43" y="580"/>
                  </a:lnTo>
                  <a:lnTo>
                    <a:pt x="36" y="573"/>
                  </a:lnTo>
                  <a:lnTo>
                    <a:pt x="30" y="567"/>
                  </a:lnTo>
                  <a:lnTo>
                    <a:pt x="23" y="559"/>
                  </a:lnTo>
                  <a:lnTo>
                    <a:pt x="18" y="549"/>
                  </a:lnTo>
                  <a:lnTo>
                    <a:pt x="13" y="541"/>
                  </a:lnTo>
                  <a:lnTo>
                    <a:pt x="10" y="531"/>
                  </a:lnTo>
                  <a:lnTo>
                    <a:pt x="7" y="520"/>
                  </a:lnTo>
                  <a:lnTo>
                    <a:pt x="2" y="499"/>
                  </a:lnTo>
                  <a:lnTo>
                    <a:pt x="0" y="476"/>
                  </a:lnTo>
                  <a:lnTo>
                    <a:pt x="2" y="455"/>
                  </a:lnTo>
                  <a:lnTo>
                    <a:pt x="5" y="434"/>
                  </a:lnTo>
                  <a:lnTo>
                    <a:pt x="12" y="412"/>
                  </a:lnTo>
                  <a:lnTo>
                    <a:pt x="20" y="395"/>
                  </a:lnTo>
                  <a:lnTo>
                    <a:pt x="26" y="385"/>
                  </a:lnTo>
                  <a:lnTo>
                    <a:pt x="31" y="378"/>
                  </a:lnTo>
                  <a:lnTo>
                    <a:pt x="39" y="370"/>
                  </a:lnTo>
                  <a:lnTo>
                    <a:pt x="46" y="365"/>
                  </a:lnTo>
                  <a:lnTo>
                    <a:pt x="54" y="360"/>
                  </a:lnTo>
                  <a:lnTo>
                    <a:pt x="62" y="356"/>
                  </a:lnTo>
                  <a:lnTo>
                    <a:pt x="70" y="352"/>
                  </a:lnTo>
                  <a:lnTo>
                    <a:pt x="80" y="351"/>
                  </a:lnTo>
                  <a:lnTo>
                    <a:pt x="77" y="307"/>
                  </a:lnTo>
                  <a:lnTo>
                    <a:pt x="72" y="261"/>
                  </a:lnTo>
                  <a:lnTo>
                    <a:pt x="65" y="214"/>
                  </a:lnTo>
                  <a:lnTo>
                    <a:pt x="59" y="169"/>
                  </a:lnTo>
                  <a:lnTo>
                    <a:pt x="52" y="123"/>
                  </a:lnTo>
                  <a:lnTo>
                    <a:pt x="46" y="81"/>
                  </a:lnTo>
                  <a:lnTo>
                    <a:pt x="38" y="39"/>
                  </a:lnTo>
                  <a:lnTo>
                    <a:pt x="3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 name="Freeform 59"/>
            <p:cNvSpPr>
              <a:spLocks/>
            </p:cNvSpPr>
            <p:nvPr/>
          </p:nvSpPr>
          <p:spPr bwMode="auto">
            <a:xfrm>
              <a:off x="4638941" y="3303872"/>
              <a:ext cx="249237" cy="344488"/>
            </a:xfrm>
            <a:custGeom>
              <a:avLst/>
              <a:gdLst>
                <a:gd name="T0" fmla="*/ 78 w 157"/>
                <a:gd name="T1" fmla="*/ 0 h 217"/>
                <a:gd name="T2" fmla="*/ 70 w 157"/>
                <a:gd name="T3" fmla="*/ 0 h 217"/>
                <a:gd name="T4" fmla="*/ 61 w 157"/>
                <a:gd name="T5" fmla="*/ 2 h 217"/>
                <a:gd name="T6" fmla="*/ 55 w 157"/>
                <a:gd name="T7" fmla="*/ 5 h 217"/>
                <a:gd name="T8" fmla="*/ 47 w 157"/>
                <a:gd name="T9" fmla="*/ 8 h 217"/>
                <a:gd name="T10" fmla="*/ 40 w 157"/>
                <a:gd name="T11" fmla="*/ 13 h 217"/>
                <a:gd name="T12" fmla="*/ 34 w 157"/>
                <a:gd name="T13" fmla="*/ 18 h 217"/>
                <a:gd name="T14" fmla="*/ 29 w 157"/>
                <a:gd name="T15" fmla="*/ 24 h 217"/>
                <a:gd name="T16" fmla="*/ 22 w 157"/>
                <a:gd name="T17" fmla="*/ 31 h 217"/>
                <a:gd name="T18" fmla="*/ 13 w 157"/>
                <a:gd name="T19" fmla="*/ 47 h 217"/>
                <a:gd name="T20" fmla="*/ 6 w 157"/>
                <a:gd name="T21" fmla="*/ 67 h 217"/>
                <a:gd name="T22" fmla="*/ 1 w 157"/>
                <a:gd name="T23" fmla="*/ 86 h 217"/>
                <a:gd name="T24" fmla="*/ 0 w 157"/>
                <a:gd name="T25" fmla="*/ 109 h 217"/>
                <a:gd name="T26" fmla="*/ 1 w 157"/>
                <a:gd name="T27" fmla="*/ 130 h 217"/>
                <a:gd name="T28" fmla="*/ 6 w 157"/>
                <a:gd name="T29" fmla="*/ 149 h 217"/>
                <a:gd name="T30" fmla="*/ 13 w 157"/>
                <a:gd name="T31" fmla="*/ 169 h 217"/>
                <a:gd name="T32" fmla="*/ 22 w 157"/>
                <a:gd name="T33" fmla="*/ 184 h 217"/>
                <a:gd name="T34" fmla="*/ 29 w 157"/>
                <a:gd name="T35" fmla="*/ 192 h 217"/>
                <a:gd name="T36" fmla="*/ 34 w 157"/>
                <a:gd name="T37" fmla="*/ 198 h 217"/>
                <a:gd name="T38" fmla="*/ 40 w 157"/>
                <a:gd name="T39" fmla="*/ 203 h 217"/>
                <a:gd name="T40" fmla="*/ 47 w 157"/>
                <a:gd name="T41" fmla="*/ 208 h 217"/>
                <a:gd name="T42" fmla="*/ 55 w 157"/>
                <a:gd name="T43" fmla="*/ 211 h 217"/>
                <a:gd name="T44" fmla="*/ 61 w 157"/>
                <a:gd name="T45" fmla="*/ 214 h 217"/>
                <a:gd name="T46" fmla="*/ 70 w 157"/>
                <a:gd name="T47" fmla="*/ 216 h 217"/>
                <a:gd name="T48" fmla="*/ 78 w 157"/>
                <a:gd name="T49" fmla="*/ 216 h 217"/>
                <a:gd name="T50" fmla="*/ 86 w 157"/>
                <a:gd name="T51" fmla="*/ 216 h 217"/>
                <a:gd name="T52" fmla="*/ 94 w 157"/>
                <a:gd name="T53" fmla="*/ 214 h 217"/>
                <a:gd name="T54" fmla="*/ 101 w 157"/>
                <a:gd name="T55" fmla="*/ 211 h 217"/>
                <a:gd name="T56" fmla="*/ 107 w 157"/>
                <a:gd name="T57" fmla="*/ 208 h 217"/>
                <a:gd name="T58" fmla="*/ 115 w 157"/>
                <a:gd name="T59" fmla="*/ 203 h 217"/>
                <a:gd name="T60" fmla="*/ 122 w 157"/>
                <a:gd name="T61" fmla="*/ 198 h 217"/>
                <a:gd name="T62" fmla="*/ 127 w 157"/>
                <a:gd name="T63" fmla="*/ 192 h 217"/>
                <a:gd name="T64" fmla="*/ 133 w 157"/>
                <a:gd name="T65" fmla="*/ 184 h 217"/>
                <a:gd name="T66" fmla="*/ 143 w 157"/>
                <a:gd name="T67" fmla="*/ 169 h 217"/>
                <a:gd name="T68" fmla="*/ 149 w 157"/>
                <a:gd name="T69" fmla="*/ 149 h 217"/>
                <a:gd name="T70" fmla="*/ 154 w 157"/>
                <a:gd name="T71" fmla="*/ 130 h 217"/>
                <a:gd name="T72" fmla="*/ 156 w 157"/>
                <a:gd name="T73" fmla="*/ 109 h 217"/>
                <a:gd name="T74" fmla="*/ 154 w 157"/>
                <a:gd name="T75" fmla="*/ 86 h 217"/>
                <a:gd name="T76" fmla="*/ 149 w 157"/>
                <a:gd name="T77" fmla="*/ 67 h 217"/>
                <a:gd name="T78" fmla="*/ 143 w 157"/>
                <a:gd name="T79" fmla="*/ 47 h 217"/>
                <a:gd name="T80" fmla="*/ 133 w 157"/>
                <a:gd name="T81" fmla="*/ 31 h 217"/>
                <a:gd name="T82" fmla="*/ 127 w 157"/>
                <a:gd name="T83" fmla="*/ 24 h 217"/>
                <a:gd name="T84" fmla="*/ 122 w 157"/>
                <a:gd name="T85" fmla="*/ 18 h 217"/>
                <a:gd name="T86" fmla="*/ 115 w 157"/>
                <a:gd name="T87" fmla="*/ 13 h 217"/>
                <a:gd name="T88" fmla="*/ 107 w 157"/>
                <a:gd name="T89" fmla="*/ 8 h 217"/>
                <a:gd name="T90" fmla="*/ 101 w 157"/>
                <a:gd name="T91" fmla="*/ 5 h 217"/>
                <a:gd name="T92" fmla="*/ 94 w 157"/>
                <a:gd name="T93" fmla="*/ 2 h 217"/>
                <a:gd name="T94" fmla="*/ 86 w 157"/>
                <a:gd name="T95" fmla="*/ 0 h 217"/>
                <a:gd name="T96" fmla="*/ 78 w 157"/>
                <a:gd name="T97" fmla="*/ 0 h 2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217"/>
                <a:gd name="T149" fmla="*/ 157 w 157"/>
                <a:gd name="T150" fmla="*/ 217 h 2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217">
                  <a:moveTo>
                    <a:pt x="78" y="0"/>
                  </a:moveTo>
                  <a:lnTo>
                    <a:pt x="70" y="0"/>
                  </a:lnTo>
                  <a:lnTo>
                    <a:pt x="61" y="2"/>
                  </a:lnTo>
                  <a:lnTo>
                    <a:pt x="55" y="5"/>
                  </a:lnTo>
                  <a:lnTo>
                    <a:pt x="47" y="8"/>
                  </a:lnTo>
                  <a:lnTo>
                    <a:pt x="40" y="13"/>
                  </a:lnTo>
                  <a:lnTo>
                    <a:pt x="34" y="18"/>
                  </a:lnTo>
                  <a:lnTo>
                    <a:pt x="29" y="24"/>
                  </a:lnTo>
                  <a:lnTo>
                    <a:pt x="22" y="31"/>
                  </a:lnTo>
                  <a:lnTo>
                    <a:pt x="13" y="47"/>
                  </a:lnTo>
                  <a:lnTo>
                    <a:pt x="6" y="67"/>
                  </a:lnTo>
                  <a:lnTo>
                    <a:pt x="1" y="86"/>
                  </a:lnTo>
                  <a:lnTo>
                    <a:pt x="0" y="109"/>
                  </a:lnTo>
                  <a:lnTo>
                    <a:pt x="1" y="130"/>
                  </a:lnTo>
                  <a:lnTo>
                    <a:pt x="6" y="149"/>
                  </a:lnTo>
                  <a:lnTo>
                    <a:pt x="13" y="169"/>
                  </a:lnTo>
                  <a:lnTo>
                    <a:pt x="22" y="184"/>
                  </a:lnTo>
                  <a:lnTo>
                    <a:pt x="29" y="192"/>
                  </a:lnTo>
                  <a:lnTo>
                    <a:pt x="34" y="198"/>
                  </a:lnTo>
                  <a:lnTo>
                    <a:pt x="40" y="203"/>
                  </a:lnTo>
                  <a:lnTo>
                    <a:pt x="47" y="208"/>
                  </a:lnTo>
                  <a:lnTo>
                    <a:pt x="55" y="211"/>
                  </a:lnTo>
                  <a:lnTo>
                    <a:pt x="61" y="214"/>
                  </a:lnTo>
                  <a:lnTo>
                    <a:pt x="70" y="216"/>
                  </a:lnTo>
                  <a:lnTo>
                    <a:pt x="78" y="216"/>
                  </a:lnTo>
                  <a:lnTo>
                    <a:pt x="86" y="216"/>
                  </a:lnTo>
                  <a:lnTo>
                    <a:pt x="94" y="214"/>
                  </a:lnTo>
                  <a:lnTo>
                    <a:pt x="101" y="211"/>
                  </a:lnTo>
                  <a:lnTo>
                    <a:pt x="107" y="208"/>
                  </a:lnTo>
                  <a:lnTo>
                    <a:pt x="115" y="203"/>
                  </a:lnTo>
                  <a:lnTo>
                    <a:pt x="122" y="198"/>
                  </a:lnTo>
                  <a:lnTo>
                    <a:pt x="127" y="192"/>
                  </a:lnTo>
                  <a:lnTo>
                    <a:pt x="133" y="184"/>
                  </a:lnTo>
                  <a:lnTo>
                    <a:pt x="143" y="169"/>
                  </a:lnTo>
                  <a:lnTo>
                    <a:pt x="149" y="149"/>
                  </a:lnTo>
                  <a:lnTo>
                    <a:pt x="154" y="130"/>
                  </a:lnTo>
                  <a:lnTo>
                    <a:pt x="156" y="109"/>
                  </a:lnTo>
                  <a:lnTo>
                    <a:pt x="154" y="86"/>
                  </a:lnTo>
                  <a:lnTo>
                    <a:pt x="149" y="67"/>
                  </a:lnTo>
                  <a:lnTo>
                    <a:pt x="143" y="47"/>
                  </a:lnTo>
                  <a:lnTo>
                    <a:pt x="133" y="31"/>
                  </a:lnTo>
                  <a:lnTo>
                    <a:pt x="127" y="24"/>
                  </a:lnTo>
                  <a:lnTo>
                    <a:pt x="122" y="18"/>
                  </a:lnTo>
                  <a:lnTo>
                    <a:pt x="115" y="13"/>
                  </a:lnTo>
                  <a:lnTo>
                    <a:pt x="107" y="8"/>
                  </a:lnTo>
                  <a:lnTo>
                    <a:pt x="101" y="5"/>
                  </a:lnTo>
                  <a:lnTo>
                    <a:pt x="94" y="2"/>
                  </a:lnTo>
                  <a:lnTo>
                    <a:pt x="86" y="0"/>
                  </a:lnTo>
                  <a:lnTo>
                    <a:pt x="7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 name="Freeform 62"/>
            <p:cNvSpPr>
              <a:spLocks/>
            </p:cNvSpPr>
            <p:nvPr/>
          </p:nvSpPr>
          <p:spPr bwMode="auto">
            <a:xfrm>
              <a:off x="5146940" y="2178336"/>
              <a:ext cx="385762" cy="1012825"/>
            </a:xfrm>
            <a:custGeom>
              <a:avLst/>
              <a:gdLst>
                <a:gd name="T0" fmla="*/ 0 w 243"/>
                <a:gd name="T1" fmla="*/ 0 h 638"/>
                <a:gd name="T2" fmla="*/ 31 w 243"/>
                <a:gd name="T3" fmla="*/ 28 h 638"/>
                <a:gd name="T4" fmla="*/ 62 w 243"/>
                <a:gd name="T5" fmla="*/ 57 h 638"/>
                <a:gd name="T6" fmla="*/ 93 w 243"/>
                <a:gd name="T7" fmla="*/ 88 h 638"/>
                <a:gd name="T8" fmla="*/ 122 w 243"/>
                <a:gd name="T9" fmla="*/ 121 h 638"/>
                <a:gd name="T10" fmla="*/ 153 w 243"/>
                <a:gd name="T11" fmla="*/ 155 h 638"/>
                <a:gd name="T12" fmla="*/ 184 w 243"/>
                <a:gd name="T13" fmla="*/ 187 h 638"/>
                <a:gd name="T14" fmla="*/ 213 w 243"/>
                <a:gd name="T15" fmla="*/ 220 h 638"/>
                <a:gd name="T16" fmla="*/ 242 w 243"/>
                <a:gd name="T17" fmla="*/ 252 h 638"/>
                <a:gd name="T18" fmla="*/ 242 w 243"/>
                <a:gd name="T19" fmla="*/ 299 h 638"/>
                <a:gd name="T20" fmla="*/ 240 w 243"/>
                <a:gd name="T21" fmla="*/ 348 h 638"/>
                <a:gd name="T22" fmla="*/ 239 w 243"/>
                <a:gd name="T23" fmla="*/ 395 h 638"/>
                <a:gd name="T24" fmla="*/ 237 w 243"/>
                <a:gd name="T25" fmla="*/ 442 h 638"/>
                <a:gd name="T26" fmla="*/ 236 w 243"/>
                <a:gd name="T27" fmla="*/ 491 h 638"/>
                <a:gd name="T28" fmla="*/ 232 w 243"/>
                <a:gd name="T29" fmla="*/ 540 h 638"/>
                <a:gd name="T30" fmla="*/ 231 w 243"/>
                <a:gd name="T31" fmla="*/ 589 h 638"/>
                <a:gd name="T32" fmla="*/ 227 w 243"/>
                <a:gd name="T33" fmla="*/ 637 h 638"/>
                <a:gd name="T34" fmla="*/ 224 w 243"/>
                <a:gd name="T35" fmla="*/ 587 h 638"/>
                <a:gd name="T36" fmla="*/ 221 w 243"/>
                <a:gd name="T37" fmla="*/ 538 h 638"/>
                <a:gd name="T38" fmla="*/ 216 w 243"/>
                <a:gd name="T39" fmla="*/ 488 h 638"/>
                <a:gd name="T40" fmla="*/ 213 w 243"/>
                <a:gd name="T41" fmla="*/ 438 h 638"/>
                <a:gd name="T42" fmla="*/ 208 w 243"/>
                <a:gd name="T43" fmla="*/ 389 h 638"/>
                <a:gd name="T44" fmla="*/ 201 w 243"/>
                <a:gd name="T45" fmla="*/ 342 h 638"/>
                <a:gd name="T46" fmla="*/ 195 w 243"/>
                <a:gd name="T47" fmla="*/ 295 h 638"/>
                <a:gd name="T48" fmla="*/ 187 w 243"/>
                <a:gd name="T49" fmla="*/ 251 h 638"/>
                <a:gd name="T50" fmla="*/ 164 w 243"/>
                <a:gd name="T51" fmla="*/ 217 h 638"/>
                <a:gd name="T52" fmla="*/ 141 w 243"/>
                <a:gd name="T53" fmla="*/ 184 h 638"/>
                <a:gd name="T54" fmla="*/ 119 w 243"/>
                <a:gd name="T55" fmla="*/ 153 h 638"/>
                <a:gd name="T56" fmla="*/ 96 w 243"/>
                <a:gd name="T57" fmla="*/ 122 h 638"/>
                <a:gd name="T58" fmla="*/ 71 w 243"/>
                <a:gd name="T59" fmla="*/ 91 h 638"/>
                <a:gd name="T60" fmla="*/ 49 w 243"/>
                <a:gd name="T61" fmla="*/ 61 h 638"/>
                <a:gd name="T62" fmla="*/ 24 w 243"/>
                <a:gd name="T63" fmla="*/ 31 h 638"/>
                <a:gd name="T64" fmla="*/ 0 w 243"/>
                <a:gd name="T65" fmla="*/ 0 h 6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638"/>
                <a:gd name="T101" fmla="*/ 243 w 243"/>
                <a:gd name="T102" fmla="*/ 638 h 6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638">
                  <a:moveTo>
                    <a:pt x="0" y="0"/>
                  </a:moveTo>
                  <a:lnTo>
                    <a:pt x="31" y="28"/>
                  </a:lnTo>
                  <a:lnTo>
                    <a:pt x="62" y="57"/>
                  </a:lnTo>
                  <a:lnTo>
                    <a:pt x="93" y="88"/>
                  </a:lnTo>
                  <a:lnTo>
                    <a:pt x="122" y="121"/>
                  </a:lnTo>
                  <a:lnTo>
                    <a:pt x="153" y="155"/>
                  </a:lnTo>
                  <a:lnTo>
                    <a:pt x="184" y="187"/>
                  </a:lnTo>
                  <a:lnTo>
                    <a:pt x="213" y="220"/>
                  </a:lnTo>
                  <a:lnTo>
                    <a:pt x="242" y="252"/>
                  </a:lnTo>
                  <a:lnTo>
                    <a:pt x="242" y="299"/>
                  </a:lnTo>
                  <a:lnTo>
                    <a:pt x="240" y="348"/>
                  </a:lnTo>
                  <a:lnTo>
                    <a:pt x="239" y="395"/>
                  </a:lnTo>
                  <a:lnTo>
                    <a:pt x="237" y="442"/>
                  </a:lnTo>
                  <a:lnTo>
                    <a:pt x="236" y="491"/>
                  </a:lnTo>
                  <a:lnTo>
                    <a:pt x="232" y="540"/>
                  </a:lnTo>
                  <a:lnTo>
                    <a:pt x="231" y="589"/>
                  </a:lnTo>
                  <a:lnTo>
                    <a:pt x="227" y="637"/>
                  </a:lnTo>
                  <a:lnTo>
                    <a:pt x="224" y="587"/>
                  </a:lnTo>
                  <a:lnTo>
                    <a:pt x="221" y="538"/>
                  </a:lnTo>
                  <a:lnTo>
                    <a:pt x="216" y="488"/>
                  </a:lnTo>
                  <a:lnTo>
                    <a:pt x="213" y="438"/>
                  </a:lnTo>
                  <a:lnTo>
                    <a:pt x="208" y="389"/>
                  </a:lnTo>
                  <a:lnTo>
                    <a:pt x="201" y="342"/>
                  </a:lnTo>
                  <a:lnTo>
                    <a:pt x="195" y="295"/>
                  </a:lnTo>
                  <a:lnTo>
                    <a:pt x="187" y="251"/>
                  </a:lnTo>
                  <a:lnTo>
                    <a:pt x="164" y="217"/>
                  </a:lnTo>
                  <a:lnTo>
                    <a:pt x="141" y="184"/>
                  </a:lnTo>
                  <a:lnTo>
                    <a:pt x="119" y="153"/>
                  </a:lnTo>
                  <a:lnTo>
                    <a:pt x="96" y="122"/>
                  </a:lnTo>
                  <a:lnTo>
                    <a:pt x="71" y="91"/>
                  </a:lnTo>
                  <a:lnTo>
                    <a:pt x="49" y="61"/>
                  </a:lnTo>
                  <a:lnTo>
                    <a:pt x="24" y="31"/>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4" name="Freeform 63"/>
            <p:cNvSpPr>
              <a:spLocks/>
            </p:cNvSpPr>
            <p:nvPr/>
          </p:nvSpPr>
          <p:spPr bwMode="auto">
            <a:xfrm>
              <a:off x="5012003" y="2681572"/>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7" name="Freeform 68"/>
            <p:cNvSpPr>
              <a:spLocks/>
            </p:cNvSpPr>
            <p:nvPr/>
          </p:nvSpPr>
          <p:spPr bwMode="auto">
            <a:xfrm>
              <a:off x="4759591" y="3349910"/>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355" name="Freeform 64"/>
            <p:cNvSpPr>
              <a:spLocks/>
            </p:cNvSpPr>
            <p:nvPr/>
          </p:nvSpPr>
          <p:spPr bwMode="auto">
            <a:xfrm>
              <a:off x="5012003" y="2681572"/>
              <a:ext cx="182563" cy="388938"/>
            </a:xfrm>
            <a:custGeom>
              <a:avLst/>
              <a:gdLst>
                <a:gd name="T0" fmla="*/ 106 w 115"/>
                <a:gd name="T1" fmla="*/ 0 h 245"/>
                <a:gd name="T2" fmla="*/ 101 w 115"/>
                <a:gd name="T3" fmla="*/ 4 h 245"/>
                <a:gd name="T4" fmla="*/ 96 w 115"/>
                <a:gd name="T5" fmla="*/ 8 h 245"/>
                <a:gd name="T6" fmla="*/ 91 w 115"/>
                <a:gd name="T7" fmla="*/ 15 h 245"/>
                <a:gd name="T8" fmla="*/ 87 w 115"/>
                <a:gd name="T9" fmla="*/ 23 h 245"/>
                <a:gd name="T10" fmla="*/ 80 w 115"/>
                <a:gd name="T11" fmla="*/ 41 h 245"/>
                <a:gd name="T12" fmla="*/ 75 w 115"/>
                <a:gd name="T13" fmla="*/ 60 h 245"/>
                <a:gd name="T14" fmla="*/ 72 w 115"/>
                <a:gd name="T15" fmla="*/ 80 h 245"/>
                <a:gd name="T16" fmla="*/ 70 w 115"/>
                <a:gd name="T17" fmla="*/ 99 h 245"/>
                <a:gd name="T18" fmla="*/ 69 w 115"/>
                <a:gd name="T19" fmla="*/ 116 h 245"/>
                <a:gd name="T20" fmla="*/ 69 w 115"/>
                <a:gd name="T21" fmla="*/ 129 h 245"/>
                <a:gd name="T22" fmla="*/ 70 w 115"/>
                <a:gd name="T23" fmla="*/ 142 h 245"/>
                <a:gd name="T24" fmla="*/ 72 w 115"/>
                <a:gd name="T25" fmla="*/ 158 h 245"/>
                <a:gd name="T26" fmla="*/ 74 w 115"/>
                <a:gd name="T27" fmla="*/ 174 h 245"/>
                <a:gd name="T28" fmla="*/ 78 w 115"/>
                <a:gd name="T29" fmla="*/ 192 h 245"/>
                <a:gd name="T30" fmla="*/ 85 w 115"/>
                <a:gd name="T31" fmla="*/ 208 h 245"/>
                <a:gd name="T32" fmla="*/ 93 w 115"/>
                <a:gd name="T33" fmla="*/ 223 h 245"/>
                <a:gd name="T34" fmla="*/ 98 w 115"/>
                <a:gd name="T35" fmla="*/ 229 h 245"/>
                <a:gd name="T36" fmla="*/ 103 w 115"/>
                <a:gd name="T37" fmla="*/ 236 h 245"/>
                <a:gd name="T38" fmla="*/ 108 w 115"/>
                <a:gd name="T39" fmla="*/ 241 h 245"/>
                <a:gd name="T40" fmla="*/ 114 w 115"/>
                <a:gd name="T41" fmla="*/ 244 h 245"/>
                <a:gd name="T42" fmla="*/ 103 w 115"/>
                <a:gd name="T43" fmla="*/ 244 h 245"/>
                <a:gd name="T44" fmla="*/ 91 w 115"/>
                <a:gd name="T45" fmla="*/ 242 h 245"/>
                <a:gd name="T46" fmla="*/ 80 w 115"/>
                <a:gd name="T47" fmla="*/ 241 h 245"/>
                <a:gd name="T48" fmla="*/ 69 w 115"/>
                <a:gd name="T49" fmla="*/ 236 h 245"/>
                <a:gd name="T50" fmla="*/ 59 w 115"/>
                <a:gd name="T51" fmla="*/ 231 h 245"/>
                <a:gd name="T52" fmla="*/ 51 w 115"/>
                <a:gd name="T53" fmla="*/ 225 h 245"/>
                <a:gd name="T54" fmla="*/ 41 w 115"/>
                <a:gd name="T55" fmla="*/ 218 h 245"/>
                <a:gd name="T56" fmla="*/ 35 w 115"/>
                <a:gd name="T57" fmla="*/ 208 h 245"/>
                <a:gd name="T58" fmla="*/ 26 w 115"/>
                <a:gd name="T59" fmla="*/ 200 h 245"/>
                <a:gd name="T60" fmla="*/ 20 w 115"/>
                <a:gd name="T61" fmla="*/ 190 h 245"/>
                <a:gd name="T62" fmla="*/ 15 w 115"/>
                <a:gd name="T63" fmla="*/ 179 h 245"/>
                <a:gd name="T64" fmla="*/ 10 w 115"/>
                <a:gd name="T65" fmla="*/ 168 h 245"/>
                <a:gd name="T66" fmla="*/ 7 w 115"/>
                <a:gd name="T67" fmla="*/ 156 h 245"/>
                <a:gd name="T68" fmla="*/ 4 w 115"/>
                <a:gd name="T69" fmla="*/ 145 h 245"/>
                <a:gd name="T70" fmla="*/ 2 w 115"/>
                <a:gd name="T71" fmla="*/ 132 h 245"/>
                <a:gd name="T72" fmla="*/ 0 w 115"/>
                <a:gd name="T73" fmla="*/ 119 h 245"/>
                <a:gd name="T74" fmla="*/ 0 w 115"/>
                <a:gd name="T75" fmla="*/ 108 h 245"/>
                <a:gd name="T76" fmla="*/ 2 w 115"/>
                <a:gd name="T77" fmla="*/ 95 h 245"/>
                <a:gd name="T78" fmla="*/ 5 w 115"/>
                <a:gd name="T79" fmla="*/ 83 h 245"/>
                <a:gd name="T80" fmla="*/ 9 w 115"/>
                <a:gd name="T81" fmla="*/ 72 h 245"/>
                <a:gd name="T82" fmla="*/ 12 w 115"/>
                <a:gd name="T83" fmla="*/ 62 h 245"/>
                <a:gd name="T84" fmla="*/ 18 w 115"/>
                <a:gd name="T85" fmla="*/ 52 h 245"/>
                <a:gd name="T86" fmla="*/ 23 w 115"/>
                <a:gd name="T87" fmla="*/ 43 h 245"/>
                <a:gd name="T88" fmla="*/ 31 w 115"/>
                <a:gd name="T89" fmla="*/ 34 h 245"/>
                <a:gd name="T90" fmla="*/ 38 w 115"/>
                <a:gd name="T91" fmla="*/ 28 h 245"/>
                <a:gd name="T92" fmla="*/ 46 w 115"/>
                <a:gd name="T93" fmla="*/ 20 h 245"/>
                <a:gd name="T94" fmla="*/ 56 w 115"/>
                <a:gd name="T95" fmla="*/ 15 h 245"/>
                <a:gd name="T96" fmla="*/ 65 w 115"/>
                <a:gd name="T97" fmla="*/ 10 h 245"/>
                <a:gd name="T98" fmla="*/ 75 w 115"/>
                <a:gd name="T99" fmla="*/ 5 h 245"/>
                <a:gd name="T100" fmla="*/ 85 w 115"/>
                <a:gd name="T101" fmla="*/ 2 h 245"/>
                <a:gd name="T102" fmla="*/ 96 w 115"/>
                <a:gd name="T103" fmla="*/ 0 h 245"/>
                <a:gd name="T104" fmla="*/ 106 w 115"/>
                <a:gd name="T105" fmla="*/ 0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
                <a:gd name="T160" fmla="*/ 0 h 245"/>
                <a:gd name="T161" fmla="*/ 115 w 115"/>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 h="245">
                  <a:moveTo>
                    <a:pt x="106" y="0"/>
                  </a:moveTo>
                  <a:lnTo>
                    <a:pt x="101" y="4"/>
                  </a:lnTo>
                  <a:lnTo>
                    <a:pt x="96" y="8"/>
                  </a:lnTo>
                  <a:lnTo>
                    <a:pt x="91" y="15"/>
                  </a:lnTo>
                  <a:lnTo>
                    <a:pt x="87" y="23"/>
                  </a:lnTo>
                  <a:lnTo>
                    <a:pt x="80" y="41"/>
                  </a:lnTo>
                  <a:lnTo>
                    <a:pt x="75" y="60"/>
                  </a:lnTo>
                  <a:lnTo>
                    <a:pt x="72" y="80"/>
                  </a:lnTo>
                  <a:lnTo>
                    <a:pt x="70" y="99"/>
                  </a:lnTo>
                  <a:lnTo>
                    <a:pt x="69" y="116"/>
                  </a:lnTo>
                  <a:lnTo>
                    <a:pt x="69" y="129"/>
                  </a:lnTo>
                  <a:lnTo>
                    <a:pt x="70" y="142"/>
                  </a:lnTo>
                  <a:lnTo>
                    <a:pt x="72" y="158"/>
                  </a:lnTo>
                  <a:lnTo>
                    <a:pt x="74" y="174"/>
                  </a:lnTo>
                  <a:lnTo>
                    <a:pt x="78" y="192"/>
                  </a:lnTo>
                  <a:lnTo>
                    <a:pt x="85" y="208"/>
                  </a:lnTo>
                  <a:lnTo>
                    <a:pt x="93" y="223"/>
                  </a:lnTo>
                  <a:lnTo>
                    <a:pt x="98" y="229"/>
                  </a:lnTo>
                  <a:lnTo>
                    <a:pt x="103" y="236"/>
                  </a:lnTo>
                  <a:lnTo>
                    <a:pt x="108" y="241"/>
                  </a:lnTo>
                  <a:lnTo>
                    <a:pt x="114" y="244"/>
                  </a:lnTo>
                  <a:lnTo>
                    <a:pt x="103" y="244"/>
                  </a:lnTo>
                  <a:lnTo>
                    <a:pt x="91" y="242"/>
                  </a:lnTo>
                  <a:lnTo>
                    <a:pt x="80" y="241"/>
                  </a:lnTo>
                  <a:lnTo>
                    <a:pt x="69" y="236"/>
                  </a:lnTo>
                  <a:lnTo>
                    <a:pt x="59" y="231"/>
                  </a:lnTo>
                  <a:lnTo>
                    <a:pt x="51" y="225"/>
                  </a:lnTo>
                  <a:lnTo>
                    <a:pt x="41" y="218"/>
                  </a:lnTo>
                  <a:lnTo>
                    <a:pt x="35" y="208"/>
                  </a:lnTo>
                  <a:lnTo>
                    <a:pt x="26" y="200"/>
                  </a:lnTo>
                  <a:lnTo>
                    <a:pt x="20" y="190"/>
                  </a:lnTo>
                  <a:lnTo>
                    <a:pt x="15" y="179"/>
                  </a:lnTo>
                  <a:lnTo>
                    <a:pt x="10" y="168"/>
                  </a:lnTo>
                  <a:lnTo>
                    <a:pt x="7" y="156"/>
                  </a:lnTo>
                  <a:lnTo>
                    <a:pt x="4" y="145"/>
                  </a:lnTo>
                  <a:lnTo>
                    <a:pt x="2" y="132"/>
                  </a:lnTo>
                  <a:lnTo>
                    <a:pt x="0" y="119"/>
                  </a:lnTo>
                  <a:lnTo>
                    <a:pt x="0" y="108"/>
                  </a:lnTo>
                  <a:lnTo>
                    <a:pt x="2" y="95"/>
                  </a:lnTo>
                  <a:lnTo>
                    <a:pt x="5" y="83"/>
                  </a:lnTo>
                  <a:lnTo>
                    <a:pt x="9" y="72"/>
                  </a:lnTo>
                  <a:lnTo>
                    <a:pt x="12" y="62"/>
                  </a:lnTo>
                  <a:lnTo>
                    <a:pt x="18" y="52"/>
                  </a:lnTo>
                  <a:lnTo>
                    <a:pt x="23" y="43"/>
                  </a:lnTo>
                  <a:lnTo>
                    <a:pt x="31" y="34"/>
                  </a:lnTo>
                  <a:lnTo>
                    <a:pt x="38" y="28"/>
                  </a:lnTo>
                  <a:lnTo>
                    <a:pt x="46" y="20"/>
                  </a:lnTo>
                  <a:lnTo>
                    <a:pt x="56" y="15"/>
                  </a:lnTo>
                  <a:lnTo>
                    <a:pt x="65" y="10"/>
                  </a:lnTo>
                  <a:lnTo>
                    <a:pt x="75" y="5"/>
                  </a:lnTo>
                  <a:lnTo>
                    <a:pt x="85" y="2"/>
                  </a:lnTo>
                  <a:lnTo>
                    <a:pt x="96" y="0"/>
                  </a:lnTo>
                  <a:lnTo>
                    <a:pt x="106"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 name="Freeform 67"/>
            <p:cNvSpPr>
              <a:spLocks/>
            </p:cNvSpPr>
            <p:nvPr/>
          </p:nvSpPr>
          <p:spPr bwMode="auto">
            <a:xfrm>
              <a:off x="4759591" y="3349910"/>
              <a:ext cx="128587" cy="252412"/>
            </a:xfrm>
            <a:custGeom>
              <a:avLst/>
              <a:gdLst>
                <a:gd name="T0" fmla="*/ 39 w 81"/>
                <a:gd name="T1" fmla="*/ 0 h 159"/>
                <a:gd name="T2" fmla="*/ 31 w 81"/>
                <a:gd name="T3" fmla="*/ 2 h 159"/>
                <a:gd name="T4" fmla="*/ 25 w 81"/>
                <a:gd name="T5" fmla="*/ 7 h 159"/>
                <a:gd name="T6" fmla="*/ 18 w 81"/>
                <a:gd name="T7" fmla="*/ 13 h 159"/>
                <a:gd name="T8" fmla="*/ 11 w 81"/>
                <a:gd name="T9" fmla="*/ 23 h 159"/>
                <a:gd name="T10" fmla="*/ 7 w 81"/>
                <a:gd name="T11" fmla="*/ 36 h 159"/>
                <a:gd name="T12" fmla="*/ 3 w 81"/>
                <a:gd name="T13" fmla="*/ 49 h 159"/>
                <a:gd name="T14" fmla="*/ 2 w 81"/>
                <a:gd name="T15" fmla="*/ 64 h 159"/>
                <a:gd name="T16" fmla="*/ 0 w 81"/>
                <a:gd name="T17" fmla="*/ 80 h 159"/>
                <a:gd name="T18" fmla="*/ 2 w 81"/>
                <a:gd name="T19" fmla="*/ 94 h 159"/>
                <a:gd name="T20" fmla="*/ 3 w 81"/>
                <a:gd name="T21" fmla="*/ 109 h 159"/>
                <a:gd name="T22" fmla="*/ 7 w 81"/>
                <a:gd name="T23" fmla="*/ 124 h 159"/>
                <a:gd name="T24" fmla="*/ 11 w 81"/>
                <a:gd name="T25" fmla="*/ 135 h 159"/>
                <a:gd name="T26" fmla="*/ 18 w 81"/>
                <a:gd name="T27" fmla="*/ 145 h 159"/>
                <a:gd name="T28" fmla="*/ 25 w 81"/>
                <a:gd name="T29" fmla="*/ 151 h 159"/>
                <a:gd name="T30" fmla="*/ 31 w 81"/>
                <a:gd name="T31" fmla="*/ 156 h 159"/>
                <a:gd name="T32" fmla="*/ 39 w 81"/>
                <a:gd name="T33" fmla="*/ 158 h 159"/>
                <a:gd name="T34" fmla="*/ 47 w 81"/>
                <a:gd name="T35" fmla="*/ 156 h 159"/>
                <a:gd name="T36" fmla="*/ 55 w 81"/>
                <a:gd name="T37" fmla="*/ 151 h 159"/>
                <a:gd name="T38" fmla="*/ 62 w 81"/>
                <a:gd name="T39" fmla="*/ 145 h 159"/>
                <a:gd name="T40" fmla="*/ 68 w 81"/>
                <a:gd name="T41" fmla="*/ 135 h 159"/>
                <a:gd name="T42" fmla="*/ 73 w 81"/>
                <a:gd name="T43" fmla="*/ 124 h 159"/>
                <a:gd name="T44" fmla="*/ 77 w 81"/>
                <a:gd name="T45" fmla="*/ 109 h 159"/>
                <a:gd name="T46" fmla="*/ 78 w 81"/>
                <a:gd name="T47" fmla="*/ 94 h 159"/>
                <a:gd name="T48" fmla="*/ 80 w 81"/>
                <a:gd name="T49" fmla="*/ 80 h 159"/>
                <a:gd name="T50" fmla="*/ 78 w 81"/>
                <a:gd name="T51" fmla="*/ 64 h 159"/>
                <a:gd name="T52" fmla="*/ 77 w 81"/>
                <a:gd name="T53" fmla="*/ 49 h 159"/>
                <a:gd name="T54" fmla="*/ 73 w 81"/>
                <a:gd name="T55" fmla="*/ 36 h 159"/>
                <a:gd name="T56" fmla="*/ 68 w 81"/>
                <a:gd name="T57" fmla="*/ 23 h 159"/>
                <a:gd name="T58" fmla="*/ 62 w 81"/>
                <a:gd name="T59" fmla="*/ 13 h 159"/>
                <a:gd name="T60" fmla="*/ 55 w 81"/>
                <a:gd name="T61" fmla="*/ 7 h 159"/>
                <a:gd name="T62" fmla="*/ 47 w 81"/>
                <a:gd name="T63" fmla="*/ 2 h 159"/>
                <a:gd name="T64" fmla="*/ 39 w 81"/>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59"/>
                <a:gd name="T101" fmla="*/ 81 w 81"/>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59">
                  <a:moveTo>
                    <a:pt x="39" y="0"/>
                  </a:moveTo>
                  <a:lnTo>
                    <a:pt x="31" y="2"/>
                  </a:lnTo>
                  <a:lnTo>
                    <a:pt x="25" y="7"/>
                  </a:lnTo>
                  <a:lnTo>
                    <a:pt x="18" y="13"/>
                  </a:lnTo>
                  <a:lnTo>
                    <a:pt x="11" y="23"/>
                  </a:lnTo>
                  <a:lnTo>
                    <a:pt x="7" y="36"/>
                  </a:lnTo>
                  <a:lnTo>
                    <a:pt x="3" y="49"/>
                  </a:lnTo>
                  <a:lnTo>
                    <a:pt x="2" y="64"/>
                  </a:lnTo>
                  <a:lnTo>
                    <a:pt x="0" y="80"/>
                  </a:lnTo>
                  <a:lnTo>
                    <a:pt x="2" y="94"/>
                  </a:lnTo>
                  <a:lnTo>
                    <a:pt x="3" y="109"/>
                  </a:lnTo>
                  <a:lnTo>
                    <a:pt x="7" y="124"/>
                  </a:lnTo>
                  <a:lnTo>
                    <a:pt x="11" y="135"/>
                  </a:lnTo>
                  <a:lnTo>
                    <a:pt x="18" y="145"/>
                  </a:lnTo>
                  <a:lnTo>
                    <a:pt x="25" y="151"/>
                  </a:lnTo>
                  <a:lnTo>
                    <a:pt x="31" y="156"/>
                  </a:lnTo>
                  <a:lnTo>
                    <a:pt x="39" y="158"/>
                  </a:lnTo>
                  <a:lnTo>
                    <a:pt x="47" y="156"/>
                  </a:lnTo>
                  <a:lnTo>
                    <a:pt x="55" y="151"/>
                  </a:lnTo>
                  <a:lnTo>
                    <a:pt x="62" y="145"/>
                  </a:lnTo>
                  <a:lnTo>
                    <a:pt x="68" y="135"/>
                  </a:lnTo>
                  <a:lnTo>
                    <a:pt x="73" y="124"/>
                  </a:lnTo>
                  <a:lnTo>
                    <a:pt x="77" y="109"/>
                  </a:lnTo>
                  <a:lnTo>
                    <a:pt x="78" y="94"/>
                  </a:lnTo>
                  <a:lnTo>
                    <a:pt x="80" y="80"/>
                  </a:lnTo>
                  <a:lnTo>
                    <a:pt x="78" y="64"/>
                  </a:lnTo>
                  <a:lnTo>
                    <a:pt x="77" y="49"/>
                  </a:lnTo>
                  <a:lnTo>
                    <a:pt x="73" y="36"/>
                  </a:lnTo>
                  <a:lnTo>
                    <a:pt x="68" y="23"/>
                  </a:lnTo>
                  <a:lnTo>
                    <a:pt x="62" y="13"/>
                  </a:lnTo>
                  <a:lnTo>
                    <a:pt x="55" y="7"/>
                  </a:lnTo>
                  <a:lnTo>
                    <a:pt x="47" y="2"/>
                  </a:lnTo>
                  <a:lnTo>
                    <a:pt x="39"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58" name="Freeform 118"/>
            <p:cNvSpPr>
              <a:spLocks/>
            </p:cNvSpPr>
            <p:nvPr/>
          </p:nvSpPr>
          <p:spPr bwMode="auto">
            <a:xfrm>
              <a:off x="4486541" y="2781586"/>
              <a:ext cx="312737" cy="434975"/>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 name="Freeform 119"/>
            <p:cNvSpPr>
              <a:spLocks/>
            </p:cNvSpPr>
            <p:nvPr/>
          </p:nvSpPr>
          <p:spPr bwMode="auto">
            <a:xfrm>
              <a:off x="4583242" y="2840324"/>
              <a:ext cx="216035" cy="262160"/>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0" name="Freeform 120"/>
            <p:cNvSpPr>
              <a:spLocks/>
            </p:cNvSpPr>
            <p:nvPr/>
          </p:nvSpPr>
          <p:spPr bwMode="auto">
            <a:xfrm>
              <a:off x="4632590" y="2832386"/>
              <a:ext cx="87312" cy="166687"/>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1" name="Freeform 121"/>
            <p:cNvSpPr>
              <a:spLocks/>
            </p:cNvSpPr>
            <p:nvPr/>
          </p:nvSpPr>
          <p:spPr bwMode="auto">
            <a:xfrm>
              <a:off x="4632590" y="2997486"/>
              <a:ext cx="87312" cy="166687"/>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2" name="Freeform 122"/>
            <p:cNvSpPr>
              <a:spLocks/>
            </p:cNvSpPr>
            <p:nvPr/>
          </p:nvSpPr>
          <p:spPr bwMode="auto">
            <a:xfrm>
              <a:off x="4718315" y="2997486"/>
              <a:ext cx="88900" cy="166687"/>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63" name="Freeform 123"/>
            <p:cNvSpPr>
              <a:spLocks/>
            </p:cNvSpPr>
            <p:nvPr/>
          </p:nvSpPr>
          <p:spPr bwMode="auto">
            <a:xfrm>
              <a:off x="4718315" y="2832386"/>
              <a:ext cx="88900" cy="166687"/>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429" name="Group 428"/>
            <p:cNvGrpSpPr/>
            <p:nvPr/>
          </p:nvGrpSpPr>
          <p:grpSpPr>
            <a:xfrm rot="248060">
              <a:off x="3297623" y="3260152"/>
              <a:ext cx="1566455" cy="586355"/>
              <a:chOff x="6399188" y="5184187"/>
              <a:chExt cx="1442846" cy="497592"/>
            </a:xfrm>
          </p:grpSpPr>
          <p:sp>
            <p:nvSpPr>
              <p:cNvPr id="430" name="Freeform 71"/>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solidFill>
                <a:srgbClr val="FF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31" name="Freeform 72"/>
              <p:cNvSpPr>
                <a:spLocks/>
              </p:cNvSpPr>
              <p:nvPr/>
            </p:nvSpPr>
            <p:spPr bwMode="auto">
              <a:xfrm rot="394041">
                <a:off x="6399188" y="5184187"/>
                <a:ext cx="1441949" cy="436715"/>
              </a:xfrm>
              <a:custGeom>
                <a:avLst/>
                <a:gdLst>
                  <a:gd name="T0" fmla="*/ 38 w 791"/>
                  <a:gd name="T1" fmla="*/ 353 h 354"/>
                  <a:gd name="T2" fmla="*/ 790 w 791"/>
                  <a:gd name="T3" fmla="*/ 44 h 354"/>
                  <a:gd name="T4" fmla="*/ 790 w 791"/>
                  <a:gd name="T5" fmla="*/ 38 h 354"/>
                  <a:gd name="T6" fmla="*/ 790 w 791"/>
                  <a:gd name="T7" fmla="*/ 31 h 354"/>
                  <a:gd name="T8" fmla="*/ 789 w 791"/>
                  <a:gd name="T9" fmla="*/ 25 h 354"/>
                  <a:gd name="T10" fmla="*/ 789 w 791"/>
                  <a:gd name="T11" fmla="*/ 20 h 354"/>
                  <a:gd name="T12" fmla="*/ 787 w 791"/>
                  <a:gd name="T13" fmla="*/ 13 h 354"/>
                  <a:gd name="T14" fmla="*/ 785 w 791"/>
                  <a:gd name="T15" fmla="*/ 8 h 354"/>
                  <a:gd name="T16" fmla="*/ 784 w 791"/>
                  <a:gd name="T17" fmla="*/ 5 h 354"/>
                  <a:gd name="T18" fmla="*/ 782 w 791"/>
                  <a:gd name="T19" fmla="*/ 0 h 354"/>
                  <a:gd name="T20" fmla="*/ 0 w 791"/>
                  <a:gd name="T21" fmla="*/ 267 h 354"/>
                  <a:gd name="T22" fmla="*/ 38 w 791"/>
                  <a:gd name="T23" fmla="*/ 353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1"/>
                  <a:gd name="T37" fmla="*/ 0 h 354"/>
                  <a:gd name="T38" fmla="*/ 791 w 791"/>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1" h="354">
                    <a:moveTo>
                      <a:pt x="38" y="353"/>
                    </a:moveTo>
                    <a:lnTo>
                      <a:pt x="790" y="44"/>
                    </a:lnTo>
                    <a:lnTo>
                      <a:pt x="790" y="38"/>
                    </a:lnTo>
                    <a:lnTo>
                      <a:pt x="790" y="31"/>
                    </a:lnTo>
                    <a:lnTo>
                      <a:pt x="789" y="25"/>
                    </a:lnTo>
                    <a:lnTo>
                      <a:pt x="789" y="20"/>
                    </a:lnTo>
                    <a:lnTo>
                      <a:pt x="787" y="13"/>
                    </a:lnTo>
                    <a:lnTo>
                      <a:pt x="785" y="8"/>
                    </a:lnTo>
                    <a:lnTo>
                      <a:pt x="784" y="5"/>
                    </a:lnTo>
                    <a:lnTo>
                      <a:pt x="782" y="0"/>
                    </a:lnTo>
                    <a:lnTo>
                      <a:pt x="0" y="267"/>
                    </a:lnTo>
                    <a:lnTo>
                      <a:pt x="38" y="353"/>
                    </a:lnTo>
                  </a:path>
                </a:pathLst>
              </a:custGeom>
              <a:noFill/>
              <a:ln w="12700" cap="rnd"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 name="Freeform 73"/>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433" name="Freeform 74"/>
              <p:cNvSpPr>
                <a:spLocks/>
              </p:cNvSpPr>
              <p:nvPr/>
            </p:nvSpPr>
            <p:spPr bwMode="auto">
              <a:xfrm rot="394041">
                <a:off x="6463888" y="5238897"/>
                <a:ext cx="1378146" cy="442882"/>
              </a:xfrm>
              <a:custGeom>
                <a:avLst/>
                <a:gdLst>
                  <a:gd name="T0" fmla="*/ 0 w 756"/>
                  <a:gd name="T1" fmla="*/ 314 h 359"/>
                  <a:gd name="T2" fmla="*/ 28 w 756"/>
                  <a:gd name="T3" fmla="*/ 358 h 359"/>
                  <a:gd name="T4" fmla="*/ 750 w 756"/>
                  <a:gd name="T5" fmla="*/ 45 h 359"/>
                  <a:gd name="T6" fmla="*/ 751 w 756"/>
                  <a:gd name="T7" fmla="*/ 39 h 359"/>
                  <a:gd name="T8" fmla="*/ 751 w 756"/>
                  <a:gd name="T9" fmla="*/ 34 h 359"/>
                  <a:gd name="T10" fmla="*/ 753 w 756"/>
                  <a:gd name="T11" fmla="*/ 31 h 359"/>
                  <a:gd name="T12" fmla="*/ 753 w 756"/>
                  <a:gd name="T13" fmla="*/ 26 h 359"/>
                  <a:gd name="T14" fmla="*/ 753 w 756"/>
                  <a:gd name="T15" fmla="*/ 21 h 359"/>
                  <a:gd name="T16" fmla="*/ 753 w 756"/>
                  <a:gd name="T17" fmla="*/ 15 h 359"/>
                  <a:gd name="T18" fmla="*/ 753 w 756"/>
                  <a:gd name="T19" fmla="*/ 8 h 359"/>
                  <a:gd name="T20" fmla="*/ 755 w 756"/>
                  <a:gd name="T21" fmla="*/ 0 h 359"/>
                  <a:gd name="T22" fmla="*/ 0 w 756"/>
                  <a:gd name="T23" fmla="*/ 314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59"/>
                  <a:gd name="T38" fmla="*/ 756 w 756"/>
                  <a:gd name="T39" fmla="*/ 359 h 3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59">
                    <a:moveTo>
                      <a:pt x="0" y="314"/>
                    </a:moveTo>
                    <a:lnTo>
                      <a:pt x="28" y="358"/>
                    </a:lnTo>
                    <a:lnTo>
                      <a:pt x="750" y="45"/>
                    </a:lnTo>
                    <a:lnTo>
                      <a:pt x="751" y="39"/>
                    </a:lnTo>
                    <a:lnTo>
                      <a:pt x="751" y="34"/>
                    </a:lnTo>
                    <a:lnTo>
                      <a:pt x="753" y="31"/>
                    </a:lnTo>
                    <a:lnTo>
                      <a:pt x="753" y="26"/>
                    </a:lnTo>
                    <a:lnTo>
                      <a:pt x="753" y="21"/>
                    </a:lnTo>
                    <a:lnTo>
                      <a:pt x="753" y="15"/>
                    </a:lnTo>
                    <a:lnTo>
                      <a:pt x="753" y="8"/>
                    </a:lnTo>
                    <a:lnTo>
                      <a:pt x="755" y="0"/>
                    </a:lnTo>
                    <a:lnTo>
                      <a:pt x="0" y="314"/>
                    </a:lnTo>
                  </a:path>
                </a:pathLst>
              </a:custGeom>
              <a:noFill/>
              <a:ln w="12700" cap="rnd" cmpd="sng">
                <a:solidFill>
                  <a:srgbClr val="99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8"/>
            <p:cNvGrpSpPr/>
            <p:nvPr/>
          </p:nvGrpSpPr>
          <p:grpSpPr>
            <a:xfrm>
              <a:off x="2837473" y="1962145"/>
              <a:ext cx="1916112" cy="2598737"/>
              <a:chOff x="851930" y="2307579"/>
              <a:chExt cx="1916112" cy="2598737"/>
            </a:xfrm>
          </p:grpSpPr>
          <p:sp>
            <p:nvSpPr>
              <p:cNvPr id="33851" name="Freeform 60"/>
              <p:cNvSpPr>
                <a:spLocks/>
              </p:cNvSpPr>
              <p:nvPr/>
            </p:nvSpPr>
            <p:spPr bwMode="auto">
              <a:xfrm>
                <a:off x="2510868" y="3571229"/>
                <a:ext cx="231775" cy="325437"/>
              </a:xfrm>
              <a:custGeom>
                <a:avLst/>
                <a:gdLst>
                  <a:gd name="T0" fmla="*/ 73 w 146"/>
                  <a:gd name="T1" fmla="*/ 0 h 205"/>
                  <a:gd name="T2" fmla="*/ 65 w 146"/>
                  <a:gd name="T3" fmla="*/ 0 h 205"/>
                  <a:gd name="T4" fmla="*/ 58 w 146"/>
                  <a:gd name="T5" fmla="*/ 2 h 205"/>
                  <a:gd name="T6" fmla="*/ 52 w 146"/>
                  <a:gd name="T7" fmla="*/ 5 h 205"/>
                  <a:gd name="T8" fmla="*/ 44 w 146"/>
                  <a:gd name="T9" fmla="*/ 8 h 205"/>
                  <a:gd name="T10" fmla="*/ 37 w 146"/>
                  <a:gd name="T11" fmla="*/ 13 h 205"/>
                  <a:gd name="T12" fmla="*/ 32 w 146"/>
                  <a:gd name="T13" fmla="*/ 18 h 205"/>
                  <a:gd name="T14" fmla="*/ 26 w 146"/>
                  <a:gd name="T15" fmla="*/ 23 h 205"/>
                  <a:gd name="T16" fmla="*/ 21 w 146"/>
                  <a:gd name="T17" fmla="*/ 30 h 205"/>
                  <a:gd name="T18" fmla="*/ 13 w 146"/>
                  <a:gd name="T19" fmla="*/ 46 h 205"/>
                  <a:gd name="T20" fmla="*/ 6 w 146"/>
                  <a:gd name="T21" fmla="*/ 62 h 205"/>
                  <a:gd name="T22" fmla="*/ 2 w 146"/>
                  <a:gd name="T23" fmla="*/ 82 h 205"/>
                  <a:gd name="T24" fmla="*/ 0 w 146"/>
                  <a:gd name="T25" fmla="*/ 101 h 205"/>
                  <a:gd name="T26" fmla="*/ 2 w 146"/>
                  <a:gd name="T27" fmla="*/ 122 h 205"/>
                  <a:gd name="T28" fmla="*/ 6 w 146"/>
                  <a:gd name="T29" fmla="*/ 142 h 205"/>
                  <a:gd name="T30" fmla="*/ 13 w 146"/>
                  <a:gd name="T31" fmla="*/ 158 h 205"/>
                  <a:gd name="T32" fmla="*/ 21 w 146"/>
                  <a:gd name="T33" fmla="*/ 173 h 205"/>
                  <a:gd name="T34" fmla="*/ 26 w 146"/>
                  <a:gd name="T35" fmla="*/ 179 h 205"/>
                  <a:gd name="T36" fmla="*/ 32 w 146"/>
                  <a:gd name="T37" fmla="*/ 186 h 205"/>
                  <a:gd name="T38" fmla="*/ 37 w 146"/>
                  <a:gd name="T39" fmla="*/ 191 h 205"/>
                  <a:gd name="T40" fmla="*/ 44 w 146"/>
                  <a:gd name="T41" fmla="*/ 195 h 205"/>
                  <a:gd name="T42" fmla="*/ 52 w 146"/>
                  <a:gd name="T43" fmla="*/ 199 h 205"/>
                  <a:gd name="T44" fmla="*/ 58 w 146"/>
                  <a:gd name="T45" fmla="*/ 200 h 205"/>
                  <a:gd name="T46" fmla="*/ 65 w 146"/>
                  <a:gd name="T47" fmla="*/ 202 h 205"/>
                  <a:gd name="T48" fmla="*/ 73 w 146"/>
                  <a:gd name="T49" fmla="*/ 204 h 205"/>
                  <a:gd name="T50" fmla="*/ 80 w 146"/>
                  <a:gd name="T51" fmla="*/ 202 h 205"/>
                  <a:gd name="T52" fmla="*/ 88 w 146"/>
                  <a:gd name="T53" fmla="*/ 200 h 205"/>
                  <a:gd name="T54" fmla="*/ 94 w 146"/>
                  <a:gd name="T55" fmla="*/ 199 h 205"/>
                  <a:gd name="T56" fmla="*/ 101 w 146"/>
                  <a:gd name="T57" fmla="*/ 195 h 205"/>
                  <a:gd name="T58" fmla="*/ 107 w 146"/>
                  <a:gd name="T59" fmla="*/ 191 h 205"/>
                  <a:gd name="T60" fmla="*/ 114 w 146"/>
                  <a:gd name="T61" fmla="*/ 186 h 205"/>
                  <a:gd name="T62" fmla="*/ 119 w 146"/>
                  <a:gd name="T63" fmla="*/ 179 h 205"/>
                  <a:gd name="T64" fmla="*/ 123 w 146"/>
                  <a:gd name="T65" fmla="*/ 173 h 205"/>
                  <a:gd name="T66" fmla="*/ 133 w 146"/>
                  <a:gd name="T67" fmla="*/ 158 h 205"/>
                  <a:gd name="T68" fmla="*/ 140 w 146"/>
                  <a:gd name="T69" fmla="*/ 142 h 205"/>
                  <a:gd name="T70" fmla="*/ 143 w 146"/>
                  <a:gd name="T71" fmla="*/ 122 h 205"/>
                  <a:gd name="T72" fmla="*/ 145 w 146"/>
                  <a:gd name="T73" fmla="*/ 101 h 205"/>
                  <a:gd name="T74" fmla="*/ 143 w 146"/>
                  <a:gd name="T75" fmla="*/ 82 h 205"/>
                  <a:gd name="T76" fmla="*/ 140 w 146"/>
                  <a:gd name="T77" fmla="*/ 62 h 205"/>
                  <a:gd name="T78" fmla="*/ 133 w 146"/>
                  <a:gd name="T79" fmla="*/ 46 h 205"/>
                  <a:gd name="T80" fmla="*/ 123 w 146"/>
                  <a:gd name="T81" fmla="*/ 30 h 205"/>
                  <a:gd name="T82" fmla="*/ 119 w 146"/>
                  <a:gd name="T83" fmla="*/ 23 h 205"/>
                  <a:gd name="T84" fmla="*/ 114 w 146"/>
                  <a:gd name="T85" fmla="*/ 18 h 205"/>
                  <a:gd name="T86" fmla="*/ 107 w 146"/>
                  <a:gd name="T87" fmla="*/ 13 h 205"/>
                  <a:gd name="T88" fmla="*/ 101 w 146"/>
                  <a:gd name="T89" fmla="*/ 8 h 205"/>
                  <a:gd name="T90" fmla="*/ 94 w 146"/>
                  <a:gd name="T91" fmla="*/ 5 h 205"/>
                  <a:gd name="T92" fmla="*/ 88 w 146"/>
                  <a:gd name="T93" fmla="*/ 2 h 205"/>
                  <a:gd name="T94" fmla="*/ 80 w 146"/>
                  <a:gd name="T95" fmla="*/ 0 h 205"/>
                  <a:gd name="T96" fmla="*/ 73 w 146"/>
                  <a:gd name="T97" fmla="*/ 0 h 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205"/>
                  <a:gd name="T149" fmla="*/ 146 w 146"/>
                  <a:gd name="T150" fmla="*/ 205 h 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205">
                    <a:moveTo>
                      <a:pt x="73" y="0"/>
                    </a:moveTo>
                    <a:lnTo>
                      <a:pt x="65" y="0"/>
                    </a:lnTo>
                    <a:lnTo>
                      <a:pt x="58" y="2"/>
                    </a:lnTo>
                    <a:lnTo>
                      <a:pt x="52" y="5"/>
                    </a:lnTo>
                    <a:lnTo>
                      <a:pt x="44" y="8"/>
                    </a:lnTo>
                    <a:lnTo>
                      <a:pt x="37" y="13"/>
                    </a:lnTo>
                    <a:lnTo>
                      <a:pt x="32" y="18"/>
                    </a:lnTo>
                    <a:lnTo>
                      <a:pt x="26" y="23"/>
                    </a:lnTo>
                    <a:lnTo>
                      <a:pt x="21" y="30"/>
                    </a:lnTo>
                    <a:lnTo>
                      <a:pt x="13" y="46"/>
                    </a:lnTo>
                    <a:lnTo>
                      <a:pt x="6" y="62"/>
                    </a:lnTo>
                    <a:lnTo>
                      <a:pt x="2" y="82"/>
                    </a:lnTo>
                    <a:lnTo>
                      <a:pt x="0" y="101"/>
                    </a:lnTo>
                    <a:lnTo>
                      <a:pt x="2" y="122"/>
                    </a:lnTo>
                    <a:lnTo>
                      <a:pt x="6" y="142"/>
                    </a:lnTo>
                    <a:lnTo>
                      <a:pt x="13" y="158"/>
                    </a:lnTo>
                    <a:lnTo>
                      <a:pt x="21" y="173"/>
                    </a:lnTo>
                    <a:lnTo>
                      <a:pt x="26" y="179"/>
                    </a:lnTo>
                    <a:lnTo>
                      <a:pt x="32" y="186"/>
                    </a:lnTo>
                    <a:lnTo>
                      <a:pt x="37" y="191"/>
                    </a:lnTo>
                    <a:lnTo>
                      <a:pt x="44" y="195"/>
                    </a:lnTo>
                    <a:lnTo>
                      <a:pt x="52" y="199"/>
                    </a:lnTo>
                    <a:lnTo>
                      <a:pt x="58" y="200"/>
                    </a:lnTo>
                    <a:lnTo>
                      <a:pt x="65" y="202"/>
                    </a:lnTo>
                    <a:lnTo>
                      <a:pt x="73" y="204"/>
                    </a:lnTo>
                    <a:lnTo>
                      <a:pt x="80" y="202"/>
                    </a:lnTo>
                    <a:lnTo>
                      <a:pt x="88" y="200"/>
                    </a:lnTo>
                    <a:lnTo>
                      <a:pt x="94" y="199"/>
                    </a:lnTo>
                    <a:lnTo>
                      <a:pt x="101" y="195"/>
                    </a:lnTo>
                    <a:lnTo>
                      <a:pt x="107" y="191"/>
                    </a:lnTo>
                    <a:lnTo>
                      <a:pt x="114" y="186"/>
                    </a:lnTo>
                    <a:lnTo>
                      <a:pt x="119" y="179"/>
                    </a:lnTo>
                    <a:lnTo>
                      <a:pt x="123" y="173"/>
                    </a:lnTo>
                    <a:lnTo>
                      <a:pt x="133" y="158"/>
                    </a:lnTo>
                    <a:lnTo>
                      <a:pt x="140" y="142"/>
                    </a:lnTo>
                    <a:lnTo>
                      <a:pt x="143" y="122"/>
                    </a:lnTo>
                    <a:lnTo>
                      <a:pt x="145" y="101"/>
                    </a:lnTo>
                    <a:lnTo>
                      <a:pt x="143" y="82"/>
                    </a:lnTo>
                    <a:lnTo>
                      <a:pt x="140" y="62"/>
                    </a:lnTo>
                    <a:lnTo>
                      <a:pt x="133" y="46"/>
                    </a:lnTo>
                    <a:lnTo>
                      <a:pt x="123" y="30"/>
                    </a:lnTo>
                    <a:lnTo>
                      <a:pt x="119" y="23"/>
                    </a:lnTo>
                    <a:lnTo>
                      <a:pt x="114" y="18"/>
                    </a:lnTo>
                    <a:lnTo>
                      <a:pt x="107" y="13"/>
                    </a:lnTo>
                    <a:lnTo>
                      <a:pt x="101" y="8"/>
                    </a:lnTo>
                    <a:lnTo>
                      <a:pt x="94" y="5"/>
                    </a:lnTo>
                    <a:lnTo>
                      <a:pt x="88" y="2"/>
                    </a:lnTo>
                    <a:lnTo>
                      <a:pt x="80" y="0"/>
                    </a:lnTo>
                    <a:lnTo>
                      <a:pt x="7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2" name="Freeform 61"/>
              <p:cNvSpPr>
                <a:spLocks/>
              </p:cNvSpPr>
              <p:nvPr/>
            </p:nvSpPr>
            <p:spPr bwMode="auto">
              <a:xfrm>
                <a:off x="2506104" y="2831453"/>
                <a:ext cx="192088" cy="266700"/>
              </a:xfrm>
              <a:custGeom>
                <a:avLst/>
                <a:gdLst>
                  <a:gd name="T0" fmla="*/ 60 w 121"/>
                  <a:gd name="T1" fmla="*/ 0 h 168"/>
                  <a:gd name="T2" fmla="*/ 53 w 121"/>
                  <a:gd name="T3" fmla="*/ 0 h 168"/>
                  <a:gd name="T4" fmla="*/ 47 w 121"/>
                  <a:gd name="T5" fmla="*/ 2 h 168"/>
                  <a:gd name="T6" fmla="*/ 42 w 121"/>
                  <a:gd name="T7" fmla="*/ 5 h 168"/>
                  <a:gd name="T8" fmla="*/ 37 w 121"/>
                  <a:gd name="T9" fmla="*/ 6 h 168"/>
                  <a:gd name="T10" fmla="*/ 26 w 121"/>
                  <a:gd name="T11" fmla="*/ 15 h 168"/>
                  <a:gd name="T12" fmla="*/ 18 w 121"/>
                  <a:gd name="T13" fmla="*/ 24 h 168"/>
                  <a:gd name="T14" fmla="*/ 9 w 121"/>
                  <a:gd name="T15" fmla="*/ 37 h 168"/>
                  <a:gd name="T16" fmla="*/ 5 w 121"/>
                  <a:gd name="T17" fmla="*/ 52 h 168"/>
                  <a:gd name="T18" fmla="*/ 1 w 121"/>
                  <a:gd name="T19" fmla="*/ 67 h 168"/>
                  <a:gd name="T20" fmla="*/ 0 w 121"/>
                  <a:gd name="T21" fmla="*/ 84 h 168"/>
                  <a:gd name="T22" fmla="*/ 1 w 121"/>
                  <a:gd name="T23" fmla="*/ 101 h 168"/>
                  <a:gd name="T24" fmla="*/ 5 w 121"/>
                  <a:gd name="T25" fmla="*/ 115 h 168"/>
                  <a:gd name="T26" fmla="*/ 9 w 121"/>
                  <a:gd name="T27" fmla="*/ 130 h 168"/>
                  <a:gd name="T28" fmla="*/ 18 w 121"/>
                  <a:gd name="T29" fmla="*/ 143 h 168"/>
                  <a:gd name="T30" fmla="*/ 26 w 121"/>
                  <a:gd name="T31" fmla="*/ 153 h 168"/>
                  <a:gd name="T32" fmla="*/ 37 w 121"/>
                  <a:gd name="T33" fmla="*/ 161 h 168"/>
                  <a:gd name="T34" fmla="*/ 42 w 121"/>
                  <a:gd name="T35" fmla="*/ 162 h 168"/>
                  <a:gd name="T36" fmla="*/ 47 w 121"/>
                  <a:gd name="T37" fmla="*/ 166 h 168"/>
                  <a:gd name="T38" fmla="*/ 53 w 121"/>
                  <a:gd name="T39" fmla="*/ 166 h 168"/>
                  <a:gd name="T40" fmla="*/ 60 w 121"/>
                  <a:gd name="T41" fmla="*/ 167 h 168"/>
                  <a:gd name="T42" fmla="*/ 66 w 121"/>
                  <a:gd name="T43" fmla="*/ 166 h 168"/>
                  <a:gd name="T44" fmla="*/ 71 w 121"/>
                  <a:gd name="T45" fmla="*/ 166 h 168"/>
                  <a:gd name="T46" fmla="*/ 78 w 121"/>
                  <a:gd name="T47" fmla="*/ 162 h 168"/>
                  <a:gd name="T48" fmla="*/ 83 w 121"/>
                  <a:gd name="T49" fmla="*/ 161 h 168"/>
                  <a:gd name="T50" fmla="*/ 92 w 121"/>
                  <a:gd name="T51" fmla="*/ 153 h 168"/>
                  <a:gd name="T52" fmla="*/ 102 w 121"/>
                  <a:gd name="T53" fmla="*/ 143 h 168"/>
                  <a:gd name="T54" fmla="*/ 109 w 121"/>
                  <a:gd name="T55" fmla="*/ 130 h 168"/>
                  <a:gd name="T56" fmla="*/ 115 w 121"/>
                  <a:gd name="T57" fmla="*/ 115 h 168"/>
                  <a:gd name="T58" fmla="*/ 118 w 121"/>
                  <a:gd name="T59" fmla="*/ 101 h 168"/>
                  <a:gd name="T60" fmla="*/ 120 w 121"/>
                  <a:gd name="T61" fmla="*/ 84 h 168"/>
                  <a:gd name="T62" fmla="*/ 118 w 121"/>
                  <a:gd name="T63" fmla="*/ 67 h 168"/>
                  <a:gd name="T64" fmla="*/ 115 w 121"/>
                  <a:gd name="T65" fmla="*/ 52 h 168"/>
                  <a:gd name="T66" fmla="*/ 109 w 121"/>
                  <a:gd name="T67" fmla="*/ 37 h 168"/>
                  <a:gd name="T68" fmla="*/ 102 w 121"/>
                  <a:gd name="T69" fmla="*/ 24 h 168"/>
                  <a:gd name="T70" fmla="*/ 92 w 121"/>
                  <a:gd name="T71" fmla="*/ 15 h 168"/>
                  <a:gd name="T72" fmla="*/ 83 w 121"/>
                  <a:gd name="T73" fmla="*/ 6 h 168"/>
                  <a:gd name="T74" fmla="*/ 78 w 121"/>
                  <a:gd name="T75" fmla="*/ 5 h 168"/>
                  <a:gd name="T76" fmla="*/ 71 w 121"/>
                  <a:gd name="T77" fmla="*/ 2 h 168"/>
                  <a:gd name="T78" fmla="*/ 66 w 121"/>
                  <a:gd name="T79" fmla="*/ 0 h 168"/>
                  <a:gd name="T80" fmla="*/ 60 w 121"/>
                  <a:gd name="T81" fmla="*/ 0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
                  <a:gd name="T124" fmla="*/ 0 h 168"/>
                  <a:gd name="T125" fmla="*/ 121 w 121"/>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 h="168">
                    <a:moveTo>
                      <a:pt x="60" y="0"/>
                    </a:moveTo>
                    <a:lnTo>
                      <a:pt x="53" y="0"/>
                    </a:lnTo>
                    <a:lnTo>
                      <a:pt x="47" y="2"/>
                    </a:lnTo>
                    <a:lnTo>
                      <a:pt x="42" y="5"/>
                    </a:lnTo>
                    <a:lnTo>
                      <a:pt x="37" y="6"/>
                    </a:lnTo>
                    <a:lnTo>
                      <a:pt x="26" y="15"/>
                    </a:lnTo>
                    <a:lnTo>
                      <a:pt x="18" y="24"/>
                    </a:lnTo>
                    <a:lnTo>
                      <a:pt x="9" y="37"/>
                    </a:lnTo>
                    <a:lnTo>
                      <a:pt x="5" y="52"/>
                    </a:lnTo>
                    <a:lnTo>
                      <a:pt x="1" y="67"/>
                    </a:lnTo>
                    <a:lnTo>
                      <a:pt x="0" y="84"/>
                    </a:lnTo>
                    <a:lnTo>
                      <a:pt x="1" y="101"/>
                    </a:lnTo>
                    <a:lnTo>
                      <a:pt x="5" y="115"/>
                    </a:lnTo>
                    <a:lnTo>
                      <a:pt x="9" y="130"/>
                    </a:lnTo>
                    <a:lnTo>
                      <a:pt x="18" y="143"/>
                    </a:lnTo>
                    <a:lnTo>
                      <a:pt x="26" y="153"/>
                    </a:lnTo>
                    <a:lnTo>
                      <a:pt x="37" y="161"/>
                    </a:lnTo>
                    <a:lnTo>
                      <a:pt x="42" y="162"/>
                    </a:lnTo>
                    <a:lnTo>
                      <a:pt x="47" y="166"/>
                    </a:lnTo>
                    <a:lnTo>
                      <a:pt x="53" y="166"/>
                    </a:lnTo>
                    <a:lnTo>
                      <a:pt x="60" y="167"/>
                    </a:lnTo>
                    <a:lnTo>
                      <a:pt x="66" y="166"/>
                    </a:lnTo>
                    <a:lnTo>
                      <a:pt x="71" y="166"/>
                    </a:lnTo>
                    <a:lnTo>
                      <a:pt x="78" y="162"/>
                    </a:lnTo>
                    <a:lnTo>
                      <a:pt x="83" y="161"/>
                    </a:lnTo>
                    <a:lnTo>
                      <a:pt x="92" y="153"/>
                    </a:lnTo>
                    <a:lnTo>
                      <a:pt x="102" y="143"/>
                    </a:lnTo>
                    <a:lnTo>
                      <a:pt x="109" y="130"/>
                    </a:lnTo>
                    <a:lnTo>
                      <a:pt x="115" y="115"/>
                    </a:lnTo>
                    <a:lnTo>
                      <a:pt x="118" y="101"/>
                    </a:lnTo>
                    <a:lnTo>
                      <a:pt x="120" y="84"/>
                    </a:lnTo>
                    <a:lnTo>
                      <a:pt x="118" y="67"/>
                    </a:lnTo>
                    <a:lnTo>
                      <a:pt x="115" y="52"/>
                    </a:lnTo>
                    <a:lnTo>
                      <a:pt x="109" y="37"/>
                    </a:lnTo>
                    <a:lnTo>
                      <a:pt x="102" y="24"/>
                    </a:lnTo>
                    <a:lnTo>
                      <a:pt x="92" y="15"/>
                    </a:lnTo>
                    <a:lnTo>
                      <a:pt x="83" y="6"/>
                    </a:lnTo>
                    <a:lnTo>
                      <a:pt x="78" y="5"/>
                    </a:lnTo>
                    <a:lnTo>
                      <a:pt x="71" y="2"/>
                    </a:lnTo>
                    <a:lnTo>
                      <a:pt x="66" y="0"/>
                    </a:lnTo>
                    <a:lnTo>
                      <a:pt x="6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6" name="Freeform 65"/>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57" name="Freeform 66"/>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0" name="Freeform 69"/>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1" name="Freeform 70"/>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6" name="Freeform 75"/>
              <p:cNvSpPr>
                <a:spLocks/>
              </p:cNvSpPr>
              <p:nvPr/>
            </p:nvSpPr>
            <p:spPr bwMode="auto">
              <a:xfrm>
                <a:off x="852723" y="2325041"/>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7" name="Freeform 76"/>
              <p:cNvSpPr>
                <a:spLocks/>
              </p:cNvSpPr>
              <p:nvPr/>
            </p:nvSpPr>
            <p:spPr bwMode="auto">
              <a:xfrm>
                <a:off x="851930" y="2307579"/>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8" name="Freeform 77"/>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69" name="Freeform 78"/>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0" name="Freeform 79"/>
              <p:cNvSpPr>
                <a:spLocks/>
              </p:cNvSpPr>
              <p:nvPr/>
            </p:nvSpPr>
            <p:spPr bwMode="auto">
              <a:xfrm>
                <a:off x="1236104" y="2736204"/>
                <a:ext cx="776288" cy="1724025"/>
              </a:xfrm>
              <a:custGeom>
                <a:avLst/>
                <a:gdLst>
                  <a:gd name="T0" fmla="*/ 372 w 489"/>
                  <a:gd name="T1" fmla="*/ 582 h 1086"/>
                  <a:gd name="T2" fmla="*/ 343 w 489"/>
                  <a:gd name="T3" fmla="*/ 604 h 1086"/>
                  <a:gd name="T4" fmla="*/ 322 w 489"/>
                  <a:gd name="T5" fmla="*/ 640 h 1086"/>
                  <a:gd name="T6" fmla="*/ 310 w 489"/>
                  <a:gd name="T7" fmla="*/ 687 h 1086"/>
                  <a:gd name="T8" fmla="*/ 314 w 489"/>
                  <a:gd name="T9" fmla="*/ 736 h 1086"/>
                  <a:gd name="T10" fmla="*/ 330 w 489"/>
                  <a:gd name="T11" fmla="*/ 777 h 1086"/>
                  <a:gd name="T12" fmla="*/ 356 w 489"/>
                  <a:gd name="T13" fmla="*/ 808 h 1086"/>
                  <a:gd name="T14" fmla="*/ 390 w 489"/>
                  <a:gd name="T15" fmla="*/ 821 h 1086"/>
                  <a:gd name="T16" fmla="*/ 424 w 489"/>
                  <a:gd name="T17" fmla="*/ 816 h 1086"/>
                  <a:gd name="T18" fmla="*/ 455 w 489"/>
                  <a:gd name="T19" fmla="*/ 795 h 1086"/>
                  <a:gd name="T20" fmla="*/ 476 w 489"/>
                  <a:gd name="T21" fmla="*/ 757 h 1086"/>
                  <a:gd name="T22" fmla="*/ 486 w 489"/>
                  <a:gd name="T23" fmla="*/ 712 h 1086"/>
                  <a:gd name="T24" fmla="*/ 483 w 489"/>
                  <a:gd name="T25" fmla="*/ 663 h 1086"/>
                  <a:gd name="T26" fmla="*/ 466 w 489"/>
                  <a:gd name="T27" fmla="*/ 621 h 1086"/>
                  <a:gd name="T28" fmla="*/ 440 w 489"/>
                  <a:gd name="T29" fmla="*/ 591 h 1086"/>
                  <a:gd name="T30" fmla="*/ 408 w 489"/>
                  <a:gd name="T31" fmla="*/ 577 h 1086"/>
                  <a:gd name="T32" fmla="*/ 70 w 489"/>
                  <a:gd name="T33" fmla="*/ 858 h 1086"/>
                  <a:gd name="T34" fmla="*/ 41 w 489"/>
                  <a:gd name="T35" fmla="*/ 876 h 1086"/>
                  <a:gd name="T36" fmla="*/ 18 w 489"/>
                  <a:gd name="T37" fmla="*/ 907 h 1086"/>
                  <a:gd name="T38" fmla="*/ 5 w 489"/>
                  <a:gd name="T39" fmla="*/ 947 h 1086"/>
                  <a:gd name="T40" fmla="*/ 5 w 489"/>
                  <a:gd name="T41" fmla="*/ 993 h 1086"/>
                  <a:gd name="T42" fmla="*/ 18 w 489"/>
                  <a:gd name="T43" fmla="*/ 1035 h 1086"/>
                  <a:gd name="T44" fmla="*/ 41 w 489"/>
                  <a:gd name="T45" fmla="*/ 1066 h 1086"/>
                  <a:gd name="T46" fmla="*/ 70 w 489"/>
                  <a:gd name="T47" fmla="*/ 1082 h 1086"/>
                  <a:gd name="T48" fmla="*/ 102 w 489"/>
                  <a:gd name="T49" fmla="*/ 1082 h 1086"/>
                  <a:gd name="T50" fmla="*/ 132 w 489"/>
                  <a:gd name="T51" fmla="*/ 1066 h 1086"/>
                  <a:gd name="T52" fmla="*/ 154 w 489"/>
                  <a:gd name="T53" fmla="*/ 1035 h 1086"/>
                  <a:gd name="T54" fmla="*/ 167 w 489"/>
                  <a:gd name="T55" fmla="*/ 993 h 1086"/>
                  <a:gd name="T56" fmla="*/ 167 w 489"/>
                  <a:gd name="T57" fmla="*/ 947 h 1086"/>
                  <a:gd name="T58" fmla="*/ 154 w 489"/>
                  <a:gd name="T59" fmla="*/ 907 h 1086"/>
                  <a:gd name="T60" fmla="*/ 132 w 489"/>
                  <a:gd name="T61" fmla="*/ 876 h 1086"/>
                  <a:gd name="T62" fmla="*/ 102 w 489"/>
                  <a:gd name="T63" fmla="*/ 858 h 1086"/>
                  <a:gd name="T64" fmla="*/ 60 w 489"/>
                  <a:gd name="T65" fmla="*/ 325 h 1086"/>
                  <a:gd name="T66" fmla="*/ 29 w 489"/>
                  <a:gd name="T67" fmla="*/ 341 h 1086"/>
                  <a:gd name="T68" fmla="*/ 2 w 489"/>
                  <a:gd name="T69" fmla="*/ 401 h 1086"/>
                  <a:gd name="T70" fmla="*/ 11 w 489"/>
                  <a:gd name="T71" fmla="*/ 473 h 1086"/>
                  <a:gd name="T72" fmla="*/ 47 w 489"/>
                  <a:gd name="T73" fmla="*/ 510 h 1086"/>
                  <a:gd name="T74" fmla="*/ 75 w 489"/>
                  <a:gd name="T75" fmla="*/ 513 h 1086"/>
                  <a:gd name="T76" fmla="*/ 106 w 489"/>
                  <a:gd name="T77" fmla="*/ 499 h 1086"/>
                  <a:gd name="T78" fmla="*/ 135 w 489"/>
                  <a:gd name="T79" fmla="*/ 439 h 1086"/>
                  <a:gd name="T80" fmla="*/ 124 w 489"/>
                  <a:gd name="T81" fmla="*/ 367 h 1086"/>
                  <a:gd name="T82" fmla="*/ 88 w 489"/>
                  <a:gd name="T83" fmla="*/ 330 h 1086"/>
                  <a:gd name="T84" fmla="*/ 356 w 489"/>
                  <a:gd name="T85" fmla="*/ 0 h 1086"/>
                  <a:gd name="T86" fmla="*/ 317 w 489"/>
                  <a:gd name="T87" fmla="*/ 10 h 1086"/>
                  <a:gd name="T88" fmla="*/ 286 w 489"/>
                  <a:gd name="T89" fmla="*/ 40 h 1086"/>
                  <a:gd name="T90" fmla="*/ 265 w 489"/>
                  <a:gd name="T91" fmla="*/ 83 h 1086"/>
                  <a:gd name="T92" fmla="*/ 257 w 489"/>
                  <a:gd name="T93" fmla="*/ 136 h 1086"/>
                  <a:gd name="T94" fmla="*/ 265 w 489"/>
                  <a:gd name="T95" fmla="*/ 190 h 1086"/>
                  <a:gd name="T96" fmla="*/ 286 w 489"/>
                  <a:gd name="T97" fmla="*/ 232 h 1086"/>
                  <a:gd name="T98" fmla="*/ 317 w 489"/>
                  <a:gd name="T99" fmla="*/ 261 h 1086"/>
                  <a:gd name="T100" fmla="*/ 356 w 489"/>
                  <a:gd name="T101" fmla="*/ 273 h 1086"/>
                  <a:gd name="T102" fmla="*/ 393 w 489"/>
                  <a:gd name="T103" fmla="*/ 261 h 1086"/>
                  <a:gd name="T104" fmla="*/ 426 w 489"/>
                  <a:gd name="T105" fmla="*/ 232 h 1086"/>
                  <a:gd name="T106" fmla="*/ 447 w 489"/>
                  <a:gd name="T107" fmla="*/ 190 h 1086"/>
                  <a:gd name="T108" fmla="*/ 453 w 489"/>
                  <a:gd name="T109" fmla="*/ 136 h 1086"/>
                  <a:gd name="T110" fmla="*/ 447 w 489"/>
                  <a:gd name="T111" fmla="*/ 83 h 1086"/>
                  <a:gd name="T112" fmla="*/ 426 w 489"/>
                  <a:gd name="T113" fmla="*/ 40 h 1086"/>
                  <a:gd name="T114" fmla="*/ 393 w 489"/>
                  <a:gd name="T115" fmla="*/ 10 h 1086"/>
                  <a:gd name="T116" fmla="*/ 356 w 489"/>
                  <a:gd name="T117" fmla="*/ 0 h 10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9"/>
                  <a:gd name="T178" fmla="*/ 0 h 1086"/>
                  <a:gd name="T179" fmla="*/ 489 w 489"/>
                  <a:gd name="T180" fmla="*/ 1086 h 10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9" h="1086">
                    <a:moveTo>
                      <a:pt x="398" y="575"/>
                    </a:moveTo>
                    <a:lnTo>
                      <a:pt x="390" y="577"/>
                    </a:lnTo>
                    <a:lnTo>
                      <a:pt x="380" y="578"/>
                    </a:lnTo>
                    <a:lnTo>
                      <a:pt x="372" y="582"/>
                    </a:lnTo>
                    <a:lnTo>
                      <a:pt x="364" y="585"/>
                    </a:lnTo>
                    <a:lnTo>
                      <a:pt x="356" y="591"/>
                    </a:lnTo>
                    <a:lnTo>
                      <a:pt x="349" y="596"/>
                    </a:lnTo>
                    <a:lnTo>
                      <a:pt x="343" y="604"/>
                    </a:lnTo>
                    <a:lnTo>
                      <a:pt x="336" y="613"/>
                    </a:lnTo>
                    <a:lnTo>
                      <a:pt x="330" y="621"/>
                    </a:lnTo>
                    <a:lnTo>
                      <a:pt x="325" y="630"/>
                    </a:lnTo>
                    <a:lnTo>
                      <a:pt x="322" y="640"/>
                    </a:lnTo>
                    <a:lnTo>
                      <a:pt x="317" y="652"/>
                    </a:lnTo>
                    <a:lnTo>
                      <a:pt x="314" y="663"/>
                    </a:lnTo>
                    <a:lnTo>
                      <a:pt x="312" y="674"/>
                    </a:lnTo>
                    <a:lnTo>
                      <a:pt x="310" y="687"/>
                    </a:lnTo>
                    <a:lnTo>
                      <a:pt x="310" y="699"/>
                    </a:lnTo>
                    <a:lnTo>
                      <a:pt x="310" y="712"/>
                    </a:lnTo>
                    <a:lnTo>
                      <a:pt x="312" y="723"/>
                    </a:lnTo>
                    <a:lnTo>
                      <a:pt x="314" y="736"/>
                    </a:lnTo>
                    <a:lnTo>
                      <a:pt x="317" y="747"/>
                    </a:lnTo>
                    <a:lnTo>
                      <a:pt x="322" y="757"/>
                    </a:lnTo>
                    <a:lnTo>
                      <a:pt x="325" y="767"/>
                    </a:lnTo>
                    <a:lnTo>
                      <a:pt x="330" y="777"/>
                    </a:lnTo>
                    <a:lnTo>
                      <a:pt x="336" y="786"/>
                    </a:lnTo>
                    <a:lnTo>
                      <a:pt x="343" y="795"/>
                    </a:lnTo>
                    <a:lnTo>
                      <a:pt x="349" y="801"/>
                    </a:lnTo>
                    <a:lnTo>
                      <a:pt x="356" y="808"/>
                    </a:lnTo>
                    <a:lnTo>
                      <a:pt x="364" y="812"/>
                    </a:lnTo>
                    <a:lnTo>
                      <a:pt x="372" y="816"/>
                    </a:lnTo>
                    <a:lnTo>
                      <a:pt x="380" y="819"/>
                    </a:lnTo>
                    <a:lnTo>
                      <a:pt x="390" y="821"/>
                    </a:lnTo>
                    <a:lnTo>
                      <a:pt x="398" y="822"/>
                    </a:lnTo>
                    <a:lnTo>
                      <a:pt x="408" y="821"/>
                    </a:lnTo>
                    <a:lnTo>
                      <a:pt x="416" y="819"/>
                    </a:lnTo>
                    <a:lnTo>
                      <a:pt x="424" y="816"/>
                    </a:lnTo>
                    <a:lnTo>
                      <a:pt x="432" y="812"/>
                    </a:lnTo>
                    <a:lnTo>
                      <a:pt x="440" y="808"/>
                    </a:lnTo>
                    <a:lnTo>
                      <a:pt x="449" y="801"/>
                    </a:lnTo>
                    <a:lnTo>
                      <a:pt x="455" y="795"/>
                    </a:lnTo>
                    <a:lnTo>
                      <a:pt x="462" y="786"/>
                    </a:lnTo>
                    <a:lnTo>
                      <a:pt x="466" y="777"/>
                    </a:lnTo>
                    <a:lnTo>
                      <a:pt x="471" y="767"/>
                    </a:lnTo>
                    <a:lnTo>
                      <a:pt x="476" y="757"/>
                    </a:lnTo>
                    <a:lnTo>
                      <a:pt x="479" y="747"/>
                    </a:lnTo>
                    <a:lnTo>
                      <a:pt x="483" y="736"/>
                    </a:lnTo>
                    <a:lnTo>
                      <a:pt x="486" y="723"/>
                    </a:lnTo>
                    <a:lnTo>
                      <a:pt x="486" y="712"/>
                    </a:lnTo>
                    <a:lnTo>
                      <a:pt x="488" y="699"/>
                    </a:lnTo>
                    <a:lnTo>
                      <a:pt x="486" y="687"/>
                    </a:lnTo>
                    <a:lnTo>
                      <a:pt x="486" y="674"/>
                    </a:lnTo>
                    <a:lnTo>
                      <a:pt x="483" y="663"/>
                    </a:lnTo>
                    <a:lnTo>
                      <a:pt x="479" y="652"/>
                    </a:lnTo>
                    <a:lnTo>
                      <a:pt x="476" y="640"/>
                    </a:lnTo>
                    <a:lnTo>
                      <a:pt x="471" y="630"/>
                    </a:lnTo>
                    <a:lnTo>
                      <a:pt x="466" y="621"/>
                    </a:lnTo>
                    <a:lnTo>
                      <a:pt x="462" y="613"/>
                    </a:lnTo>
                    <a:lnTo>
                      <a:pt x="455" y="604"/>
                    </a:lnTo>
                    <a:lnTo>
                      <a:pt x="449" y="596"/>
                    </a:lnTo>
                    <a:lnTo>
                      <a:pt x="440" y="591"/>
                    </a:lnTo>
                    <a:lnTo>
                      <a:pt x="432" y="585"/>
                    </a:lnTo>
                    <a:lnTo>
                      <a:pt x="424" y="582"/>
                    </a:lnTo>
                    <a:lnTo>
                      <a:pt x="416" y="578"/>
                    </a:lnTo>
                    <a:lnTo>
                      <a:pt x="408" y="577"/>
                    </a:lnTo>
                    <a:lnTo>
                      <a:pt x="398" y="575"/>
                    </a:lnTo>
                    <a:lnTo>
                      <a:pt x="86" y="855"/>
                    </a:lnTo>
                    <a:lnTo>
                      <a:pt x="78" y="856"/>
                    </a:lnTo>
                    <a:lnTo>
                      <a:pt x="70" y="858"/>
                    </a:lnTo>
                    <a:lnTo>
                      <a:pt x="62" y="861"/>
                    </a:lnTo>
                    <a:lnTo>
                      <a:pt x="54" y="864"/>
                    </a:lnTo>
                    <a:lnTo>
                      <a:pt x="47" y="869"/>
                    </a:lnTo>
                    <a:lnTo>
                      <a:pt x="41" y="876"/>
                    </a:lnTo>
                    <a:lnTo>
                      <a:pt x="34" y="882"/>
                    </a:lnTo>
                    <a:lnTo>
                      <a:pt x="28" y="889"/>
                    </a:lnTo>
                    <a:lnTo>
                      <a:pt x="23" y="897"/>
                    </a:lnTo>
                    <a:lnTo>
                      <a:pt x="18" y="907"/>
                    </a:lnTo>
                    <a:lnTo>
                      <a:pt x="13" y="916"/>
                    </a:lnTo>
                    <a:lnTo>
                      <a:pt x="10" y="926"/>
                    </a:lnTo>
                    <a:lnTo>
                      <a:pt x="7" y="936"/>
                    </a:lnTo>
                    <a:lnTo>
                      <a:pt x="5" y="947"/>
                    </a:lnTo>
                    <a:lnTo>
                      <a:pt x="3" y="959"/>
                    </a:lnTo>
                    <a:lnTo>
                      <a:pt x="3" y="970"/>
                    </a:lnTo>
                    <a:lnTo>
                      <a:pt x="3" y="981"/>
                    </a:lnTo>
                    <a:lnTo>
                      <a:pt x="5" y="993"/>
                    </a:lnTo>
                    <a:lnTo>
                      <a:pt x="7" y="1004"/>
                    </a:lnTo>
                    <a:lnTo>
                      <a:pt x="10" y="1016"/>
                    </a:lnTo>
                    <a:lnTo>
                      <a:pt x="13" y="1025"/>
                    </a:lnTo>
                    <a:lnTo>
                      <a:pt x="18" y="1035"/>
                    </a:lnTo>
                    <a:lnTo>
                      <a:pt x="23" y="1043"/>
                    </a:lnTo>
                    <a:lnTo>
                      <a:pt x="28" y="1051"/>
                    </a:lnTo>
                    <a:lnTo>
                      <a:pt x="34" y="1059"/>
                    </a:lnTo>
                    <a:lnTo>
                      <a:pt x="41" y="1066"/>
                    </a:lnTo>
                    <a:lnTo>
                      <a:pt x="47" y="1071"/>
                    </a:lnTo>
                    <a:lnTo>
                      <a:pt x="54" y="1076"/>
                    </a:lnTo>
                    <a:lnTo>
                      <a:pt x="62" y="1081"/>
                    </a:lnTo>
                    <a:lnTo>
                      <a:pt x="70" y="1082"/>
                    </a:lnTo>
                    <a:lnTo>
                      <a:pt x="78" y="1085"/>
                    </a:lnTo>
                    <a:lnTo>
                      <a:pt x="86" y="1085"/>
                    </a:lnTo>
                    <a:lnTo>
                      <a:pt x="94" y="1085"/>
                    </a:lnTo>
                    <a:lnTo>
                      <a:pt x="102" y="1082"/>
                    </a:lnTo>
                    <a:lnTo>
                      <a:pt x="111" y="1081"/>
                    </a:lnTo>
                    <a:lnTo>
                      <a:pt x="119" y="1076"/>
                    </a:lnTo>
                    <a:lnTo>
                      <a:pt x="125" y="1071"/>
                    </a:lnTo>
                    <a:lnTo>
                      <a:pt x="132" y="1066"/>
                    </a:lnTo>
                    <a:lnTo>
                      <a:pt x="138" y="1059"/>
                    </a:lnTo>
                    <a:lnTo>
                      <a:pt x="145" y="1051"/>
                    </a:lnTo>
                    <a:lnTo>
                      <a:pt x="150" y="1043"/>
                    </a:lnTo>
                    <a:lnTo>
                      <a:pt x="154" y="1035"/>
                    </a:lnTo>
                    <a:lnTo>
                      <a:pt x="159" y="1025"/>
                    </a:lnTo>
                    <a:lnTo>
                      <a:pt x="163" y="1016"/>
                    </a:lnTo>
                    <a:lnTo>
                      <a:pt x="164" y="1004"/>
                    </a:lnTo>
                    <a:lnTo>
                      <a:pt x="167" y="993"/>
                    </a:lnTo>
                    <a:lnTo>
                      <a:pt x="167" y="981"/>
                    </a:lnTo>
                    <a:lnTo>
                      <a:pt x="169" y="970"/>
                    </a:lnTo>
                    <a:lnTo>
                      <a:pt x="167" y="959"/>
                    </a:lnTo>
                    <a:lnTo>
                      <a:pt x="167" y="947"/>
                    </a:lnTo>
                    <a:lnTo>
                      <a:pt x="164" y="936"/>
                    </a:lnTo>
                    <a:lnTo>
                      <a:pt x="163" y="926"/>
                    </a:lnTo>
                    <a:lnTo>
                      <a:pt x="159" y="916"/>
                    </a:lnTo>
                    <a:lnTo>
                      <a:pt x="154" y="907"/>
                    </a:lnTo>
                    <a:lnTo>
                      <a:pt x="150" y="897"/>
                    </a:lnTo>
                    <a:lnTo>
                      <a:pt x="145" y="889"/>
                    </a:lnTo>
                    <a:lnTo>
                      <a:pt x="138" y="882"/>
                    </a:lnTo>
                    <a:lnTo>
                      <a:pt x="132" y="876"/>
                    </a:lnTo>
                    <a:lnTo>
                      <a:pt x="125" y="869"/>
                    </a:lnTo>
                    <a:lnTo>
                      <a:pt x="119" y="864"/>
                    </a:lnTo>
                    <a:lnTo>
                      <a:pt x="111" y="861"/>
                    </a:lnTo>
                    <a:lnTo>
                      <a:pt x="102" y="858"/>
                    </a:lnTo>
                    <a:lnTo>
                      <a:pt x="94" y="856"/>
                    </a:lnTo>
                    <a:lnTo>
                      <a:pt x="86" y="855"/>
                    </a:lnTo>
                    <a:lnTo>
                      <a:pt x="68" y="325"/>
                    </a:lnTo>
                    <a:lnTo>
                      <a:pt x="60" y="325"/>
                    </a:lnTo>
                    <a:lnTo>
                      <a:pt x="54" y="326"/>
                    </a:lnTo>
                    <a:lnTo>
                      <a:pt x="47" y="330"/>
                    </a:lnTo>
                    <a:lnTo>
                      <a:pt x="41" y="333"/>
                    </a:lnTo>
                    <a:lnTo>
                      <a:pt x="29" y="341"/>
                    </a:lnTo>
                    <a:lnTo>
                      <a:pt x="20" y="352"/>
                    </a:lnTo>
                    <a:lnTo>
                      <a:pt x="11" y="367"/>
                    </a:lnTo>
                    <a:lnTo>
                      <a:pt x="5" y="383"/>
                    </a:lnTo>
                    <a:lnTo>
                      <a:pt x="2" y="401"/>
                    </a:lnTo>
                    <a:lnTo>
                      <a:pt x="0" y="421"/>
                    </a:lnTo>
                    <a:lnTo>
                      <a:pt x="2" y="439"/>
                    </a:lnTo>
                    <a:lnTo>
                      <a:pt x="5" y="456"/>
                    </a:lnTo>
                    <a:lnTo>
                      <a:pt x="11" y="473"/>
                    </a:lnTo>
                    <a:lnTo>
                      <a:pt x="20" y="487"/>
                    </a:lnTo>
                    <a:lnTo>
                      <a:pt x="29" y="499"/>
                    </a:lnTo>
                    <a:lnTo>
                      <a:pt x="41" y="507"/>
                    </a:lnTo>
                    <a:lnTo>
                      <a:pt x="47" y="510"/>
                    </a:lnTo>
                    <a:lnTo>
                      <a:pt x="54" y="513"/>
                    </a:lnTo>
                    <a:lnTo>
                      <a:pt x="60" y="513"/>
                    </a:lnTo>
                    <a:lnTo>
                      <a:pt x="68" y="515"/>
                    </a:lnTo>
                    <a:lnTo>
                      <a:pt x="75" y="513"/>
                    </a:lnTo>
                    <a:lnTo>
                      <a:pt x="81" y="513"/>
                    </a:lnTo>
                    <a:lnTo>
                      <a:pt x="88" y="510"/>
                    </a:lnTo>
                    <a:lnTo>
                      <a:pt x="94" y="507"/>
                    </a:lnTo>
                    <a:lnTo>
                      <a:pt x="106" y="499"/>
                    </a:lnTo>
                    <a:lnTo>
                      <a:pt x="115" y="487"/>
                    </a:lnTo>
                    <a:lnTo>
                      <a:pt x="124" y="473"/>
                    </a:lnTo>
                    <a:lnTo>
                      <a:pt x="130" y="456"/>
                    </a:lnTo>
                    <a:lnTo>
                      <a:pt x="135" y="439"/>
                    </a:lnTo>
                    <a:lnTo>
                      <a:pt x="135" y="421"/>
                    </a:lnTo>
                    <a:lnTo>
                      <a:pt x="135" y="401"/>
                    </a:lnTo>
                    <a:lnTo>
                      <a:pt x="130" y="383"/>
                    </a:lnTo>
                    <a:lnTo>
                      <a:pt x="124" y="367"/>
                    </a:lnTo>
                    <a:lnTo>
                      <a:pt x="115" y="352"/>
                    </a:lnTo>
                    <a:lnTo>
                      <a:pt x="106" y="341"/>
                    </a:lnTo>
                    <a:lnTo>
                      <a:pt x="94" y="333"/>
                    </a:lnTo>
                    <a:lnTo>
                      <a:pt x="88" y="330"/>
                    </a:lnTo>
                    <a:lnTo>
                      <a:pt x="81" y="326"/>
                    </a:lnTo>
                    <a:lnTo>
                      <a:pt x="75" y="325"/>
                    </a:lnTo>
                    <a:lnTo>
                      <a:pt x="68" y="325"/>
                    </a:lnTo>
                    <a:lnTo>
                      <a:pt x="356" y="0"/>
                    </a:lnTo>
                    <a:lnTo>
                      <a:pt x="346" y="0"/>
                    </a:lnTo>
                    <a:lnTo>
                      <a:pt x="336" y="3"/>
                    </a:lnTo>
                    <a:lnTo>
                      <a:pt x="327" y="6"/>
                    </a:lnTo>
                    <a:lnTo>
                      <a:pt x="317" y="10"/>
                    </a:lnTo>
                    <a:lnTo>
                      <a:pt x="309" y="16"/>
                    </a:lnTo>
                    <a:lnTo>
                      <a:pt x="301" y="23"/>
                    </a:lnTo>
                    <a:lnTo>
                      <a:pt x="293" y="31"/>
                    </a:lnTo>
                    <a:lnTo>
                      <a:pt x="286" y="40"/>
                    </a:lnTo>
                    <a:lnTo>
                      <a:pt x="280" y="50"/>
                    </a:lnTo>
                    <a:lnTo>
                      <a:pt x="275" y="60"/>
                    </a:lnTo>
                    <a:lnTo>
                      <a:pt x="270" y="71"/>
                    </a:lnTo>
                    <a:lnTo>
                      <a:pt x="265" y="83"/>
                    </a:lnTo>
                    <a:lnTo>
                      <a:pt x="262" y="96"/>
                    </a:lnTo>
                    <a:lnTo>
                      <a:pt x="260" y="109"/>
                    </a:lnTo>
                    <a:lnTo>
                      <a:pt x="258" y="122"/>
                    </a:lnTo>
                    <a:lnTo>
                      <a:pt x="257" y="136"/>
                    </a:lnTo>
                    <a:lnTo>
                      <a:pt x="258" y="151"/>
                    </a:lnTo>
                    <a:lnTo>
                      <a:pt x="260" y="164"/>
                    </a:lnTo>
                    <a:lnTo>
                      <a:pt x="262" y="177"/>
                    </a:lnTo>
                    <a:lnTo>
                      <a:pt x="265" y="190"/>
                    </a:lnTo>
                    <a:lnTo>
                      <a:pt x="270" y="201"/>
                    </a:lnTo>
                    <a:lnTo>
                      <a:pt x="275" y="213"/>
                    </a:lnTo>
                    <a:lnTo>
                      <a:pt x="280" y="222"/>
                    </a:lnTo>
                    <a:lnTo>
                      <a:pt x="286" y="232"/>
                    </a:lnTo>
                    <a:lnTo>
                      <a:pt x="293" y="242"/>
                    </a:lnTo>
                    <a:lnTo>
                      <a:pt x="301" y="250"/>
                    </a:lnTo>
                    <a:lnTo>
                      <a:pt x="309" y="257"/>
                    </a:lnTo>
                    <a:lnTo>
                      <a:pt x="317" y="261"/>
                    </a:lnTo>
                    <a:lnTo>
                      <a:pt x="327" y="266"/>
                    </a:lnTo>
                    <a:lnTo>
                      <a:pt x="336" y="270"/>
                    </a:lnTo>
                    <a:lnTo>
                      <a:pt x="346" y="273"/>
                    </a:lnTo>
                    <a:lnTo>
                      <a:pt x="356" y="273"/>
                    </a:lnTo>
                    <a:lnTo>
                      <a:pt x="366" y="273"/>
                    </a:lnTo>
                    <a:lnTo>
                      <a:pt x="375" y="270"/>
                    </a:lnTo>
                    <a:lnTo>
                      <a:pt x="385" y="266"/>
                    </a:lnTo>
                    <a:lnTo>
                      <a:pt x="393" y="261"/>
                    </a:lnTo>
                    <a:lnTo>
                      <a:pt x="403" y="257"/>
                    </a:lnTo>
                    <a:lnTo>
                      <a:pt x="411" y="250"/>
                    </a:lnTo>
                    <a:lnTo>
                      <a:pt x="418" y="242"/>
                    </a:lnTo>
                    <a:lnTo>
                      <a:pt x="426" y="232"/>
                    </a:lnTo>
                    <a:lnTo>
                      <a:pt x="431" y="222"/>
                    </a:lnTo>
                    <a:lnTo>
                      <a:pt x="437" y="213"/>
                    </a:lnTo>
                    <a:lnTo>
                      <a:pt x="442" y="201"/>
                    </a:lnTo>
                    <a:lnTo>
                      <a:pt x="447" y="190"/>
                    </a:lnTo>
                    <a:lnTo>
                      <a:pt x="450" y="177"/>
                    </a:lnTo>
                    <a:lnTo>
                      <a:pt x="452" y="164"/>
                    </a:lnTo>
                    <a:lnTo>
                      <a:pt x="453" y="151"/>
                    </a:lnTo>
                    <a:lnTo>
                      <a:pt x="453" y="136"/>
                    </a:lnTo>
                    <a:lnTo>
                      <a:pt x="453" y="122"/>
                    </a:lnTo>
                    <a:lnTo>
                      <a:pt x="452" y="109"/>
                    </a:lnTo>
                    <a:lnTo>
                      <a:pt x="450" y="96"/>
                    </a:lnTo>
                    <a:lnTo>
                      <a:pt x="447" y="83"/>
                    </a:lnTo>
                    <a:lnTo>
                      <a:pt x="442" y="71"/>
                    </a:lnTo>
                    <a:lnTo>
                      <a:pt x="437" y="60"/>
                    </a:lnTo>
                    <a:lnTo>
                      <a:pt x="431" y="50"/>
                    </a:lnTo>
                    <a:lnTo>
                      <a:pt x="426" y="40"/>
                    </a:lnTo>
                    <a:lnTo>
                      <a:pt x="418" y="31"/>
                    </a:lnTo>
                    <a:lnTo>
                      <a:pt x="411" y="23"/>
                    </a:lnTo>
                    <a:lnTo>
                      <a:pt x="403" y="16"/>
                    </a:lnTo>
                    <a:lnTo>
                      <a:pt x="393" y="10"/>
                    </a:lnTo>
                    <a:lnTo>
                      <a:pt x="385" y="6"/>
                    </a:lnTo>
                    <a:lnTo>
                      <a:pt x="375" y="3"/>
                    </a:lnTo>
                    <a:lnTo>
                      <a:pt x="366" y="0"/>
                    </a:lnTo>
                    <a:lnTo>
                      <a:pt x="356" y="0"/>
                    </a:lnTo>
                    <a:lnTo>
                      <a:pt x="398" y="57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1" name="Freeform 80"/>
              <p:cNvSpPr>
                <a:spLocks/>
              </p:cNvSpPr>
              <p:nvPr/>
            </p:nvSpPr>
            <p:spPr bwMode="auto">
              <a:xfrm>
                <a:off x="1728230" y="3649015"/>
                <a:ext cx="284163" cy="393700"/>
              </a:xfrm>
              <a:custGeom>
                <a:avLst/>
                <a:gdLst>
                  <a:gd name="T0" fmla="*/ 80 w 179"/>
                  <a:gd name="T1" fmla="*/ 2 h 248"/>
                  <a:gd name="T2" fmla="*/ 62 w 179"/>
                  <a:gd name="T3" fmla="*/ 7 h 248"/>
                  <a:gd name="T4" fmla="*/ 46 w 179"/>
                  <a:gd name="T5" fmla="*/ 16 h 248"/>
                  <a:gd name="T6" fmla="*/ 33 w 179"/>
                  <a:gd name="T7" fmla="*/ 29 h 248"/>
                  <a:gd name="T8" fmla="*/ 20 w 179"/>
                  <a:gd name="T9" fmla="*/ 46 h 248"/>
                  <a:gd name="T10" fmla="*/ 12 w 179"/>
                  <a:gd name="T11" fmla="*/ 65 h 248"/>
                  <a:gd name="T12" fmla="*/ 4 w 179"/>
                  <a:gd name="T13" fmla="*/ 88 h 248"/>
                  <a:gd name="T14" fmla="*/ 0 w 179"/>
                  <a:gd name="T15" fmla="*/ 112 h 248"/>
                  <a:gd name="T16" fmla="*/ 0 w 179"/>
                  <a:gd name="T17" fmla="*/ 137 h 248"/>
                  <a:gd name="T18" fmla="*/ 4 w 179"/>
                  <a:gd name="T19" fmla="*/ 161 h 248"/>
                  <a:gd name="T20" fmla="*/ 12 w 179"/>
                  <a:gd name="T21" fmla="*/ 182 h 248"/>
                  <a:gd name="T22" fmla="*/ 20 w 179"/>
                  <a:gd name="T23" fmla="*/ 202 h 248"/>
                  <a:gd name="T24" fmla="*/ 33 w 179"/>
                  <a:gd name="T25" fmla="*/ 220 h 248"/>
                  <a:gd name="T26" fmla="*/ 46 w 179"/>
                  <a:gd name="T27" fmla="*/ 233 h 248"/>
                  <a:gd name="T28" fmla="*/ 62 w 179"/>
                  <a:gd name="T29" fmla="*/ 241 h 248"/>
                  <a:gd name="T30" fmla="*/ 80 w 179"/>
                  <a:gd name="T31" fmla="*/ 246 h 248"/>
                  <a:gd name="T32" fmla="*/ 98 w 179"/>
                  <a:gd name="T33" fmla="*/ 246 h 248"/>
                  <a:gd name="T34" fmla="*/ 114 w 179"/>
                  <a:gd name="T35" fmla="*/ 241 h 248"/>
                  <a:gd name="T36" fmla="*/ 130 w 179"/>
                  <a:gd name="T37" fmla="*/ 233 h 248"/>
                  <a:gd name="T38" fmla="*/ 145 w 179"/>
                  <a:gd name="T39" fmla="*/ 220 h 248"/>
                  <a:gd name="T40" fmla="*/ 156 w 179"/>
                  <a:gd name="T41" fmla="*/ 202 h 248"/>
                  <a:gd name="T42" fmla="*/ 166 w 179"/>
                  <a:gd name="T43" fmla="*/ 182 h 248"/>
                  <a:gd name="T44" fmla="*/ 173 w 179"/>
                  <a:gd name="T45" fmla="*/ 161 h 248"/>
                  <a:gd name="T46" fmla="*/ 176 w 179"/>
                  <a:gd name="T47" fmla="*/ 137 h 248"/>
                  <a:gd name="T48" fmla="*/ 176 w 179"/>
                  <a:gd name="T49" fmla="*/ 112 h 248"/>
                  <a:gd name="T50" fmla="*/ 173 w 179"/>
                  <a:gd name="T51" fmla="*/ 88 h 248"/>
                  <a:gd name="T52" fmla="*/ 166 w 179"/>
                  <a:gd name="T53" fmla="*/ 65 h 248"/>
                  <a:gd name="T54" fmla="*/ 156 w 179"/>
                  <a:gd name="T55" fmla="*/ 46 h 248"/>
                  <a:gd name="T56" fmla="*/ 145 w 179"/>
                  <a:gd name="T57" fmla="*/ 29 h 248"/>
                  <a:gd name="T58" fmla="*/ 130 w 179"/>
                  <a:gd name="T59" fmla="*/ 16 h 248"/>
                  <a:gd name="T60" fmla="*/ 114 w 179"/>
                  <a:gd name="T61" fmla="*/ 7 h 248"/>
                  <a:gd name="T62" fmla="*/ 98 w 179"/>
                  <a:gd name="T63" fmla="*/ 2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9"/>
                  <a:gd name="T97" fmla="*/ 0 h 248"/>
                  <a:gd name="T98" fmla="*/ 179 w 179"/>
                  <a:gd name="T99" fmla="*/ 248 h 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9" h="248">
                    <a:moveTo>
                      <a:pt x="88" y="0"/>
                    </a:moveTo>
                    <a:lnTo>
                      <a:pt x="80" y="2"/>
                    </a:lnTo>
                    <a:lnTo>
                      <a:pt x="70" y="3"/>
                    </a:lnTo>
                    <a:lnTo>
                      <a:pt x="62" y="7"/>
                    </a:lnTo>
                    <a:lnTo>
                      <a:pt x="54" y="10"/>
                    </a:lnTo>
                    <a:lnTo>
                      <a:pt x="46" y="16"/>
                    </a:lnTo>
                    <a:lnTo>
                      <a:pt x="39" y="21"/>
                    </a:lnTo>
                    <a:lnTo>
                      <a:pt x="33" y="29"/>
                    </a:lnTo>
                    <a:lnTo>
                      <a:pt x="26" y="38"/>
                    </a:lnTo>
                    <a:lnTo>
                      <a:pt x="20" y="46"/>
                    </a:lnTo>
                    <a:lnTo>
                      <a:pt x="15" y="55"/>
                    </a:lnTo>
                    <a:lnTo>
                      <a:pt x="12" y="65"/>
                    </a:lnTo>
                    <a:lnTo>
                      <a:pt x="7" y="77"/>
                    </a:lnTo>
                    <a:lnTo>
                      <a:pt x="4" y="88"/>
                    </a:lnTo>
                    <a:lnTo>
                      <a:pt x="2" y="99"/>
                    </a:lnTo>
                    <a:lnTo>
                      <a:pt x="0" y="112"/>
                    </a:lnTo>
                    <a:lnTo>
                      <a:pt x="0" y="124"/>
                    </a:lnTo>
                    <a:lnTo>
                      <a:pt x="0" y="137"/>
                    </a:lnTo>
                    <a:lnTo>
                      <a:pt x="2" y="148"/>
                    </a:lnTo>
                    <a:lnTo>
                      <a:pt x="4" y="161"/>
                    </a:lnTo>
                    <a:lnTo>
                      <a:pt x="7" y="172"/>
                    </a:lnTo>
                    <a:lnTo>
                      <a:pt x="12" y="182"/>
                    </a:lnTo>
                    <a:lnTo>
                      <a:pt x="15" y="192"/>
                    </a:lnTo>
                    <a:lnTo>
                      <a:pt x="20" y="202"/>
                    </a:lnTo>
                    <a:lnTo>
                      <a:pt x="26" y="211"/>
                    </a:lnTo>
                    <a:lnTo>
                      <a:pt x="33" y="220"/>
                    </a:lnTo>
                    <a:lnTo>
                      <a:pt x="39" y="226"/>
                    </a:lnTo>
                    <a:lnTo>
                      <a:pt x="46" y="233"/>
                    </a:lnTo>
                    <a:lnTo>
                      <a:pt x="54" y="237"/>
                    </a:lnTo>
                    <a:lnTo>
                      <a:pt x="62" y="241"/>
                    </a:lnTo>
                    <a:lnTo>
                      <a:pt x="70" y="244"/>
                    </a:lnTo>
                    <a:lnTo>
                      <a:pt x="80" y="246"/>
                    </a:lnTo>
                    <a:lnTo>
                      <a:pt x="88" y="247"/>
                    </a:lnTo>
                    <a:lnTo>
                      <a:pt x="98" y="246"/>
                    </a:lnTo>
                    <a:lnTo>
                      <a:pt x="106" y="244"/>
                    </a:lnTo>
                    <a:lnTo>
                      <a:pt x="114" y="241"/>
                    </a:lnTo>
                    <a:lnTo>
                      <a:pt x="122" y="237"/>
                    </a:lnTo>
                    <a:lnTo>
                      <a:pt x="130" y="233"/>
                    </a:lnTo>
                    <a:lnTo>
                      <a:pt x="139" y="226"/>
                    </a:lnTo>
                    <a:lnTo>
                      <a:pt x="145" y="220"/>
                    </a:lnTo>
                    <a:lnTo>
                      <a:pt x="152" y="211"/>
                    </a:lnTo>
                    <a:lnTo>
                      <a:pt x="156" y="202"/>
                    </a:lnTo>
                    <a:lnTo>
                      <a:pt x="161" y="192"/>
                    </a:lnTo>
                    <a:lnTo>
                      <a:pt x="166" y="182"/>
                    </a:lnTo>
                    <a:lnTo>
                      <a:pt x="169" y="172"/>
                    </a:lnTo>
                    <a:lnTo>
                      <a:pt x="173" y="161"/>
                    </a:lnTo>
                    <a:lnTo>
                      <a:pt x="176" y="148"/>
                    </a:lnTo>
                    <a:lnTo>
                      <a:pt x="176" y="137"/>
                    </a:lnTo>
                    <a:lnTo>
                      <a:pt x="178" y="124"/>
                    </a:lnTo>
                    <a:lnTo>
                      <a:pt x="176" y="112"/>
                    </a:lnTo>
                    <a:lnTo>
                      <a:pt x="176" y="99"/>
                    </a:lnTo>
                    <a:lnTo>
                      <a:pt x="173" y="88"/>
                    </a:lnTo>
                    <a:lnTo>
                      <a:pt x="169" y="77"/>
                    </a:lnTo>
                    <a:lnTo>
                      <a:pt x="166" y="65"/>
                    </a:lnTo>
                    <a:lnTo>
                      <a:pt x="161" y="55"/>
                    </a:lnTo>
                    <a:lnTo>
                      <a:pt x="156" y="46"/>
                    </a:lnTo>
                    <a:lnTo>
                      <a:pt x="152" y="38"/>
                    </a:lnTo>
                    <a:lnTo>
                      <a:pt x="145" y="29"/>
                    </a:lnTo>
                    <a:lnTo>
                      <a:pt x="139" y="21"/>
                    </a:lnTo>
                    <a:lnTo>
                      <a:pt x="130" y="16"/>
                    </a:lnTo>
                    <a:lnTo>
                      <a:pt x="122" y="10"/>
                    </a:lnTo>
                    <a:lnTo>
                      <a:pt x="114" y="7"/>
                    </a:lnTo>
                    <a:lnTo>
                      <a:pt x="106" y="3"/>
                    </a:lnTo>
                    <a:lnTo>
                      <a:pt x="98" y="2"/>
                    </a:lnTo>
                    <a:lnTo>
                      <a:pt x="8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2" name="Freeform 81"/>
              <p:cNvSpPr>
                <a:spLocks/>
              </p:cNvSpPr>
              <p:nvPr/>
            </p:nvSpPr>
            <p:spPr bwMode="auto">
              <a:xfrm>
                <a:off x="1240867" y="4093516"/>
                <a:ext cx="265112" cy="366713"/>
              </a:xfrm>
              <a:custGeom>
                <a:avLst/>
                <a:gdLst>
                  <a:gd name="T0" fmla="*/ 75 w 167"/>
                  <a:gd name="T1" fmla="*/ 1 h 231"/>
                  <a:gd name="T2" fmla="*/ 59 w 167"/>
                  <a:gd name="T3" fmla="*/ 6 h 231"/>
                  <a:gd name="T4" fmla="*/ 44 w 167"/>
                  <a:gd name="T5" fmla="*/ 14 h 231"/>
                  <a:gd name="T6" fmla="*/ 31 w 167"/>
                  <a:gd name="T7" fmla="*/ 27 h 231"/>
                  <a:gd name="T8" fmla="*/ 20 w 167"/>
                  <a:gd name="T9" fmla="*/ 42 h 231"/>
                  <a:gd name="T10" fmla="*/ 10 w 167"/>
                  <a:gd name="T11" fmla="*/ 61 h 231"/>
                  <a:gd name="T12" fmla="*/ 4 w 167"/>
                  <a:gd name="T13" fmla="*/ 81 h 231"/>
                  <a:gd name="T14" fmla="*/ 0 w 167"/>
                  <a:gd name="T15" fmla="*/ 104 h 231"/>
                  <a:gd name="T16" fmla="*/ 0 w 167"/>
                  <a:gd name="T17" fmla="*/ 126 h 231"/>
                  <a:gd name="T18" fmla="*/ 4 w 167"/>
                  <a:gd name="T19" fmla="*/ 149 h 231"/>
                  <a:gd name="T20" fmla="*/ 10 w 167"/>
                  <a:gd name="T21" fmla="*/ 170 h 231"/>
                  <a:gd name="T22" fmla="*/ 20 w 167"/>
                  <a:gd name="T23" fmla="*/ 188 h 231"/>
                  <a:gd name="T24" fmla="*/ 31 w 167"/>
                  <a:gd name="T25" fmla="*/ 204 h 231"/>
                  <a:gd name="T26" fmla="*/ 44 w 167"/>
                  <a:gd name="T27" fmla="*/ 216 h 231"/>
                  <a:gd name="T28" fmla="*/ 59 w 167"/>
                  <a:gd name="T29" fmla="*/ 226 h 231"/>
                  <a:gd name="T30" fmla="*/ 75 w 167"/>
                  <a:gd name="T31" fmla="*/ 230 h 231"/>
                  <a:gd name="T32" fmla="*/ 91 w 167"/>
                  <a:gd name="T33" fmla="*/ 230 h 231"/>
                  <a:gd name="T34" fmla="*/ 108 w 167"/>
                  <a:gd name="T35" fmla="*/ 226 h 231"/>
                  <a:gd name="T36" fmla="*/ 122 w 167"/>
                  <a:gd name="T37" fmla="*/ 216 h 231"/>
                  <a:gd name="T38" fmla="*/ 135 w 167"/>
                  <a:gd name="T39" fmla="*/ 204 h 231"/>
                  <a:gd name="T40" fmla="*/ 147 w 167"/>
                  <a:gd name="T41" fmla="*/ 188 h 231"/>
                  <a:gd name="T42" fmla="*/ 156 w 167"/>
                  <a:gd name="T43" fmla="*/ 170 h 231"/>
                  <a:gd name="T44" fmla="*/ 161 w 167"/>
                  <a:gd name="T45" fmla="*/ 149 h 231"/>
                  <a:gd name="T46" fmla="*/ 164 w 167"/>
                  <a:gd name="T47" fmla="*/ 126 h 231"/>
                  <a:gd name="T48" fmla="*/ 164 w 167"/>
                  <a:gd name="T49" fmla="*/ 104 h 231"/>
                  <a:gd name="T50" fmla="*/ 161 w 167"/>
                  <a:gd name="T51" fmla="*/ 81 h 231"/>
                  <a:gd name="T52" fmla="*/ 156 w 167"/>
                  <a:gd name="T53" fmla="*/ 61 h 231"/>
                  <a:gd name="T54" fmla="*/ 147 w 167"/>
                  <a:gd name="T55" fmla="*/ 42 h 231"/>
                  <a:gd name="T56" fmla="*/ 135 w 167"/>
                  <a:gd name="T57" fmla="*/ 27 h 231"/>
                  <a:gd name="T58" fmla="*/ 122 w 167"/>
                  <a:gd name="T59" fmla="*/ 14 h 231"/>
                  <a:gd name="T60" fmla="*/ 108 w 167"/>
                  <a:gd name="T61" fmla="*/ 6 h 231"/>
                  <a:gd name="T62" fmla="*/ 91 w 167"/>
                  <a:gd name="T63" fmla="*/ 1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231"/>
                  <a:gd name="T98" fmla="*/ 167 w 167"/>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231">
                    <a:moveTo>
                      <a:pt x="83" y="0"/>
                    </a:moveTo>
                    <a:lnTo>
                      <a:pt x="75" y="1"/>
                    </a:lnTo>
                    <a:lnTo>
                      <a:pt x="67" y="3"/>
                    </a:lnTo>
                    <a:lnTo>
                      <a:pt x="59" y="6"/>
                    </a:lnTo>
                    <a:lnTo>
                      <a:pt x="51" y="9"/>
                    </a:lnTo>
                    <a:lnTo>
                      <a:pt x="44" y="14"/>
                    </a:lnTo>
                    <a:lnTo>
                      <a:pt x="38" y="21"/>
                    </a:lnTo>
                    <a:lnTo>
                      <a:pt x="31" y="27"/>
                    </a:lnTo>
                    <a:lnTo>
                      <a:pt x="25" y="34"/>
                    </a:lnTo>
                    <a:lnTo>
                      <a:pt x="20" y="42"/>
                    </a:lnTo>
                    <a:lnTo>
                      <a:pt x="15" y="52"/>
                    </a:lnTo>
                    <a:lnTo>
                      <a:pt x="10" y="61"/>
                    </a:lnTo>
                    <a:lnTo>
                      <a:pt x="7" y="71"/>
                    </a:lnTo>
                    <a:lnTo>
                      <a:pt x="4" y="81"/>
                    </a:lnTo>
                    <a:lnTo>
                      <a:pt x="2" y="92"/>
                    </a:lnTo>
                    <a:lnTo>
                      <a:pt x="0" y="104"/>
                    </a:lnTo>
                    <a:lnTo>
                      <a:pt x="0" y="115"/>
                    </a:lnTo>
                    <a:lnTo>
                      <a:pt x="0" y="126"/>
                    </a:lnTo>
                    <a:lnTo>
                      <a:pt x="2" y="138"/>
                    </a:lnTo>
                    <a:lnTo>
                      <a:pt x="4" y="149"/>
                    </a:lnTo>
                    <a:lnTo>
                      <a:pt x="7" y="161"/>
                    </a:lnTo>
                    <a:lnTo>
                      <a:pt x="10" y="170"/>
                    </a:lnTo>
                    <a:lnTo>
                      <a:pt x="15" y="180"/>
                    </a:lnTo>
                    <a:lnTo>
                      <a:pt x="20" y="188"/>
                    </a:lnTo>
                    <a:lnTo>
                      <a:pt x="25" y="196"/>
                    </a:lnTo>
                    <a:lnTo>
                      <a:pt x="31" y="204"/>
                    </a:lnTo>
                    <a:lnTo>
                      <a:pt x="38" y="211"/>
                    </a:lnTo>
                    <a:lnTo>
                      <a:pt x="44" y="216"/>
                    </a:lnTo>
                    <a:lnTo>
                      <a:pt x="51" y="221"/>
                    </a:lnTo>
                    <a:lnTo>
                      <a:pt x="59" y="226"/>
                    </a:lnTo>
                    <a:lnTo>
                      <a:pt x="67" y="227"/>
                    </a:lnTo>
                    <a:lnTo>
                      <a:pt x="75" y="230"/>
                    </a:lnTo>
                    <a:lnTo>
                      <a:pt x="83" y="230"/>
                    </a:lnTo>
                    <a:lnTo>
                      <a:pt x="91" y="230"/>
                    </a:lnTo>
                    <a:lnTo>
                      <a:pt x="99" y="227"/>
                    </a:lnTo>
                    <a:lnTo>
                      <a:pt x="108" y="226"/>
                    </a:lnTo>
                    <a:lnTo>
                      <a:pt x="116" y="221"/>
                    </a:lnTo>
                    <a:lnTo>
                      <a:pt x="122" y="216"/>
                    </a:lnTo>
                    <a:lnTo>
                      <a:pt x="129" y="211"/>
                    </a:lnTo>
                    <a:lnTo>
                      <a:pt x="135" y="204"/>
                    </a:lnTo>
                    <a:lnTo>
                      <a:pt x="142" y="196"/>
                    </a:lnTo>
                    <a:lnTo>
                      <a:pt x="147" y="188"/>
                    </a:lnTo>
                    <a:lnTo>
                      <a:pt x="151" y="180"/>
                    </a:lnTo>
                    <a:lnTo>
                      <a:pt x="156" y="170"/>
                    </a:lnTo>
                    <a:lnTo>
                      <a:pt x="160" y="161"/>
                    </a:lnTo>
                    <a:lnTo>
                      <a:pt x="161" y="149"/>
                    </a:lnTo>
                    <a:lnTo>
                      <a:pt x="164" y="138"/>
                    </a:lnTo>
                    <a:lnTo>
                      <a:pt x="164" y="126"/>
                    </a:lnTo>
                    <a:lnTo>
                      <a:pt x="166" y="115"/>
                    </a:lnTo>
                    <a:lnTo>
                      <a:pt x="164" y="104"/>
                    </a:lnTo>
                    <a:lnTo>
                      <a:pt x="164" y="92"/>
                    </a:lnTo>
                    <a:lnTo>
                      <a:pt x="161" y="81"/>
                    </a:lnTo>
                    <a:lnTo>
                      <a:pt x="160" y="71"/>
                    </a:lnTo>
                    <a:lnTo>
                      <a:pt x="156" y="61"/>
                    </a:lnTo>
                    <a:lnTo>
                      <a:pt x="151" y="52"/>
                    </a:lnTo>
                    <a:lnTo>
                      <a:pt x="147" y="42"/>
                    </a:lnTo>
                    <a:lnTo>
                      <a:pt x="142" y="34"/>
                    </a:lnTo>
                    <a:lnTo>
                      <a:pt x="135" y="27"/>
                    </a:lnTo>
                    <a:lnTo>
                      <a:pt x="129" y="21"/>
                    </a:lnTo>
                    <a:lnTo>
                      <a:pt x="122" y="14"/>
                    </a:lnTo>
                    <a:lnTo>
                      <a:pt x="116" y="9"/>
                    </a:lnTo>
                    <a:lnTo>
                      <a:pt x="108" y="6"/>
                    </a:lnTo>
                    <a:lnTo>
                      <a:pt x="99" y="3"/>
                    </a:lnTo>
                    <a:lnTo>
                      <a:pt x="91" y="1"/>
                    </a:lnTo>
                    <a:lnTo>
                      <a:pt x="8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3" name="Freeform 82"/>
              <p:cNvSpPr>
                <a:spLocks/>
              </p:cNvSpPr>
              <p:nvPr/>
            </p:nvSpPr>
            <p:spPr bwMode="auto">
              <a:xfrm>
                <a:off x="1236104" y="3252141"/>
                <a:ext cx="215900" cy="303213"/>
              </a:xfrm>
              <a:custGeom>
                <a:avLst/>
                <a:gdLst>
                  <a:gd name="T0" fmla="*/ 68 w 136"/>
                  <a:gd name="T1" fmla="*/ 0 h 191"/>
                  <a:gd name="T2" fmla="*/ 60 w 136"/>
                  <a:gd name="T3" fmla="*/ 0 h 191"/>
                  <a:gd name="T4" fmla="*/ 54 w 136"/>
                  <a:gd name="T5" fmla="*/ 1 h 191"/>
                  <a:gd name="T6" fmla="*/ 47 w 136"/>
                  <a:gd name="T7" fmla="*/ 5 h 191"/>
                  <a:gd name="T8" fmla="*/ 41 w 136"/>
                  <a:gd name="T9" fmla="*/ 8 h 191"/>
                  <a:gd name="T10" fmla="*/ 29 w 136"/>
                  <a:gd name="T11" fmla="*/ 16 h 191"/>
                  <a:gd name="T12" fmla="*/ 20 w 136"/>
                  <a:gd name="T13" fmla="*/ 27 h 191"/>
                  <a:gd name="T14" fmla="*/ 11 w 136"/>
                  <a:gd name="T15" fmla="*/ 42 h 191"/>
                  <a:gd name="T16" fmla="*/ 5 w 136"/>
                  <a:gd name="T17" fmla="*/ 58 h 191"/>
                  <a:gd name="T18" fmla="*/ 2 w 136"/>
                  <a:gd name="T19" fmla="*/ 76 h 191"/>
                  <a:gd name="T20" fmla="*/ 0 w 136"/>
                  <a:gd name="T21" fmla="*/ 96 h 191"/>
                  <a:gd name="T22" fmla="*/ 2 w 136"/>
                  <a:gd name="T23" fmla="*/ 114 h 191"/>
                  <a:gd name="T24" fmla="*/ 5 w 136"/>
                  <a:gd name="T25" fmla="*/ 131 h 191"/>
                  <a:gd name="T26" fmla="*/ 11 w 136"/>
                  <a:gd name="T27" fmla="*/ 148 h 191"/>
                  <a:gd name="T28" fmla="*/ 20 w 136"/>
                  <a:gd name="T29" fmla="*/ 162 h 191"/>
                  <a:gd name="T30" fmla="*/ 29 w 136"/>
                  <a:gd name="T31" fmla="*/ 174 h 191"/>
                  <a:gd name="T32" fmla="*/ 41 w 136"/>
                  <a:gd name="T33" fmla="*/ 182 h 191"/>
                  <a:gd name="T34" fmla="*/ 47 w 136"/>
                  <a:gd name="T35" fmla="*/ 185 h 191"/>
                  <a:gd name="T36" fmla="*/ 54 w 136"/>
                  <a:gd name="T37" fmla="*/ 188 h 191"/>
                  <a:gd name="T38" fmla="*/ 60 w 136"/>
                  <a:gd name="T39" fmla="*/ 188 h 191"/>
                  <a:gd name="T40" fmla="*/ 68 w 136"/>
                  <a:gd name="T41" fmla="*/ 190 h 191"/>
                  <a:gd name="T42" fmla="*/ 75 w 136"/>
                  <a:gd name="T43" fmla="*/ 188 h 191"/>
                  <a:gd name="T44" fmla="*/ 81 w 136"/>
                  <a:gd name="T45" fmla="*/ 188 h 191"/>
                  <a:gd name="T46" fmla="*/ 88 w 136"/>
                  <a:gd name="T47" fmla="*/ 185 h 191"/>
                  <a:gd name="T48" fmla="*/ 94 w 136"/>
                  <a:gd name="T49" fmla="*/ 182 h 191"/>
                  <a:gd name="T50" fmla="*/ 106 w 136"/>
                  <a:gd name="T51" fmla="*/ 174 h 191"/>
                  <a:gd name="T52" fmla="*/ 115 w 136"/>
                  <a:gd name="T53" fmla="*/ 162 h 191"/>
                  <a:gd name="T54" fmla="*/ 124 w 136"/>
                  <a:gd name="T55" fmla="*/ 148 h 191"/>
                  <a:gd name="T56" fmla="*/ 130 w 136"/>
                  <a:gd name="T57" fmla="*/ 131 h 191"/>
                  <a:gd name="T58" fmla="*/ 135 w 136"/>
                  <a:gd name="T59" fmla="*/ 114 h 191"/>
                  <a:gd name="T60" fmla="*/ 135 w 136"/>
                  <a:gd name="T61" fmla="*/ 96 h 191"/>
                  <a:gd name="T62" fmla="*/ 135 w 136"/>
                  <a:gd name="T63" fmla="*/ 76 h 191"/>
                  <a:gd name="T64" fmla="*/ 130 w 136"/>
                  <a:gd name="T65" fmla="*/ 58 h 191"/>
                  <a:gd name="T66" fmla="*/ 124 w 136"/>
                  <a:gd name="T67" fmla="*/ 42 h 191"/>
                  <a:gd name="T68" fmla="*/ 115 w 136"/>
                  <a:gd name="T69" fmla="*/ 27 h 191"/>
                  <a:gd name="T70" fmla="*/ 106 w 136"/>
                  <a:gd name="T71" fmla="*/ 16 h 191"/>
                  <a:gd name="T72" fmla="*/ 94 w 136"/>
                  <a:gd name="T73" fmla="*/ 8 h 191"/>
                  <a:gd name="T74" fmla="*/ 88 w 136"/>
                  <a:gd name="T75" fmla="*/ 5 h 191"/>
                  <a:gd name="T76" fmla="*/ 81 w 136"/>
                  <a:gd name="T77" fmla="*/ 1 h 191"/>
                  <a:gd name="T78" fmla="*/ 75 w 136"/>
                  <a:gd name="T79" fmla="*/ 0 h 191"/>
                  <a:gd name="T80" fmla="*/ 68 w 136"/>
                  <a:gd name="T81" fmla="*/ 0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91"/>
                  <a:gd name="T125" fmla="*/ 136 w 136"/>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91">
                    <a:moveTo>
                      <a:pt x="68" y="0"/>
                    </a:moveTo>
                    <a:lnTo>
                      <a:pt x="60" y="0"/>
                    </a:lnTo>
                    <a:lnTo>
                      <a:pt x="54" y="1"/>
                    </a:lnTo>
                    <a:lnTo>
                      <a:pt x="47" y="5"/>
                    </a:lnTo>
                    <a:lnTo>
                      <a:pt x="41" y="8"/>
                    </a:lnTo>
                    <a:lnTo>
                      <a:pt x="29" y="16"/>
                    </a:lnTo>
                    <a:lnTo>
                      <a:pt x="20" y="27"/>
                    </a:lnTo>
                    <a:lnTo>
                      <a:pt x="11" y="42"/>
                    </a:lnTo>
                    <a:lnTo>
                      <a:pt x="5" y="58"/>
                    </a:lnTo>
                    <a:lnTo>
                      <a:pt x="2" y="76"/>
                    </a:lnTo>
                    <a:lnTo>
                      <a:pt x="0" y="96"/>
                    </a:lnTo>
                    <a:lnTo>
                      <a:pt x="2" y="114"/>
                    </a:lnTo>
                    <a:lnTo>
                      <a:pt x="5" y="131"/>
                    </a:lnTo>
                    <a:lnTo>
                      <a:pt x="11" y="148"/>
                    </a:lnTo>
                    <a:lnTo>
                      <a:pt x="20" y="162"/>
                    </a:lnTo>
                    <a:lnTo>
                      <a:pt x="29" y="174"/>
                    </a:lnTo>
                    <a:lnTo>
                      <a:pt x="41" y="182"/>
                    </a:lnTo>
                    <a:lnTo>
                      <a:pt x="47" y="185"/>
                    </a:lnTo>
                    <a:lnTo>
                      <a:pt x="54" y="188"/>
                    </a:lnTo>
                    <a:lnTo>
                      <a:pt x="60" y="188"/>
                    </a:lnTo>
                    <a:lnTo>
                      <a:pt x="68" y="190"/>
                    </a:lnTo>
                    <a:lnTo>
                      <a:pt x="75" y="188"/>
                    </a:lnTo>
                    <a:lnTo>
                      <a:pt x="81" y="188"/>
                    </a:lnTo>
                    <a:lnTo>
                      <a:pt x="88" y="185"/>
                    </a:lnTo>
                    <a:lnTo>
                      <a:pt x="94" y="182"/>
                    </a:lnTo>
                    <a:lnTo>
                      <a:pt x="106" y="174"/>
                    </a:lnTo>
                    <a:lnTo>
                      <a:pt x="115" y="162"/>
                    </a:lnTo>
                    <a:lnTo>
                      <a:pt x="124" y="148"/>
                    </a:lnTo>
                    <a:lnTo>
                      <a:pt x="130" y="131"/>
                    </a:lnTo>
                    <a:lnTo>
                      <a:pt x="135" y="114"/>
                    </a:lnTo>
                    <a:lnTo>
                      <a:pt x="135" y="96"/>
                    </a:lnTo>
                    <a:lnTo>
                      <a:pt x="135" y="76"/>
                    </a:lnTo>
                    <a:lnTo>
                      <a:pt x="130" y="58"/>
                    </a:lnTo>
                    <a:lnTo>
                      <a:pt x="124" y="42"/>
                    </a:lnTo>
                    <a:lnTo>
                      <a:pt x="115" y="27"/>
                    </a:lnTo>
                    <a:lnTo>
                      <a:pt x="106" y="16"/>
                    </a:lnTo>
                    <a:lnTo>
                      <a:pt x="94" y="8"/>
                    </a:lnTo>
                    <a:lnTo>
                      <a:pt x="88" y="5"/>
                    </a:lnTo>
                    <a:lnTo>
                      <a:pt x="81" y="1"/>
                    </a:lnTo>
                    <a:lnTo>
                      <a:pt x="75" y="0"/>
                    </a:lnTo>
                    <a:lnTo>
                      <a:pt x="6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4" name="Freeform 83"/>
              <p:cNvSpPr>
                <a:spLocks/>
              </p:cNvSpPr>
              <p:nvPr/>
            </p:nvSpPr>
            <p:spPr bwMode="auto">
              <a:xfrm>
                <a:off x="2304492" y="2372665"/>
                <a:ext cx="442912" cy="1150938"/>
              </a:xfrm>
              <a:custGeom>
                <a:avLst/>
                <a:gdLst>
                  <a:gd name="T0" fmla="*/ 0 w 279"/>
                  <a:gd name="T1" fmla="*/ 0 h 725"/>
                  <a:gd name="T2" fmla="*/ 36 w 279"/>
                  <a:gd name="T3" fmla="*/ 31 h 725"/>
                  <a:gd name="T4" fmla="*/ 71 w 279"/>
                  <a:gd name="T5" fmla="*/ 65 h 725"/>
                  <a:gd name="T6" fmla="*/ 106 w 279"/>
                  <a:gd name="T7" fmla="*/ 100 h 725"/>
                  <a:gd name="T8" fmla="*/ 141 w 279"/>
                  <a:gd name="T9" fmla="*/ 136 h 725"/>
                  <a:gd name="T10" fmla="*/ 175 w 279"/>
                  <a:gd name="T11" fmla="*/ 175 h 725"/>
                  <a:gd name="T12" fmla="*/ 210 w 279"/>
                  <a:gd name="T13" fmla="*/ 213 h 725"/>
                  <a:gd name="T14" fmla="*/ 244 w 279"/>
                  <a:gd name="T15" fmla="*/ 250 h 725"/>
                  <a:gd name="T16" fmla="*/ 278 w 279"/>
                  <a:gd name="T17" fmla="*/ 286 h 725"/>
                  <a:gd name="T18" fmla="*/ 276 w 279"/>
                  <a:gd name="T19" fmla="*/ 339 h 725"/>
                  <a:gd name="T20" fmla="*/ 275 w 279"/>
                  <a:gd name="T21" fmla="*/ 395 h 725"/>
                  <a:gd name="T22" fmla="*/ 273 w 279"/>
                  <a:gd name="T23" fmla="*/ 448 h 725"/>
                  <a:gd name="T24" fmla="*/ 271 w 279"/>
                  <a:gd name="T25" fmla="*/ 503 h 725"/>
                  <a:gd name="T26" fmla="*/ 268 w 279"/>
                  <a:gd name="T27" fmla="*/ 557 h 725"/>
                  <a:gd name="T28" fmla="*/ 266 w 279"/>
                  <a:gd name="T29" fmla="*/ 612 h 725"/>
                  <a:gd name="T30" fmla="*/ 263 w 279"/>
                  <a:gd name="T31" fmla="*/ 668 h 725"/>
                  <a:gd name="T32" fmla="*/ 260 w 279"/>
                  <a:gd name="T33" fmla="*/ 724 h 725"/>
                  <a:gd name="T34" fmla="*/ 257 w 279"/>
                  <a:gd name="T35" fmla="*/ 668 h 725"/>
                  <a:gd name="T36" fmla="*/ 252 w 279"/>
                  <a:gd name="T37" fmla="*/ 611 h 725"/>
                  <a:gd name="T38" fmla="*/ 247 w 279"/>
                  <a:gd name="T39" fmla="*/ 554 h 725"/>
                  <a:gd name="T40" fmla="*/ 242 w 279"/>
                  <a:gd name="T41" fmla="*/ 497 h 725"/>
                  <a:gd name="T42" fmla="*/ 237 w 279"/>
                  <a:gd name="T43" fmla="*/ 442 h 725"/>
                  <a:gd name="T44" fmla="*/ 231 w 279"/>
                  <a:gd name="T45" fmla="*/ 386 h 725"/>
                  <a:gd name="T46" fmla="*/ 223 w 279"/>
                  <a:gd name="T47" fmla="*/ 334 h 725"/>
                  <a:gd name="T48" fmla="*/ 214 w 279"/>
                  <a:gd name="T49" fmla="*/ 282 h 725"/>
                  <a:gd name="T50" fmla="*/ 188 w 279"/>
                  <a:gd name="T51" fmla="*/ 245 h 725"/>
                  <a:gd name="T52" fmla="*/ 162 w 279"/>
                  <a:gd name="T53" fmla="*/ 208 h 725"/>
                  <a:gd name="T54" fmla="*/ 136 w 279"/>
                  <a:gd name="T55" fmla="*/ 172 h 725"/>
                  <a:gd name="T56" fmla="*/ 109 w 279"/>
                  <a:gd name="T57" fmla="*/ 138 h 725"/>
                  <a:gd name="T58" fmla="*/ 83 w 279"/>
                  <a:gd name="T59" fmla="*/ 102 h 725"/>
                  <a:gd name="T60" fmla="*/ 55 w 279"/>
                  <a:gd name="T61" fmla="*/ 68 h 725"/>
                  <a:gd name="T62" fmla="*/ 29 w 279"/>
                  <a:gd name="T63" fmla="*/ 34 h 725"/>
                  <a:gd name="T64" fmla="*/ 0 w 279"/>
                  <a:gd name="T65" fmla="*/ 0 h 7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725"/>
                  <a:gd name="T101" fmla="*/ 279 w 279"/>
                  <a:gd name="T102" fmla="*/ 725 h 7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725">
                    <a:moveTo>
                      <a:pt x="0" y="0"/>
                    </a:moveTo>
                    <a:lnTo>
                      <a:pt x="36" y="31"/>
                    </a:lnTo>
                    <a:lnTo>
                      <a:pt x="71" y="65"/>
                    </a:lnTo>
                    <a:lnTo>
                      <a:pt x="106" y="100"/>
                    </a:lnTo>
                    <a:lnTo>
                      <a:pt x="141" y="136"/>
                    </a:lnTo>
                    <a:lnTo>
                      <a:pt x="175" y="175"/>
                    </a:lnTo>
                    <a:lnTo>
                      <a:pt x="210" y="213"/>
                    </a:lnTo>
                    <a:lnTo>
                      <a:pt x="244" y="250"/>
                    </a:lnTo>
                    <a:lnTo>
                      <a:pt x="278" y="286"/>
                    </a:lnTo>
                    <a:lnTo>
                      <a:pt x="276" y="339"/>
                    </a:lnTo>
                    <a:lnTo>
                      <a:pt x="275" y="395"/>
                    </a:lnTo>
                    <a:lnTo>
                      <a:pt x="273" y="448"/>
                    </a:lnTo>
                    <a:lnTo>
                      <a:pt x="271" y="503"/>
                    </a:lnTo>
                    <a:lnTo>
                      <a:pt x="268" y="557"/>
                    </a:lnTo>
                    <a:lnTo>
                      <a:pt x="266" y="612"/>
                    </a:lnTo>
                    <a:lnTo>
                      <a:pt x="263" y="668"/>
                    </a:lnTo>
                    <a:lnTo>
                      <a:pt x="260" y="724"/>
                    </a:lnTo>
                    <a:lnTo>
                      <a:pt x="257" y="668"/>
                    </a:lnTo>
                    <a:lnTo>
                      <a:pt x="252" y="611"/>
                    </a:lnTo>
                    <a:lnTo>
                      <a:pt x="247" y="554"/>
                    </a:lnTo>
                    <a:lnTo>
                      <a:pt x="242" y="497"/>
                    </a:lnTo>
                    <a:lnTo>
                      <a:pt x="237" y="442"/>
                    </a:lnTo>
                    <a:lnTo>
                      <a:pt x="231" y="386"/>
                    </a:lnTo>
                    <a:lnTo>
                      <a:pt x="223" y="334"/>
                    </a:lnTo>
                    <a:lnTo>
                      <a:pt x="214" y="282"/>
                    </a:lnTo>
                    <a:lnTo>
                      <a:pt x="188" y="245"/>
                    </a:lnTo>
                    <a:lnTo>
                      <a:pt x="162" y="208"/>
                    </a:lnTo>
                    <a:lnTo>
                      <a:pt x="136" y="172"/>
                    </a:lnTo>
                    <a:lnTo>
                      <a:pt x="109" y="138"/>
                    </a:lnTo>
                    <a:lnTo>
                      <a:pt x="83" y="102"/>
                    </a:lnTo>
                    <a:lnTo>
                      <a:pt x="55" y="68"/>
                    </a:lnTo>
                    <a:lnTo>
                      <a:pt x="29" y="34"/>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5" name="Freeform 84"/>
              <p:cNvSpPr>
                <a:spLocks/>
              </p:cNvSpPr>
              <p:nvPr/>
            </p:nvSpPr>
            <p:spPr bwMode="auto">
              <a:xfrm>
                <a:off x="2155267" y="2942578"/>
                <a:ext cx="207962" cy="442912"/>
              </a:xfrm>
              <a:custGeom>
                <a:avLst/>
                <a:gdLst>
                  <a:gd name="T0" fmla="*/ 120 w 131"/>
                  <a:gd name="T1" fmla="*/ 0 h 279"/>
                  <a:gd name="T2" fmla="*/ 113 w 131"/>
                  <a:gd name="T3" fmla="*/ 5 h 279"/>
                  <a:gd name="T4" fmla="*/ 107 w 131"/>
                  <a:gd name="T5" fmla="*/ 10 h 279"/>
                  <a:gd name="T6" fmla="*/ 102 w 131"/>
                  <a:gd name="T7" fmla="*/ 18 h 279"/>
                  <a:gd name="T8" fmla="*/ 97 w 131"/>
                  <a:gd name="T9" fmla="*/ 26 h 279"/>
                  <a:gd name="T10" fmla="*/ 89 w 131"/>
                  <a:gd name="T11" fmla="*/ 47 h 279"/>
                  <a:gd name="T12" fmla="*/ 84 w 131"/>
                  <a:gd name="T13" fmla="*/ 70 h 279"/>
                  <a:gd name="T14" fmla="*/ 79 w 131"/>
                  <a:gd name="T15" fmla="*/ 92 h 279"/>
                  <a:gd name="T16" fmla="*/ 78 w 131"/>
                  <a:gd name="T17" fmla="*/ 114 h 279"/>
                  <a:gd name="T18" fmla="*/ 78 w 131"/>
                  <a:gd name="T19" fmla="*/ 133 h 279"/>
                  <a:gd name="T20" fmla="*/ 78 w 131"/>
                  <a:gd name="T21" fmla="*/ 146 h 279"/>
                  <a:gd name="T22" fmla="*/ 78 w 131"/>
                  <a:gd name="T23" fmla="*/ 162 h 279"/>
                  <a:gd name="T24" fmla="*/ 79 w 131"/>
                  <a:gd name="T25" fmla="*/ 180 h 279"/>
                  <a:gd name="T26" fmla="*/ 83 w 131"/>
                  <a:gd name="T27" fmla="*/ 200 h 279"/>
                  <a:gd name="T28" fmla="*/ 87 w 131"/>
                  <a:gd name="T29" fmla="*/ 219 h 279"/>
                  <a:gd name="T30" fmla="*/ 96 w 131"/>
                  <a:gd name="T31" fmla="*/ 237 h 279"/>
                  <a:gd name="T32" fmla="*/ 104 w 131"/>
                  <a:gd name="T33" fmla="*/ 253 h 279"/>
                  <a:gd name="T34" fmla="*/ 109 w 131"/>
                  <a:gd name="T35" fmla="*/ 261 h 279"/>
                  <a:gd name="T36" fmla="*/ 115 w 131"/>
                  <a:gd name="T37" fmla="*/ 268 h 279"/>
                  <a:gd name="T38" fmla="*/ 122 w 131"/>
                  <a:gd name="T39" fmla="*/ 273 h 279"/>
                  <a:gd name="T40" fmla="*/ 130 w 131"/>
                  <a:gd name="T41" fmla="*/ 278 h 279"/>
                  <a:gd name="T42" fmla="*/ 115 w 131"/>
                  <a:gd name="T43" fmla="*/ 278 h 279"/>
                  <a:gd name="T44" fmla="*/ 102 w 131"/>
                  <a:gd name="T45" fmla="*/ 278 h 279"/>
                  <a:gd name="T46" fmla="*/ 89 w 131"/>
                  <a:gd name="T47" fmla="*/ 274 h 279"/>
                  <a:gd name="T48" fmla="*/ 78 w 131"/>
                  <a:gd name="T49" fmla="*/ 270 h 279"/>
                  <a:gd name="T50" fmla="*/ 66 w 131"/>
                  <a:gd name="T51" fmla="*/ 263 h 279"/>
                  <a:gd name="T52" fmla="*/ 55 w 131"/>
                  <a:gd name="T53" fmla="*/ 257 h 279"/>
                  <a:gd name="T54" fmla="*/ 45 w 131"/>
                  <a:gd name="T55" fmla="*/ 247 h 279"/>
                  <a:gd name="T56" fmla="*/ 37 w 131"/>
                  <a:gd name="T57" fmla="*/ 239 h 279"/>
                  <a:gd name="T58" fmla="*/ 29 w 131"/>
                  <a:gd name="T59" fmla="*/ 227 h 279"/>
                  <a:gd name="T60" fmla="*/ 22 w 131"/>
                  <a:gd name="T61" fmla="*/ 216 h 279"/>
                  <a:gd name="T62" fmla="*/ 16 w 131"/>
                  <a:gd name="T63" fmla="*/ 205 h 279"/>
                  <a:gd name="T64" fmla="*/ 11 w 131"/>
                  <a:gd name="T65" fmla="*/ 192 h 279"/>
                  <a:gd name="T66" fmla="*/ 6 w 131"/>
                  <a:gd name="T67" fmla="*/ 179 h 279"/>
                  <a:gd name="T68" fmla="*/ 3 w 131"/>
                  <a:gd name="T69" fmla="*/ 164 h 279"/>
                  <a:gd name="T70" fmla="*/ 1 w 131"/>
                  <a:gd name="T71" fmla="*/ 151 h 279"/>
                  <a:gd name="T72" fmla="*/ 0 w 131"/>
                  <a:gd name="T73" fmla="*/ 136 h 279"/>
                  <a:gd name="T74" fmla="*/ 0 w 131"/>
                  <a:gd name="T75" fmla="*/ 122 h 279"/>
                  <a:gd name="T76" fmla="*/ 1 w 131"/>
                  <a:gd name="T77" fmla="*/ 109 h 279"/>
                  <a:gd name="T78" fmla="*/ 5 w 131"/>
                  <a:gd name="T79" fmla="*/ 96 h 279"/>
                  <a:gd name="T80" fmla="*/ 8 w 131"/>
                  <a:gd name="T81" fmla="*/ 83 h 279"/>
                  <a:gd name="T82" fmla="*/ 13 w 131"/>
                  <a:gd name="T83" fmla="*/ 71 h 279"/>
                  <a:gd name="T84" fmla="*/ 19 w 131"/>
                  <a:gd name="T85" fmla="*/ 60 h 279"/>
                  <a:gd name="T86" fmla="*/ 26 w 131"/>
                  <a:gd name="T87" fmla="*/ 50 h 279"/>
                  <a:gd name="T88" fmla="*/ 34 w 131"/>
                  <a:gd name="T89" fmla="*/ 40 h 279"/>
                  <a:gd name="T90" fmla="*/ 42 w 131"/>
                  <a:gd name="T91" fmla="*/ 31 h 279"/>
                  <a:gd name="T92" fmla="*/ 52 w 131"/>
                  <a:gd name="T93" fmla="*/ 24 h 279"/>
                  <a:gd name="T94" fmla="*/ 61 w 131"/>
                  <a:gd name="T95" fmla="*/ 16 h 279"/>
                  <a:gd name="T96" fmla="*/ 73 w 131"/>
                  <a:gd name="T97" fmla="*/ 11 h 279"/>
                  <a:gd name="T98" fmla="*/ 84 w 131"/>
                  <a:gd name="T99" fmla="*/ 6 h 279"/>
                  <a:gd name="T100" fmla="*/ 96 w 131"/>
                  <a:gd name="T101" fmla="*/ 3 h 279"/>
                  <a:gd name="T102" fmla="*/ 107 w 131"/>
                  <a:gd name="T103" fmla="*/ 1 h 279"/>
                  <a:gd name="T104" fmla="*/ 120 w 131"/>
                  <a:gd name="T105" fmla="*/ 0 h 2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1"/>
                  <a:gd name="T160" fmla="*/ 0 h 279"/>
                  <a:gd name="T161" fmla="*/ 131 w 131"/>
                  <a:gd name="T162" fmla="*/ 279 h 2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1" h="279">
                    <a:moveTo>
                      <a:pt x="120" y="0"/>
                    </a:moveTo>
                    <a:lnTo>
                      <a:pt x="113" y="5"/>
                    </a:lnTo>
                    <a:lnTo>
                      <a:pt x="107" y="10"/>
                    </a:lnTo>
                    <a:lnTo>
                      <a:pt x="102" y="18"/>
                    </a:lnTo>
                    <a:lnTo>
                      <a:pt x="97" y="26"/>
                    </a:lnTo>
                    <a:lnTo>
                      <a:pt x="89" y="47"/>
                    </a:lnTo>
                    <a:lnTo>
                      <a:pt x="84" y="70"/>
                    </a:lnTo>
                    <a:lnTo>
                      <a:pt x="79" y="92"/>
                    </a:lnTo>
                    <a:lnTo>
                      <a:pt x="78" y="114"/>
                    </a:lnTo>
                    <a:lnTo>
                      <a:pt x="78" y="133"/>
                    </a:lnTo>
                    <a:lnTo>
                      <a:pt x="78" y="146"/>
                    </a:lnTo>
                    <a:lnTo>
                      <a:pt x="78" y="162"/>
                    </a:lnTo>
                    <a:lnTo>
                      <a:pt x="79" y="180"/>
                    </a:lnTo>
                    <a:lnTo>
                      <a:pt x="83" y="200"/>
                    </a:lnTo>
                    <a:lnTo>
                      <a:pt x="87" y="219"/>
                    </a:lnTo>
                    <a:lnTo>
                      <a:pt x="96" y="237"/>
                    </a:lnTo>
                    <a:lnTo>
                      <a:pt x="104" y="253"/>
                    </a:lnTo>
                    <a:lnTo>
                      <a:pt x="109" y="261"/>
                    </a:lnTo>
                    <a:lnTo>
                      <a:pt x="115" y="268"/>
                    </a:lnTo>
                    <a:lnTo>
                      <a:pt x="122" y="273"/>
                    </a:lnTo>
                    <a:lnTo>
                      <a:pt x="130" y="278"/>
                    </a:lnTo>
                    <a:lnTo>
                      <a:pt x="115" y="278"/>
                    </a:lnTo>
                    <a:lnTo>
                      <a:pt x="102" y="278"/>
                    </a:lnTo>
                    <a:lnTo>
                      <a:pt x="89" y="274"/>
                    </a:lnTo>
                    <a:lnTo>
                      <a:pt x="78" y="270"/>
                    </a:lnTo>
                    <a:lnTo>
                      <a:pt x="66" y="263"/>
                    </a:lnTo>
                    <a:lnTo>
                      <a:pt x="55" y="257"/>
                    </a:lnTo>
                    <a:lnTo>
                      <a:pt x="45" y="247"/>
                    </a:lnTo>
                    <a:lnTo>
                      <a:pt x="37" y="239"/>
                    </a:lnTo>
                    <a:lnTo>
                      <a:pt x="29" y="227"/>
                    </a:lnTo>
                    <a:lnTo>
                      <a:pt x="22" y="216"/>
                    </a:lnTo>
                    <a:lnTo>
                      <a:pt x="16" y="205"/>
                    </a:lnTo>
                    <a:lnTo>
                      <a:pt x="11" y="192"/>
                    </a:lnTo>
                    <a:lnTo>
                      <a:pt x="6" y="179"/>
                    </a:lnTo>
                    <a:lnTo>
                      <a:pt x="3" y="164"/>
                    </a:lnTo>
                    <a:lnTo>
                      <a:pt x="1" y="151"/>
                    </a:lnTo>
                    <a:lnTo>
                      <a:pt x="0" y="136"/>
                    </a:lnTo>
                    <a:lnTo>
                      <a:pt x="0" y="122"/>
                    </a:lnTo>
                    <a:lnTo>
                      <a:pt x="1" y="109"/>
                    </a:lnTo>
                    <a:lnTo>
                      <a:pt x="5" y="96"/>
                    </a:lnTo>
                    <a:lnTo>
                      <a:pt x="8" y="83"/>
                    </a:lnTo>
                    <a:lnTo>
                      <a:pt x="13" y="71"/>
                    </a:lnTo>
                    <a:lnTo>
                      <a:pt x="19" y="60"/>
                    </a:lnTo>
                    <a:lnTo>
                      <a:pt x="26" y="50"/>
                    </a:lnTo>
                    <a:lnTo>
                      <a:pt x="34" y="40"/>
                    </a:lnTo>
                    <a:lnTo>
                      <a:pt x="42" y="31"/>
                    </a:lnTo>
                    <a:lnTo>
                      <a:pt x="52" y="24"/>
                    </a:lnTo>
                    <a:lnTo>
                      <a:pt x="61" y="16"/>
                    </a:lnTo>
                    <a:lnTo>
                      <a:pt x="73" y="11"/>
                    </a:lnTo>
                    <a:lnTo>
                      <a:pt x="84" y="6"/>
                    </a:lnTo>
                    <a:lnTo>
                      <a:pt x="96" y="3"/>
                    </a:lnTo>
                    <a:lnTo>
                      <a:pt x="107" y="1"/>
                    </a:lnTo>
                    <a:lnTo>
                      <a:pt x="12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6" name="Freeform 85"/>
              <p:cNvSpPr>
                <a:spLocks/>
              </p:cNvSpPr>
              <p:nvPr/>
            </p:nvSpPr>
            <p:spPr bwMode="auto">
              <a:xfrm>
                <a:off x="2271155" y="2937816"/>
                <a:ext cx="79375" cy="246063"/>
              </a:xfrm>
              <a:custGeom>
                <a:avLst/>
                <a:gdLst>
                  <a:gd name="T0" fmla="*/ 10 w 50"/>
                  <a:gd name="T1" fmla="*/ 149 h 155"/>
                  <a:gd name="T2" fmla="*/ 8 w 50"/>
                  <a:gd name="T3" fmla="*/ 136 h 155"/>
                  <a:gd name="T4" fmla="*/ 10 w 50"/>
                  <a:gd name="T5" fmla="*/ 117 h 155"/>
                  <a:gd name="T6" fmla="*/ 11 w 50"/>
                  <a:gd name="T7" fmla="*/ 95 h 155"/>
                  <a:gd name="T8" fmla="*/ 14 w 50"/>
                  <a:gd name="T9" fmla="*/ 73 h 155"/>
                  <a:gd name="T10" fmla="*/ 21 w 50"/>
                  <a:gd name="T11" fmla="*/ 52 h 155"/>
                  <a:gd name="T12" fmla="*/ 27 w 50"/>
                  <a:gd name="T13" fmla="*/ 30 h 155"/>
                  <a:gd name="T14" fmla="*/ 32 w 50"/>
                  <a:gd name="T15" fmla="*/ 22 h 155"/>
                  <a:gd name="T16" fmla="*/ 37 w 50"/>
                  <a:gd name="T17" fmla="*/ 16 h 155"/>
                  <a:gd name="T18" fmla="*/ 44 w 50"/>
                  <a:gd name="T19" fmla="*/ 11 h 155"/>
                  <a:gd name="T20" fmla="*/ 49 w 50"/>
                  <a:gd name="T21" fmla="*/ 6 h 155"/>
                  <a:gd name="T22" fmla="*/ 45 w 50"/>
                  <a:gd name="T23" fmla="*/ 0 h 155"/>
                  <a:gd name="T24" fmla="*/ 37 w 50"/>
                  <a:gd name="T25" fmla="*/ 4 h 155"/>
                  <a:gd name="T26" fmla="*/ 31 w 50"/>
                  <a:gd name="T27" fmla="*/ 11 h 155"/>
                  <a:gd name="T28" fmla="*/ 26 w 50"/>
                  <a:gd name="T29" fmla="*/ 19 h 155"/>
                  <a:gd name="T30" fmla="*/ 21 w 50"/>
                  <a:gd name="T31" fmla="*/ 27 h 155"/>
                  <a:gd name="T32" fmla="*/ 13 w 50"/>
                  <a:gd name="T33" fmla="*/ 48 h 155"/>
                  <a:gd name="T34" fmla="*/ 6 w 50"/>
                  <a:gd name="T35" fmla="*/ 71 h 155"/>
                  <a:gd name="T36" fmla="*/ 3 w 50"/>
                  <a:gd name="T37" fmla="*/ 94 h 155"/>
                  <a:gd name="T38" fmla="*/ 1 w 50"/>
                  <a:gd name="T39" fmla="*/ 117 h 155"/>
                  <a:gd name="T40" fmla="*/ 0 w 50"/>
                  <a:gd name="T41" fmla="*/ 136 h 155"/>
                  <a:gd name="T42" fmla="*/ 0 w 50"/>
                  <a:gd name="T43" fmla="*/ 151 h 155"/>
                  <a:gd name="T44" fmla="*/ 0 w 50"/>
                  <a:gd name="T45" fmla="*/ 149 h 155"/>
                  <a:gd name="T46" fmla="*/ 0 w 50"/>
                  <a:gd name="T47" fmla="*/ 151 h 155"/>
                  <a:gd name="T48" fmla="*/ 1 w 50"/>
                  <a:gd name="T49" fmla="*/ 152 h 155"/>
                  <a:gd name="T50" fmla="*/ 3 w 50"/>
                  <a:gd name="T51" fmla="*/ 154 h 155"/>
                  <a:gd name="T52" fmla="*/ 5 w 50"/>
                  <a:gd name="T53" fmla="*/ 154 h 155"/>
                  <a:gd name="T54" fmla="*/ 6 w 50"/>
                  <a:gd name="T55" fmla="*/ 154 h 155"/>
                  <a:gd name="T56" fmla="*/ 8 w 50"/>
                  <a:gd name="T57" fmla="*/ 152 h 155"/>
                  <a:gd name="T58" fmla="*/ 8 w 50"/>
                  <a:gd name="T59" fmla="*/ 151 h 155"/>
                  <a:gd name="T60" fmla="*/ 10 w 50"/>
                  <a:gd name="T61" fmla="*/ 149 h 1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55"/>
                  <a:gd name="T95" fmla="*/ 50 w 50"/>
                  <a:gd name="T96" fmla="*/ 155 h 1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55">
                    <a:moveTo>
                      <a:pt x="10" y="149"/>
                    </a:moveTo>
                    <a:lnTo>
                      <a:pt x="8" y="136"/>
                    </a:lnTo>
                    <a:lnTo>
                      <a:pt x="10" y="117"/>
                    </a:lnTo>
                    <a:lnTo>
                      <a:pt x="11" y="95"/>
                    </a:lnTo>
                    <a:lnTo>
                      <a:pt x="14" y="73"/>
                    </a:lnTo>
                    <a:lnTo>
                      <a:pt x="21" y="52"/>
                    </a:lnTo>
                    <a:lnTo>
                      <a:pt x="27" y="30"/>
                    </a:lnTo>
                    <a:lnTo>
                      <a:pt x="32" y="22"/>
                    </a:lnTo>
                    <a:lnTo>
                      <a:pt x="37" y="16"/>
                    </a:lnTo>
                    <a:lnTo>
                      <a:pt x="44" y="11"/>
                    </a:lnTo>
                    <a:lnTo>
                      <a:pt x="49" y="6"/>
                    </a:lnTo>
                    <a:lnTo>
                      <a:pt x="45" y="0"/>
                    </a:lnTo>
                    <a:lnTo>
                      <a:pt x="37" y="4"/>
                    </a:lnTo>
                    <a:lnTo>
                      <a:pt x="31" y="11"/>
                    </a:lnTo>
                    <a:lnTo>
                      <a:pt x="26" y="19"/>
                    </a:lnTo>
                    <a:lnTo>
                      <a:pt x="21" y="27"/>
                    </a:lnTo>
                    <a:lnTo>
                      <a:pt x="13" y="48"/>
                    </a:lnTo>
                    <a:lnTo>
                      <a:pt x="6" y="71"/>
                    </a:lnTo>
                    <a:lnTo>
                      <a:pt x="3" y="94"/>
                    </a:lnTo>
                    <a:lnTo>
                      <a:pt x="1" y="117"/>
                    </a:lnTo>
                    <a:lnTo>
                      <a:pt x="0" y="136"/>
                    </a:lnTo>
                    <a:lnTo>
                      <a:pt x="0" y="151"/>
                    </a:lnTo>
                    <a:lnTo>
                      <a:pt x="0" y="149"/>
                    </a:lnTo>
                    <a:lnTo>
                      <a:pt x="0" y="151"/>
                    </a:lnTo>
                    <a:lnTo>
                      <a:pt x="1" y="152"/>
                    </a:lnTo>
                    <a:lnTo>
                      <a:pt x="3" y="154"/>
                    </a:lnTo>
                    <a:lnTo>
                      <a:pt x="5" y="154"/>
                    </a:lnTo>
                    <a:lnTo>
                      <a:pt x="6" y="154"/>
                    </a:lnTo>
                    <a:lnTo>
                      <a:pt x="8" y="152"/>
                    </a:lnTo>
                    <a:lnTo>
                      <a:pt x="8" y="151"/>
                    </a:lnTo>
                    <a:lnTo>
                      <a:pt x="10" y="14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7" name="Freeform 86"/>
              <p:cNvSpPr>
                <a:spLocks/>
              </p:cNvSpPr>
              <p:nvPr/>
            </p:nvSpPr>
            <p:spPr bwMode="auto">
              <a:xfrm>
                <a:off x="2271154" y="3174354"/>
                <a:ext cx="96838" cy="219075"/>
              </a:xfrm>
              <a:custGeom>
                <a:avLst/>
                <a:gdLst>
                  <a:gd name="T0" fmla="*/ 57 w 61"/>
                  <a:gd name="T1" fmla="*/ 137 h 138"/>
                  <a:gd name="T2" fmla="*/ 58 w 61"/>
                  <a:gd name="T3" fmla="*/ 128 h 138"/>
                  <a:gd name="T4" fmla="*/ 52 w 61"/>
                  <a:gd name="T5" fmla="*/ 124 h 138"/>
                  <a:gd name="T6" fmla="*/ 45 w 61"/>
                  <a:gd name="T7" fmla="*/ 119 h 138"/>
                  <a:gd name="T8" fmla="*/ 39 w 61"/>
                  <a:gd name="T9" fmla="*/ 112 h 138"/>
                  <a:gd name="T10" fmla="*/ 34 w 61"/>
                  <a:gd name="T11" fmla="*/ 106 h 138"/>
                  <a:gd name="T12" fmla="*/ 26 w 61"/>
                  <a:gd name="T13" fmla="*/ 89 h 138"/>
                  <a:gd name="T14" fmla="*/ 19 w 61"/>
                  <a:gd name="T15" fmla="*/ 72 h 138"/>
                  <a:gd name="T16" fmla="*/ 14 w 61"/>
                  <a:gd name="T17" fmla="*/ 52 h 138"/>
                  <a:gd name="T18" fmla="*/ 11 w 61"/>
                  <a:gd name="T19" fmla="*/ 34 h 138"/>
                  <a:gd name="T20" fmla="*/ 10 w 61"/>
                  <a:gd name="T21" fmla="*/ 16 h 138"/>
                  <a:gd name="T22" fmla="*/ 10 w 61"/>
                  <a:gd name="T23" fmla="*/ 0 h 138"/>
                  <a:gd name="T24" fmla="*/ 0 w 61"/>
                  <a:gd name="T25" fmla="*/ 0 h 138"/>
                  <a:gd name="T26" fmla="*/ 1 w 61"/>
                  <a:gd name="T27" fmla="*/ 16 h 138"/>
                  <a:gd name="T28" fmla="*/ 3 w 61"/>
                  <a:gd name="T29" fmla="*/ 34 h 138"/>
                  <a:gd name="T30" fmla="*/ 6 w 61"/>
                  <a:gd name="T31" fmla="*/ 54 h 138"/>
                  <a:gd name="T32" fmla="*/ 11 w 61"/>
                  <a:gd name="T33" fmla="*/ 73 h 138"/>
                  <a:gd name="T34" fmla="*/ 18 w 61"/>
                  <a:gd name="T35" fmla="*/ 93 h 138"/>
                  <a:gd name="T36" fmla="*/ 27 w 61"/>
                  <a:gd name="T37" fmla="*/ 111 h 138"/>
                  <a:gd name="T38" fmla="*/ 32 w 61"/>
                  <a:gd name="T39" fmla="*/ 119 h 138"/>
                  <a:gd name="T40" fmla="*/ 39 w 61"/>
                  <a:gd name="T41" fmla="*/ 125 h 138"/>
                  <a:gd name="T42" fmla="*/ 47 w 61"/>
                  <a:gd name="T43" fmla="*/ 132 h 138"/>
                  <a:gd name="T44" fmla="*/ 53 w 61"/>
                  <a:gd name="T45" fmla="*/ 137 h 138"/>
                  <a:gd name="T46" fmla="*/ 55 w 61"/>
                  <a:gd name="T47" fmla="*/ 128 h 138"/>
                  <a:gd name="T48" fmla="*/ 53 w 61"/>
                  <a:gd name="T49" fmla="*/ 137 h 138"/>
                  <a:gd name="T50" fmla="*/ 57 w 61"/>
                  <a:gd name="T51" fmla="*/ 137 h 138"/>
                  <a:gd name="T52" fmla="*/ 58 w 61"/>
                  <a:gd name="T53" fmla="*/ 137 h 138"/>
                  <a:gd name="T54" fmla="*/ 58 w 61"/>
                  <a:gd name="T55" fmla="*/ 135 h 138"/>
                  <a:gd name="T56" fmla="*/ 60 w 61"/>
                  <a:gd name="T57" fmla="*/ 135 h 138"/>
                  <a:gd name="T58" fmla="*/ 60 w 61"/>
                  <a:gd name="T59" fmla="*/ 133 h 138"/>
                  <a:gd name="T60" fmla="*/ 60 w 61"/>
                  <a:gd name="T61" fmla="*/ 132 h 138"/>
                  <a:gd name="T62" fmla="*/ 60 w 61"/>
                  <a:gd name="T63" fmla="*/ 130 h 138"/>
                  <a:gd name="T64" fmla="*/ 58 w 61"/>
                  <a:gd name="T65" fmla="*/ 128 h 138"/>
                  <a:gd name="T66" fmla="*/ 57 w 61"/>
                  <a:gd name="T67" fmla="*/ 13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138"/>
                  <a:gd name="T104" fmla="*/ 61 w 61"/>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138">
                    <a:moveTo>
                      <a:pt x="57" y="137"/>
                    </a:moveTo>
                    <a:lnTo>
                      <a:pt x="58" y="128"/>
                    </a:lnTo>
                    <a:lnTo>
                      <a:pt x="52" y="124"/>
                    </a:lnTo>
                    <a:lnTo>
                      <a:pt x="45" y="119"/>
                    </a:lnTo>
                    <a:lnTo>
                      <a:pt x="39" y="112"/>
                    </a:lnTo>
                    <a:lnTo>
                      <a:pt x="34" y="106"/>
                    </a:lnTo>
                    <a:lnTo>
                      <a:pt x="26" y="89"/>
                    </a:lnTo>
                    <a:lnTo>
                      <a:pt x="19" y="72"/>
                    </a:lnTo>
                    <a:lnTo>
                      <a:pt x="14" y="52"/>
                    </a:lnTo>
                    <a:lnTo>
                      <a:pt x="11" y="34"/>
                    </a:lnTo>
                    <a:lnTo>
                      <a:pt x="10" y="16"/>
                    </a:lnTo>
                    <a:lnTo>
                      <a:pt x="10" y="0"/>
                    </a:lnTo>
                    <a:lnTo>
                      <a:pt x="0" y="0"/>
                    </a:lnTo>
                    <a:lnTo>
                      <a:pt x="1" y="16"/>
                    </a:lnTo>
                    <a:lnTo>
                      <a:pt x="3" y="34"/>
                    </a:lnTo>
                    <a:lnTo>
                      <a:pt x="6" y="54"/>
                    </a:lnTo>
                    <a:lnTo>
                      <a:pt x="11" y="73"/>
                    </a:lnTo>
                    <a:lnTo>
                      <a:pt x="18" y="93"/>
                    </a:lnTo>
                    <a:lnTo>
                      <a:pt x="27" y="111"/>
                    </a:lnTo>
                    <a:lnTo>
                      <a:pt x="32" y="119"/>
                    </a:lnTo>
                    <a:lnTo>
                      <a:pt x="39" y="125"/>
                    </a:lnTo>
                    <a:lnTo>
                      <a:pt x="47" y="132"/>
                    </a:lnTo>
                    <a:lnTo>
                      <a:pt x="53" y="137"/>
                    </a:lnTo>
                    <a:lnTo>
                      <a:pt x="55" y="128"/>
                    </a:lnTo>
                    <a:lnTo>
                      <a:pt x="53" y="137"/>
                    </a:lnTo>
                    <a:lnTo>
                      <a:pt x="57" y="137"/>
                    </a:lnTo>
                    <a:lnTo>
                      <a:pt x="58" y="137"/>
                    </a:lnTo>
                    <a:lnTo>
                      <a:pt x="58" y="135"/>
                    </a:lnTo>
                    <a:lnTo>
                      <a:pt x="60" y="135"/>
                    </a:lnTo>
                    <a:lnTo>
                      <a:pt x="60" y="133"/>
                    </a:lnTo>
                    <a:lnTo>
                      <a:pt x="60" y="132"/>
                    </a:lnTo>
                    <a:lnTo>
                      <a:pt x="60" y="130"/>
                    </a:lnTo>
                    <a:lnTo>
                      <a:pt x="58" y="128"/>
                    </a:lnTo>
                    <a:lnTo>
                      <a:pt x="57" y="137"/>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8" name="Freeform 87"/>
              <p:cNvSpPr>
                <a:spLocks/>
              </p:cNvSpPr>
              <p:nvPr/>
            </p:nvSpPr>
            <p:spPr bwMode="auto">
              <a:xfrm>
                <a:off x="2147329" y="3150540"/>
                <a:ext cx="215900" cy="242888"/>
              </a:xfrm>
              <a:custGeom>
                <a:avLst/>
                <a:gdLst>
                  <a:gd name="T0" fmla="*/ 0 w 136"/>
                  <a:gd name="T1" fmla="*/ 5 h 153"/>
                  <a:gd name="T2" fmla="*/ 1 w 136"/>
                  <a:gd name="T3" fmla="*/ 20 h 153"/>
                  <a:gd name="T4" fmla="*/ 3 w 136"/>
                  <a:gd name="T5" fmla="*/ 35 h 153"/>
                  <a:gd name="T6" fmla="*/ 6 w 136"/>
                  <a:gd name="T7" fmla="*/ 49 h 153"/>
                  <a:gd name="T8" fmla="*/ 11 w 136"/>
                  <a:gd name="T9" fmla="*/ 62 h 153"/>
                  <a:gd name="T10" fmla="*/ 16 w 136"/>
                  <a:gd name="T11" fmla="*/ 75 h 153"/>
                  <a:gd name="T12" fmla="*/ 23 w 136"/>
                  <a:gd name="T13" fmla="*/ 88 h 153"/>
                  <a:gd name="T14" fmla="*/ 31 w 136"/>
                  <a:gd name="T15" fmla="*/ 100 h 153"/>
                  <a:gd name="T16" fmla="*/ 39 w 136"/>
                  <a:gd name="T17" fmla="*/ 109 h 153"/>
                  <a:gd name="T18" fmla="*/ 49 w 136"/>
                  <a:gd name="T19" fmla="*/ 119 h 153"/>
                  <a:gd name="T20" fmla="*/ 58 w 136"/>
                  <a:gd name="T21" fmla="*/ 129 h 153"/>
                  <a:gd name="T22" fmla="*/ 68 w 136"/>
                  <a:gd name="T23" fmla="*/ 135 h 153"/>
                  <a:gd name="T24" fmla="*/ 81 w 136"/>
                  <a:gd name="T25" fmla="*/ 142 h 153"/>
                  <a:gd name="T26" fmla="*/ 92 w 136"/>
                  <a:gd name="T27" fmla="*/ 147 h 153"/>
                  <a:gd name="T28" fmla="*/ 105 w 136"/>
                  <a:gd name="T29" fmla="*/ 150 h 153"/>
                  <a:gd name="T30" fmla="*/ 120 w 136"/>
                  <a:gd name="T31" fmla="*/ 152 h 153"/>
                  <a:gd name="T32" fmla="*/ 135 w 136"/>
                  <a:gd name="T33" fmla="*/ 152 h 153"/>
                  <a:gd name="T34" fmla="*/ 133 w 136"/>
                  <a:gd name="T35" fmla="*/ 143 h 153"/>
                  <a:gd name="T36" fmla="*/ 120 w 136"/>
                  <a:gd name="T37" fmla="*/ 143 h 153"/>
                  <a:gd name="T38" fmla="*/ 107 w 136"/>
                  <a:gd name="T39" fmla="*/ 142 h 153"/>
                  <a:gd name="T40" fmla="*/ 96 w 136"/>
                  <a:gd name="T41" fmla="*/ 139 h 153"/>
                  <a:gd name="T42" fmla="*/ 84 w 136"/>
                  <a:gd name="T43" fmla="*/ 134 h 153"/>
                  <a:gd name="T44" fmla="*/ 73 w 136"/>
                  <a:gd name="T45" fmla="*/ 129 h 153"/>
                  <a:gd name="T46" fmla="*/ 63 w 136"/>
                  <a:gd name="T47" fmla="*/ 122 h 153"/>
                  <a:gd name="T48" fmla="*/ 53 w 136"/>
                  <a:gd name="T49" fmla="*/ 114 h 153"/>
                  <a:gd name="T50" fmla="*/ 45 w 136"/>
                  <a:gd name="T51" fmla="*/ 104 h 153"/>
                  <a:gd name="T52" fmla="*/ 37 w 136"/>
                  <a:gd name="T53" fmla="*/ 95 h 153"/>
                  <a:gd name="T54" fmla="*/ 31 w 136"/>
                  <a:gd name="T55" fmla="*/ 83 h 153"/>
                  <a:gd name="T56" fmla="*/ 24 w 136"/>
                  <a:gd name="T57" fmla="*/ 72 h 153"/>
                  <a:gd name="T58" fmla="*/ 19 w 136"/>
                  <a:gd name="T59" fmla="*/ 59 h 153"/>
                  <a:gd name="T60" fmla="*/ 16 w 136"/>
                  <a:gd name="T61" fmla="*/ 46 h 153"/>
                  <a:gd name="T62" fmla="*/ 13 w 136"/>
                  <a:gd name="T63" fmla="*/ 33 h 153"/>
                  <a:gd name="T64" fmla="*/ 10 w 136"/>
                  <a:gd name="T65" fmla="*/ 18 h 153"/>
                  <a:gd name="T66" fmla="*/ 10 w 136"/>
                  <a:gd name="T67" fmla="*/ 5 h 153"/>
                  <a:gd name="T68" fmla="*/ 8 w 136"/>
                  <a:gd name="T69" fmla="*/ 4 h 153"/>
                  <a:gd name="T70" fmla="*/ 8 w 136"/>
                  <a:gd name="T71" fmla="*/ 2 h 153"/>
                  <a:gd name="T72" fmla="*/ 6 w 136"/>
                  <a:gd name="T73" fmla="*/ 2 h 153"/>
                  <a:gd name="T74" fmla="*/ 5 w 136"/>
                  <a:gd name="T75" fmla="*/ 0 h 153"/>
                  <a:gd name="T76" fmla="*/ 3 w 136"/>
                  <a:gd name="T77" fmla="*/ 2 h 153"/>
                  <a:gd name="T78" fmla="*/ 1 w 136"/>
                  <a:gd name="T79" fmla="*/ 2 h 153"/>
                  <a:gd name="T80" fmla="*/ 1 w 136"/>
                  <a:gd name="T81" fmla="*/ 4 h 153"/>
                  <a:gd name="T82" fmla="*/ 0 w 136"/>
                  <a:gd name="T83" fmla="*/ 5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153"/>
                  <a:gd name="T128" fmla="*/ 136 w 136"/>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153">
                    <a:moveTo>
                      <a:pt x="0" y="5"/>
                    </a:moveTo>
                    <a:lnTo>
                      <a:pt x="1" y="20"/>
                    </a:lnTo>
                    <a:lnTo>
                      <a:pt x="3" y="35"/>
                    </a:lnTo>
                    <a:lnTo>
                      <a:pt x="6" y="49"/>
                    </a:lnTo>
                    <a:lnTo>
                      <a:pt x="11" y="62"/>
                    </a:lnTo>
                    <a:lnTo>
                      <a:pt x="16" y="75"/>
                    </a:lnTo>
                    <a:lnTo>
                      <a:pt x="23" y="88"/>
                    </a:lnTo>
                    <a:lnTo>
                      <a:pt x="31" y="100"/>
                    </a:lnTo>
                    <a:lnTo>
                      <a:pt x="39" y="109"/>
                    </a:lnTo>
                    <a:lnTo>
                      <a:pt x="49" y="119"/>
                    </a:lnTo>
                    <a:lnTo>
                      <a:pt x="58" y="129"/>
                    </a:lnTo>
                    <a:lnTo>
                      <a:pt x="68" y="135"/>
                    </a:lnTo>
                    <a:lnTo>
                      <a:pt x="81" y="142"/>
                    </a:lnTo>
                    <a:lnTo>
                      <a:pt x="92" y="147"/>
                    </a:lnTo>
                    <a:lnTo>
                      <a:pt x="105" y="150"/>
                    </a:lnTo>
                    <a:lnTo>
                      <a:pt x="120" y="152"/>
                    </a:lnTo>
                    <a:lnTo>
                      <a:pt x="135" y="152"/>
                    </a:lnTo>
                    <a:lnTo>
                      <a:pt x="133" y="143"/>
                    </a:lnTo>
                    <a:lnTo>
                      <a:pt x="120" y="143"/>
                    </a:lnTo>
                    <a:lnTo>
                      <a:pt x="107" y="142"/>
                    </a:lnTo>
                    <a:lnTo>
                      <a:pt x="96" y="139"/>
                    </a:lnTo>
                    <a:lnTo>
                      <a:pt x="84" y="134"/>
                    </a:lnTo>
                    <a:lnTo>
                      <a:pt x="73" y="129"/>
                    </a:lnTo>
                    <a:lnTo>
                      <a:pt x="63" y="122"/>
                    </a:lnTo>
                    <a:lnTo>
                      <a:pt x="53" y="114"/>
                    </a:lnTo>
                    <a:lnTo>
                      <a:pt x="45" y="104"/>
                    </a:lnTo>
                    <a:lnTo>
                      <a:pt x="37" y="95"/>
                    </a:lnTo>
                    <a:lnTo>
                      <a:pt x="31" y="83"/>
                    </a:lnTo>
                    <a:lnTo>
                      <a:pt x="24" y="72"/>
                    </a:lnTo>
                    <a:lnTo>
                      <a:pt x="19" y="59"/>
                    </a:lnTo>
                    <a:lnTo>
                      <a:pt x="16" y="46"/>
                    </a:lnTo>
                    <a:lnTo>
                      <a:pt x="13" y="33"/>
                    </a:lnTo>
                    <a:lnTo>
                      <a:pt x="10" y="18"/>
                    </a:lnTo>
                    <a:lnTo>
                      <a:pt x="10" y="5"/>
                    </a:lnTo>
                    <a:lnTo>
                      <a:pt x="8" y="4"/>
                    </a:lnTo>
                    <a:lnTo>
                      <a:pt x="8" y="2"/>
                    </a:lnTo>
                    <a:lnTo>
                      <a:pt x="6" y="2"/>
                    </a:lnTo>
                    <a:lnTo>
                      <a:pt x="5" y="0"/>
                    </a:lnTo>
                    <a:lnTo>
                      <a:pt x="3" y="2"/>
                    </a:lnTo>
                    <a:lnTo>
                      <a:pt x="1" y="2"/>
                    </a:lnTo>
                    <a:lnTo>
                      <a:pt x="1" y="4"/>
                    </a:lnTo>
                    <a:lnTo>
                      <a:pt x="0" y="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79" name="Freeform 88"/>
              <p:cNvSpPr>
                <a:spLocks/>
              </p:cNvSpPr>
              <p:nvPr/>
            </p:nvSpPr>
            <p:spPr bwMode="auto">
              <a:xfrm>
                <a:off x="2147329" y="2934641"/>
                <a:ext cx="204788" cy="225425"/>
              </a:xfrm>
              <a:custGeom>
                <a:avLst/>
                <a:gdLst>
                  <a:gd name="T0" fmla="*/ 127 w 129"/>
                  <a:gd name="T1" fmla="*/ 8 h 142"/>
                  <a:gd name="T2" fmla="*/ 125 w 129"/>
                  <a:gd name="T3" fmla="*/ 0 h 142"/>
                  <a:gd name="T4" fmla="*/ 112 w 129"/>
                  <a:gd name="T5" fmla="*/ 2 h 142"/>
                  <a:gd name="T6" fmla="*/ 99 w 129"/>
                  <a:gd name="T7" fmla="*/ 3 h 142"/>
                  <a:gd name="T8" fmla="*/ 88 w 129"/>
                  <a:gd name="T9" fmla="*/ 8 h 142"/>
                  <a:gd name="T10" fmla="*/ 76 w 129"/>
                  <a:gd name="T11" fmla="*/ 13 h 142"/>
                  <a:gd name="T12" fmla="*/ 65 w 129"/>
                  <a:gd name="T13" fmla="*/ 18 h 142"/>
                  <a:gd name="T14" fmla="*/ 53 w 129"/>
                  <a:gd name="T15" fmla="*/ 26 h 142"/>
                  <a:gd name="T16" fmla="*/ 44 w 129"/>
                  <a:gd name="T17" fmla="*/ 32 h 142"/>
                  <a:gd name="T18" fmla="*/ 36 w 129"/>
                  <a:gd name="T19" fmla="*/ 42 h 142"/>
                  <a:gd name="T20" fmla="*/ 27 w 129"/>
                  <a:gd name="T21" fmla="*/ 52 h 142"/>
                  <a:gd name="T22" fmla="*/ 21 w 129"/>
                  <a:gd name="T23" fmla="*/ 63 h 142"/>
                  <a:gd name="T24" fmla="*/ 14 w 129"/>
                  <a:gd name="T25" fmla="*/ 75 h 142"/>
                  <a:gd name="T26" fmla="*/ 10 w 129"/>
                  <a:gd name="T27" fmla="*/ 86 h 142"/>
                  <a:gd name="T28" fmla="*/ 5 w 129"/>
                  <a:gd name="T29" fmla="*/ 99 h 142"/>
                  <a:gd name="T30" fmla="*/ 1 w 129"/>
                  <a:gd name="T31" fmla="*/ 114 h 142"/>
                  <a:gd name="T32" fmla="*/ 1 w 129"/>
                  <a:gd name="T33" fmla="*/ 127 h 142"/>
                  <a:gd name="T34" fmla="*/ 0 w 129"/>
                  <a:gd name="T35" fmla="*/ 141 h 142"/>
                  <a:gd name="T36" fmla="*/ 10 w 129"/>
                  <a:gd name="T37" fmla="*/ 141 h 142"/>
                  <a:gd name="T38" fmla="*/ 10 w 129"/>
                  <a:gd name="T39" fmla="*/ 127 h 142"/>
                  <a:gd name="T40" fmla="*/ 11 w 129"/>
                  <a:gd name="T41" fmla="*/ 114 h 142"/>
                  <a:gd name="T42" fmla="*/ 13 w 129"/>
                  <a:gd name="T43" fmla="*/ 101 h 142"/>
                  <a:gd name="T44" fmla="*/ 18 w 129"/>
                  <a:gd name="T45" fmla="*/ 89 h 142"/>
                  <a:gd name="T46" fmla="*/ 23 w 129"/>
                  <a:gd name="T47" fmla="*/ 78 h 142"/>
                  <a:gd name="T48" fmla="*/ 27 w 129"/>
                  <a:gd name="T49" fmla="*/ 67 h 142"/>
                  <a:gd name="T50" fmla="*/ 34 w 129"/>
                  <a:gd name="T51" fmla="*/ 57 h 142"/>
                  <a:gd name="T52" fmla="*/ 42 w 129"/>
                  <a:gd name="T53" fmla="*/ 47 h 142"/>
                  <a:gd name="T54" fmla="*/ 50 w 129"/>
                  <a:gd name="T55" fmla="*/ 39 h 142"/>
                  <a:gd name="T56" fmla="*/ 60 w 129"/>
                  <a:gd name="T57" fmla="*/ 32 h 142"/>
                  <a:gd name="T58" fmla="*/ 70 w 129"/>
                  <a:gd name="T59" fmla="*/ 26 h 142"/>
                  <a:gd name="T60" fmla="*/ 79 w 129"/>
                  <a:gd name="T61" fmla="*/ 19 h 142"/>
                  <a:gd name="T62" fmla="*/ 89 w 129"/>
                  <a:gd name="T63" fmla="*/ 16 h 142"/>
                  <a:gd name="T64" fmla="*/ 101 w 129"/>
                  <a:gd name="T65" fmla="*/ 13 h 142"/>
                  <a:gd name="T66" fmla="*/ 114 w 129"/>
                  <a:gd name="T67" fmla="*/ 10 h 142"/>
                  <a:gd name="T68" fmla="*/ 125 w 129"/>
                  <a:gd name="T69" fmla="*/ 10 h 142"/>
                  <a:gd name="T70" fmla="*/ 123 w 129"/>
                  <a:gd name="T71" fmla="*/ 2 h 142"/>
                  <a:gd name="T72" fmla="*/ 125 w 129"/>
                  <a:gd name="T73" fmla="*/ 10 h 142"/>
                  <a:gd name="T74" fmla="*/ 127 w 129"/>
                  <a:gd name="T75" fmla="*/ 8 h 142"/>
                  <a:gd name="T76" fmla="*/ 128 w 129"/>
                  <a:gd name="T77" fmla="*/ 8 h 142"/>
                  <a:gd name="T78" fmla="*/ 128 w 129"/>
                  <a:gd name="T79" fmla="*/ 6 h 142"/>
                  <a:gd name="T80" fmla="*/ 128 w 129"/>
                  <a:gd name="T81" fmla="*/ 5 h 142"/>
                  <a:gd name="T82" fmla="*/ 128 w 129"/>
                  <a:gd name="T83" fmla="*/ 3 h 142"/>
                  <a:gd name="T84" fmla="*/ 128 w 129"/>
                  <a:gd name="T85" fmla="*/ 2 h 142"/>
                  <a:gd name="T86" fmla="*/ 127 w 129"/>
                  <a:gd name="T87" fmla="*/ 2 h 142"/>
                  <a:gd name="T88" fmla="*/ 125 w 129"/>
                  <a:gd name="T89" fmla="*/ 0 h 142"/>
                  <a:gd name="T90" fmla="*/ 127 w 129"/>
                  <a:gd name="T91" fmla="*/ 8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9"/>
                  <a:gd name="T139" fmla="*/ 0 h 142"/>
                  <a:gd name="T140" fmla="*/ 129 w 129"/>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9" h="142">
                    <a:moveTo>
                      <a:pt x="127" y="8"/>
                    </a:moveTo>
                    <a:lnTo>
                      <a:pt x="125" y="0"/>
                    </a:lnTo>
                    <a:lnTo>
                      <a:pt x="112" y="2"/>
                    </a:lnTo>
                    <a:lnTo>
                      <a:pt x="99" y="3"/>
                    </a:lnTo>
                    <a:lnTo>
                      <a:pt x="88" y="8"/>
                    </a:lnTo>
                    <a:lnTo>
                      <a:pt x="76" y="13"/>
                    </a:lnTo>
                    <a:lnTo>
                      <a:pt x="65" y="18"/>
                    </a:lnTo>
                    <a:lnTo>
                      <a:pt x="53" y="26"/>
                    </a:lnTo>
                    <a:lnTo>
                      <a:pt x="44" y="32"/>
                    </a:lnTo>
                    <a:lnTo>
                      <a:pt x="36" y="42"/>
                    </a:lnTo>
                    <a:lnTo>
                      <a:pt x="27" y="52"/>
                    </a:lnTo>
                    <a:lnTo>
                      <a:pt x="21" y="63"/>
                    </a:lnTo>
                    <a:lnTo>
                      <a:pt x="14" y="75"/>
                    </a:lnTo>
                    <a:lnTo>
                      <a:pt x="10" y="86"/>
                    </a:lnTo>
                    <a:lnTo>
                      <a:pt x="5" y="99"/>
                    </a:lnTo>
                    <a:lnTo>
                      <a:pt x="1" y="114"/>
                    </a:lnTo>
                    <a:lnTo>
                      <a:pt x="1" y="127"/>
                    </a:lnTo>
                    <a:lnTo>
                      <a:pt x="0" y="141"/>
                    </a:lnTo>
                    <a:lnTo>
                      <a:pt x="10" y="141"/>
                    </a:lnTo>
                    <a:lnTo>
                      <a:pt x="10" y="127"/>
                    </a:lnTo>
                    <a:lnTo>
                      <a:pt x="11" y="114"/>
                    </a:lnTo>
                    <a:lnTo>
                      <a:pt x="13" y="101"/>
                    </a:lnTo>
                    <a:lnTo>
                      <a:pt x="18" y="89"/>
                    </a:lnTo>
                    <a:lnTo>
                      <a:pt x="23" y="78"/>
                    </a:lnTo>
                    <a:lnTo>
                      <a:pt x="27" y="67"/>
                    </a:lnTo>
                    <a:lnTo>
                      <a:pt x="34" y="57"/>
                    </a:lnTo>
                    <a:lnTo>
                      <a:pt x="42" y="47"/>
                    </a:lnTo>
                    <a:lnTo>
                      <a:pt x="50" y="39"/>
                    </a:lnTo>
                    <a:lnTo>
                      <a:pt x="60" y="32"/>
                    </a:lnTo>
                    <a:lnTo>
                      <a:pt x="70" y="26"/>
                    </a:lnTo>
                    <a:lnTo>
                      <a:pt x="79" y="19"/>
                    </a:lnTo>
                    <a:lnTo>
                      <a:pt x="89" y="16"/>
                    </a:lnTo>
                    <a:lnTo>
                      <a:pt x="101" y="13"/>
                    </a:lnTo>
                    <a:lnTo>
                      <a:pt x="114" y="10"/>
                    </a:lnTo>
                    <a:lnTo>
                      <a:pt x="125" y="10"/>
                    </a:lnTo>
                    <a:lnTo>
                      <a:pt x="123" y="2"/>
                    </a:lnTo>
                    <a:lnTo>
                      <a:pt x="125" y="10"/>
                    </a:lnTo>
                    <a:lnTo>
                      <a:pt x="127" y="8"/>
                    </a:lnTo>
                    <a:lnTo>
                      <a:pt x="128" y="8"/>
                    </a:lnTo>
                    <a:lnTo>
                      <a:pt x="128" y="6"/>
                    </a:lnTo>
                    <a:lnTo>
                      <a:pt x="128" y="5"/>
                    </a:lnTo>
                    <a:lnTo>
                      <a:pt x="128" y="3"/>
                    </a:lnTo>
                    <a:lnTo>
                      <a:pt x="128" y="2"/>
                    </a:lnTo>
                    <a:lnTo>
                      <a:pt x="127" y="2"/>
                    </a:lnTo>
                    <a:lnTo>
                      <a:pt x="125" y="0"/>
                    </a:lnTo>
                    <a:lnTo>
                      <a:pt x="127"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3880" name="Group 89"/>
              <p:cNvGrpSpPr>
                <a:grpSpLocks/>
              </p:cNvGrpSpPr>
              <p:nvPr/>
            </p:nvGrpSpPr>
            <p:grpSpPr bwMode="auto">
              <a:xfrm>
                <a:off x="1644093" y="2736204"/>
                <a:ext cx="320675" cy="434975"/>
                <a:chOff x="1965" y="2117"/>
                <a:chExt cx="202" cy="274"/>
              </a:xfrm>
            </p:grpSpPr>
            <p:grpSp>
              <p:nvGrpSpPr>
                <p:cNvPr id="33922" name="Group 90"/>
                <p:cNvGrpSpPr>
                  <a:grpSpLocks/>
                </p:cNvGrpSpPr>
                <p:nvPr/>
              </p:nvGrpSpPr>
              <p:grpSpPr bwMode="auto">
                <a:xfrm>
                  <a:off x="1965" y="2117"/>
                  <a:ext cx="197" cy="274"/>
                  <a:chOff x="1965" y="2117"/>
                  <a:chExt cx="197" cy="274"/>
                </a:xfrm>
              </p:grpSpPr>
              <p:sp>
                <p:nvSpPr>
                  <p:cNvPr id="33927" name="Freeform 91"/>
                  <p:cNvSpPr>
                    <a:spLocks/>
                  </p:cNvSpPr>
                  <p:nvPr/>
                </p:nvSpPr>
                <p:spPr bwMode="auto">
                  <a:xfrm>
                    <a:off x="1965" y="2117"/>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28" name="Freeform 92"/>
                  <p:cNvSpPr>
                    <a:spLocks/>
                  </p:cNvSpPr>
                  <p:nvPr/>
                </p:nvSpPr>
                <p:spPr bwMode="auto">
                  <a:xfrm>
                    <a:off x="2062" y="2154"/>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w="9525" cap="rnd">
                    <a:solidFill>
                      <a:schemeClr val="accent2"/>
                    </a:solidFill>
                    <a:round/>
                    <a:headEnd type="none" w="sm" len="sm"/>
                    <a:tailEnd type="none" w="sm" len="sm"/>
                  </a:ln>
                </p:spPr>
                <p:txBody>
                  <a:bodyPr/>
                  <a:lstStyle/>
                  <a:p>
                    <a:endParaRPr lang="en-US"/>
                  </a:p>
                </p:txBody>
              </p:sp>
            </p:grpSp>
            <p:sp>
              <p:nvSpPr>
                <p:cNvPr id="33923" name="Freeform 93"/>
                <p:cNvSpPr>
                  <a:spLocks/>
                </p:cNvSpPr>
                <p:nvPr/>
              </p:nvSpPr>
              <p:spPr bwMode="auto">
                <a:xfrm>
                  <a:off x="2057" y="2149"/>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4" name="Freeform 94"/>
                <p:cNvSpPr>
                  <a:spLocks/>
                </p:cNvSpPr>
                <p:nvPr/>
              </p:nvSpPr>
              <p:spPr bwMode="auto">
                <a:xfrm>
                  <a:off x="2057" y="2253"/>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5" name="Freeform 95"/>
                <p:cNvSpPr>
                  <a:spLocks/>
                </p:cNvSpPr>
                <p:nvPr/>
              </p:nvSpPr>
              <p:spPr bwMode="auto">
                <a:xfrm>
                  <a:off x="2111" y="2253"/>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6" name="Freeform 96"/>
                <p:cNvSpPr>
                  <a:spLocks/>
                </p:cNvSpPr>
                <p:nvPr/>
              </p:nvSpPr>
              <p:spPr bwMode="auto">
                <a:xfrm>
                  <a:off x="2111" y="2149"/>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3881" name="Freeform 97"/>
              <p:cNvSpPr>
                <a:spLocks/>
              </p:cNvSpPr>
              <p:nvPr/>
            </p:nvSpPr>
            <p:spPr bwMode="auto">
              <a:xfrm>
                <a:off x="1342468" y="3293416"/>
                <a:ext cx="109537" cy="220663"/>
              </a:xfrm>
              <a:custGeom>
                <a:avLst/>
                <a:gdLst>
                  <a:gd name="T0" fmla="*/ 34 w 69"/>
                  <a:gd name="T1" fmla="*/ 0 h 139"/>
                  <a:gd name="T2" fmla="*/ 27 w 69"/>
                  <a:gd name="T3" fmla="*/ 1 h 139"/>
                  <a:gd name="T4" fmla="*/ 21 w 69"/>
                  <a:gd name="T5" fmla="*/ 6 h 139"/>
                  <a:gd name="T6" fmla="*/ 14 w 69"/>
                  <a:gd name="T7" fmla="*/ 11 h 139"/>
                  <a:gd name="T8" fmla="*/ 9 w 69"/>
                  <a:gd name="T9" fmla="*/ 21 h 139"/>
                  <a:gd name="T10" fmla="*/ 6 w 69"/>
                  <a:gd name="T11" fmla="*/ 31 h 139"/>
                  <a:gd name="T12" fmla="*/ 3 w 69"/>
                  <a:gd name="T13" fmla="*/ 42 h 139"/>
                  <a:gd name="T14" fmla="*/ 0 w 69"/>
                  <a:gd name="T15" fmla="*/ 55 h 139"/>
                  <a:gd name="T16" fmla="*/ 0 w 69"/>
                  <a:gd name="T17" fmla="*/ 70 h 139"/>
                  <a:gd name="T18" fmla="*/ 0 w 69"/>
                  <a:gd name="T19" fmla="*/ 83 h 139"/>
                  <a:gd name="T20" fmla="*/ 3 w 69"/>
                  <a:gd name="T21" fmla="*/ 96 h 139"/>
                  <a:gd name="T22" fmla="*/ 6 w 69"/>
                  <a:gd name="T23" fmla="*/ 107 h 139"/>
                  <a:gd name="T24" fmla="*/ 9 w 69"/>
                  <a:gd name="T25" fmla="*/ 118 h 139"/>
                  <a:gd name="T26" fmla="*/ 14 w 69"/>
                  <a:gd name="T27" fmla="*/ 127 h 139"/>
                  <a:gd name="T28" fmla="*/ 21 w 69"/>
                  <a:gd name="T29" fmla="*/ 133 h 139"/>
                  <a:gd name="T30" fmla="*/ 27 w 69"/>
                  <a:gd name="T31" fmla="*/ 136 h 139"/>
                  <a:gd name="T32" fmla="*/ 34 w 69"/>
                  <a:gd name="T33" fmla="*/ 138 h 139"/>
                  <a:gd name="T34" fmla="*/ 40 w 69"/>
                  <a:gd name="T35" fmla="*/ 136 h 139"/>
                  <a:gd name="T36" fmla="*/ 47 w 69"/>
                  <a:gd name="T37" fmla="*/ 133 h 139"/>
                  <a:gd name="T38" fmla="*/ 53 w 69"/>
                  <a:gd name="T39" fmla="*/ 127 h 139"/>
                  <a:gd name="T40" fmla="*/ 58 w 69"/>
                  <a:gd name="T41" fmla="*/ 118 h 139"/>
                  <a:gd name="T42" fmla="*/ 63 w 69"/>
                  <a:gd name="T43" fmla="*/ 107 h 139"/>
                  <a:gd name="T44" fmla="*/ 66 w 69"/>
                  <a:gd name="T45" fmla="*/ 96 h 139"/>
                  <a:gd name="T46" fmla="*/ 68 w 69"/>
                  <a:gd name="T47" fmla="*/ 83 h 139"/>
                  <a:gd name="T48" fmla="*/ 68 w 69"/>
                  <a:gd name="T49" fmla="*/ 70 h 139"/>
                  <a:gd name="T50" fmla="*/ 68 w 69"/>
                  <a:gd name="T51" fmla="*/ 55 h 139"/>
                  <a:gd name="T52" fmla="*/ 66 w 69"/>
                  <a:gd name="T53" fmla="*/ 42 h 139"/>
                  <a:gd name="T54" fmla="*/ 63 w 69"/>
                  <a:gd name="T55" fmla="*/ 31 h 139"/>
                  <a:gd name="T56" fmla="*/ 58 w 69"/>
                  <a:gd name="T57" fmla="*/ 21 h 139"/>
                  <a:gd name="T58" fmla="*/ 53 w 69"/>
                  <a:gd name="T59" fmla="*/ 11 h 139"/>
                  <a:gd name="T60" fmla="*/ 47 w 69"/>
                  <a:gd name="T61" fmla="*/ 6 h 139"/>
                  <a:gd name="T62" fmla="*/ 40 w 69"/>
                  <a:gd name="T63" fmla="*/ 1 h 139"/>
                  <a:gd name="T64" fmla="*/ 34 w 69"/>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9"/>
                  <a:gd name="T101" fmla="*/ 69 w 6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9">
                    <a:moveTo>
                      <a:pt x="34" y="0"/>
                    </a:moveTo>
                    <a:lnTo>
                      <a:pt x="27" y="1"/>
                    </a:lnTo>
                    <a:lnTo>
                      <a:pt x="21" y="6"/>
                    </a:lnTo>
                    <a:lnTo>
                      <a:pt x="14" y="11"/>
                    </a:lnTo>
                    <a:lnTo>
                      <a:pt x="9" y="21"/>
                    </a:lnTo>
                    <a:lnTo>
                      <a:pt x="6" y="31"/>
                    </a:lnTo>
                    <a:lnTo>
                      <a:pt x="3" y="42"/>
                    </a:lnTo>
                    <a:lnTo>
                      <a:pt x="0" y="55"/>
                    </a:lnTo>
                    <a:lnTo>
                      <a:pt x="0" y="70"/>
                    </a:lnTo>
                    <a:lnTo>
                      <a:pt x="0" y="83"/>
                    </a:lnTo>
                    <a:lnTo>
                      <a:pt x="3" y="96"/>
                    </a:lnTo>
                    <a:lnTo>
                      <a:pt x="6" y="107"/>
                    </a:lnTo>
                    <a:lnTo>
                      <a:pt x="9" y="118"/>
                    </a:lnTo>
                    <a:lnTo>
                      <a:pt x="14" y="127"/>
                    </a:lnTo>
                    <a:lnTo>
                      <a:pt x="21" y="133"/>
                    </a:lnTo>
                    <a:lnTo>
                      <a:pt x="27" y="136"/>
                    </a:lnTo>
                    <a:lnTo>
                      <a:pt x="34" y="138"/>
                    </a:lnTo>
                    <a:lnTo>
                      <a:pt x="40" y="136"/>
                    </a:lnTo>
                    <a:lnTo>
                      <a:pt x="47" y="133"/>
                    </a:lnTo>
                    <a:lnTo>
                      <a:pt x="53" y="127"/>
                    </a:lnTo>
                    <a:lnTo>
                      <a:pt x="58" y="118"/>
                    </a:lnTo>
                    <a:lnTo>
                      <a:pt x="63" y="107"/>
                    </a:lnTo>
                    <a:lnTo>
                      <a:pt x="66" y="96"/>
                    </a:lnTo>
                    <a:lnTo>
                      <a:pt x="68" y="83"/>
                    </a:lnTo>
                    <a:lnTo>
                      <a:pt x="68" y="70"/>
                    </a:lnTo>
                    <a:lnTo>
                      <a:pt x="68" y="55"/>
                    </a:lnTo>
                    <a:lnTo>
                      <a:pt x="66" y="42"/>
                    </a:lnTo>
                    <a:lnTo>
                      <a:pt x="63" y="31"/>
                    </a:lnTo>
                    <a:lnTo>
                      <a:pt x="58" y="21"/>
                    </a:lnTo>
                    <a:lnTo>
                      <a:pt x="53" y="11"/>
                    </a:lnTo>
                    <a:lnTo>
                      <a:pt x="47" y="6"/>
                    </a:lnTo>
                    <a:lnTo>
                      <a:pt x="40" y="1"/>
                    </a:lnTo>
                    <a:lnTo>
                      <a:pt x="34"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2" name="Freeform 98"/>
              <p:cNvSpPr>
                <a:spLocks/>
              </p:cNvSpPr>
              <p:nvPr/>
            </p:nvSpPr>
            <p:spPr bwMode="auto">
              <a:xfrm>
                <a:off x="1334529" y="3288654"/>
                <a:ext cx="63500" cy="117475"/>
              </a:xfrm>
              <a:custGeom>
                <a:avLst/>
                <a:gdLst>
                  <a:gd name="T0" fmla="*/ 8 w 40"/>
                  <a:gd name="T1" fmla="*/ 73 h 74"/>
                  <a:gd name="T2" fmla="*/ 10 w 40"/>
                  <a:gd name="T3" fmla="*/ 60 h 74"/>
                  <a:gd name="T4" fmla="*/ 11 w 40"/>
                  <a:gd name="T5" fmla="*/ 47 h 74"/>
                  <a:gd name="T6" fmla="*/ 14 w 40"/>
                  <a:gd name="T7" fmla="*/ 35 h 74"/>
                  <a:gd name="T8" fmla="*/ 18 w 40"/>
                  <a:gd name="T9" fmla="*/ 26 h 74"/>
                  <a:gd name="T10" fmla="*/ 23 w 40"/>
                  <a:gd name="T11" fmla="*/ 17 h 74"/>
                  <a:gd name="T12" fmla="*/ 29 w 40"/>
                  <a:gd name="T13" fmla="*/ 13 h 74"/>
                  <a:gd name="T14" fmla="*/ 34 w 40"/>
                  <a:gd name="T15" fmla="*/ 8 h 74"/>
                  <a:gd name="T16" fmla="*/ 39 w 40"/>
                  <a:gd name="T17" fmla="*/ 8 h 74"/>
                  <a:gd name="T18" fmla="*/ 39 w 40"/>
                  <a:gd name="T19" fmla="*/ 0 h 74"/>
                  <a:gd name="T20" fmla="*/ 31 w 40"/>
                  <a:gd name="T21" fmla="*/ 1 h 74"/>
                  <a:gd name="T22" fmla="*/ 23 w 40"/>
                  <a:gd name="T23" fmla="*/ 6 h 74"/>
                  <a:gd name="T24" fmla="*/ 16 w 40"/>
                  <a:gd name="T25" fmla="*/ 13 h 74"/>
                  <a:gd name="T26" fmla="*/ 11 w 40"/>
                  <a:gd name="T27" fmla="*/ 22 h 74"/>
                  <a:gd name="T28" fmla="*/ 6 w 40"/>
                  <a:gd name="T29" fmla="*/ 32 h 74"/>
                  <a:gd name="T30" fmla="*/ 3 w 40"/>
                  <a:gd name="T31" fmla="*/ 45 h 74"/>
                  <a:gd name="T32" fmla="*/ 1 w 40"/>
                  <a:gd name="T33" fmla="*/ 58 h 74"/>
                  <a:gd name="T34" fmla="*/ 0 w 40"/>
                  <a:gd name="T35" fmla="*/ 73 h 74"/>
                  <a:gd name="T36" fmla="*/ 8 w 40"/>
                  <a:gd name="T37" fmla="*/ 7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8" y="73"/>
                    </a:moveTo>
                    <a:lnTo>
                      <a:pt x="10" y="60"/>
                    </a:lnTo>
                    <a:lnTo>
                      <a:pt x="11" y="47"/>
                    </a:lnTo>
                    <a:lnTo>
                      <a:pt x="14" y="35"/>
                    </a:lnTo>
                    <a:lnTo>
                      <a:pt x="18" y="26"/>
                    </a:lnTo>
                    <a:lnTo>
                      <a:pt x="23" y="17"/>
                    </a:lnTo>
                    <a:lnTo>
                      <a:pt x="29" y="13"/>
                    </a:lnTo>
                    <a:lnTo>
                      <a:pt x="34" y="8"/>
                    </a:lnTo>
                    <a:lnTo>
                      <a:pt x="39" y="8"/>
                    </a:lnTo>
                    <a:lnTo>
                      <a:pt x="39" y="0"/>
                    </a:lnTo>
                    <a:lnTo>
                      <a:pt x="31" y="1"/>
                    </a:lnTo>
                    <a:lnTo>
                      <a:pt x="23" y="6"/>
                    </a:lnTo>
                    <a:lnTo>
                      <a:pt x="16" y="13"/>
                    </a:lnTo>
                    <a:lnTo>
                      <a:pt x="11" y="22"/>
                    </a:lnTo>
                    <a:lnTo>
                      <a:pt x="6" y="32"/>
                    </a:lnTo>
                    <a:lnTo>
                      <a:pt x="3" y="45"/>
                    </a:lnTo>
                    <a:lnTo>
                      <a:pt x="1" y="58"/>
                    </a:lnTo>
                    <a:lnTo>
                      <a:pt x="0" y="73"/>
                    </a:lnTo>
                    <a:lnTo>
                      <a:pt x="8" y="7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3" name="Freeform 99"/>
              <p:cNvSpPr>
                <a:spLocks/>
              </p:cNvSpPr>
              <p:nvPr/>
            </p:nvSpPr>
            <p:spPr bwMode="auto">
              <a:xfrm>
                <a:off x="1334529" y="3404541"/>
                <a:ext cx="63500" cy="117475"/>
              </a:xfrm>
              <a:custGeom>
                <a:avLst/>
                <a:gdLst>
                  <a:gd name="T0" fmla="*/ 39 w 40"/>
                  <a:gd name="T1" fmla="*/ 63 h 74"/>
                  <a:gd name="T2" fmla="*/ 34 w 40"/>
                  <a:gd name="T3" fmla="*/ 63 h 74"/>
                  <a:gd name="T4" fmla="*/ 29 w 40"/>
                  <a:gd name="T5" fmla="*/ 60 h 74"/>
                  <a:gd name="T6" fmla="*/ 23 w 40"/>
                  <a:gd name="T7" fmla="*/ 53 h 74"/>
                  <a:gd name="T8" fmla="*/ 18 w 40"/>
                  <a:gd name="T9" fmla="*/ 45 h 74"/>
                  <a:gd name="T10" fmla="*/ 14 w 40"/>
                  <a:gd name="T11" fmla="*/ 37 h 74"/>
                  <a:gd name="T12" fmla="*/ 11 w 40"/>
                  <a:gd name="T13" fmla="*/ 26 h 74"/>
                  <a:gd name="T14" fmla="*/ 10 w 40"/>
                  <a:gd name="T15" fmla="*/ 13 h 74"/>
                  <a:gd name="T16" fmla="*/ 8 w 40"/>
                  <a:gd name="T17" fmla="*/ 0 h 74"/>
                  <a:gd name="T18" fmla="*/ 0 w 40"/>
                  <a:gd name="T19" fmla="*/ 0 h 74"/>
                  <a:gd name="T20" fmla="*/ 1 w 40"/>
                  <a:gd name="T21" fmla="*/ 14 h 74"/>
                  <a:gd name="T22" fmla="*/ 3 w 40"/>
                  <a:gd name="T23" fmla="*/ 27 h 74"/>
                  <a:gd name="T24" fmla="*/ 6 w 40"/>
                  <a:gd name="T25" fmla="*/ 39 h 74"/>
                  <a:gd name="T26" fmla="*/ 11 w 40"/>
                  <a:gd name="T27" fmla="*/ 50 h 74"/>
                  <a:gd name="T28" fmla="*/ 16 w 40"/>
                  <a:gd name="T29" fmla="*/ 58 h 74"/>
                  <a:gd name="T30" fmla="*/ 23 w 40"/>
                  <a:gd name="T31" fmla="*/ 66 h 74"/>
                  <a:gd name="T32" fmla="*/ 31 w 40"/>
                  <a:gd name="T33" fmla="*/ 70 h 74"/>
                  <a:gd name="T34" fmla="*/ 39 w 40"/>
                  <a:gd name="T35" fmla="*/ 73 h 74"/>
                  <a:gd name="T36" fmla="*/ 39 w 40"/>
                  <a:gd name="T37" fmla="*/ 6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9" y="63"/>
                    </a:moveTo>
                    <a:lnTo>
                      <a:pt x="34" y="63"/>
                    </a:lnTo>
                    <a:lnTo>
                      <a:pt x="29" y="60"/>
                    </a:lnTo>
                    <a:lnTo>
                      <a:pt x="23" y="53"/>
                    </a:lnTo>
                    <a:lnTo>
                      <a:pt x="18" y="45"/>
                    </a:lnTo>
                    <a:lnTo>
                      <a:pt x="14" y="37"/>
                    </a:lnTo>
                    <a:lnTo>
                      <a:pt x="11" y="26"/>
                    </a:lnTo>
                    <a:lnTo>
                      <a:pt x="10" y="13"/>
                    </a:lnTo>
                    <a:lnTo>
                      <a:pt x="8" y="0"/>
                    </a:lnTo>
                    <a:lnTo>
                      <a:pt x="0" y="0"/>
                    </a:lnTo>
                    <a:lnTo>
                      <a:pt x="1" y="14"/>
                    </a:lnTo>
                    <a:lnTo>
                      <a:pt x="3" y="27"/>
                    </a:lnTo>
                    <a:lnTo>
                      <a:pt x="6" y="39"/>
                    </a:lnTo>
                    <a:lnTo>
                      <a:pt x="11" y="50"/>
                    </a:lnTo>
                    <a:lnTo>
                      <a:pt x="16" y="58"/>
                    </a:lnTo>
                    <a:lnTo>
                      <a:pt x="23" y="66"/>
                    </a:lnTo>
                    <a:lnTo>
                      <a:pt x="31" y="70"/>
                    </a:lnTo>
                    <a:lnTo>
                      <a:pt x="39" y="73"/>
                    </a:lnTo>
                    <a:lnTo>
                      <a:pt x="39" y="6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4" name="Freeform 100"/>
              <p:cNvSpPr>
                <a:spLocks/>
              </p:cNvSpPr>
              <p:nvPr/>
            </p:nvSpPr>
            <p:spPr bwMode="auto">
              <a:xfrm>
                <a:off x="1396442" y="3404541"/>
                <a:ext cx="63500" cy="117475"/>
              </a:xfrm>
              <a:custGeom>
                <a:avLst/>
                <a:gdLst>
                  <a:gd name="T0" fmla="*/ 31 w 40"/>
                  <a:gd name="T1" fmla="*/ 0 h 74"/>
                  <a:gd name="T2" fmla="*/ 29 w 40"/>
                  <a:gd name="T3" fmla="*/ 13 h 74"/>
                  <a:gd name="T4" fmla="*/ 27 w 40"/>
                  <a:gd name="T5" fmla="*/ 26 h 74"/>
                  <a:gd name="T6" fmla="*/ 24 w 40"/>
                  <a:gd name="T7" fmla="*/ 37 h 74"/>
                  <a:gd name="T8" fmla="*/ 21 w 40"/>
                  <a:gd name="T9" fmla="*/ 45 h 74"/>
                  <a:gd name="T10" fmla="*/ 16 w 40"/>
                  <a:gd name="T11" fmla="*/ 53 h 74"/>
                  <a:gd name="T12" fmla="*/ 11 w 40"/>
                  <a:gd name="T13" fmla="*/ 60 h 74"/>
                  <a:gd name="T14" fmla="*/ 5 w 40"/>
                  <a:gd name="T15" fmla="*/ 63 h 74"/>
                  <a:gd name="T16" fmla="*/ 0 w 40"/>
                  <a:gd name="T17" fmla="*/ 63 h 74"/>
                  <a:gd name="T18" fmla="*/ 0 w 40"/>
                  <a:gd name="T19" fmla="*/ 73 h 74"/>
                  <a:gd name="T20" fmla="*/ 8 w 40"/>
                  <a:gd name="T21" fmla="*/ 70 h 74"/>
                  <a:gd name="T22" fmla="*/ 16 w 40"/>
                  <a:gd name="T23" fmla="*/ 66 h 74"/>
                  <a:gd name="T24" fmla="*/ 23 w 40"/>
                  <a:gd name="T25" fmla="*/ 58 h 74"/>
                  <a:gd name="T26" fmla="*/ 29 w 40"/>
                  <a:gd name="T27" fmla="*/ 50 h 74"/>
                  <a:gd name="T28" fmla="*/ 32 w 40"/>
                  <a:gd name="T29" fmla="*/ 39 h 74"/>
                  <a:gd name="T30" fmla="*/ 36 w 40"/>
                  <a:gd name="T31" fmla="*/ 27 h 74"/>
                  <a:gd name="T32" fmla="*/ 39 w 40"/>
                  <a:gd name="T33" fmla="*/ 14 h 74"/>
                  <a:gd name="T34" fmla="*/ 39 w 40"/>
                  <a:gd name="T35" fmla="*/ 0 h 74"/>
                  <a:gd name="T36" fmla="*/ 31 w 40"/>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1" y="0"/>
                    </a:moveTo>
                    <a:lnTo>
                      <a:pt x="29" y="13"/>
                    </a:lnTo>
                    <a:lnTo>
                      <a:pt x="27" y="26"/>
                    </a:lnTo>
                    <a:lnTo>
                      <a:pt x="24" y="37"/>
                    </a:lnTo>
                    <a:lnTo>
                      <a:pt x="21" y="45"/>
                    </a:lnTo>
                    <a:lnTo>
                      <a:pt x="16" y="53"/>
                    </a:lnTo>
                    <a:lnTo>
                      <a:pt x="11" y="60"/>
                    </a:lnTo>
                    <a:lnTo>
                      <a:pt x="5" y="63"/>
                    </a:lnTo>
                    <a:lnTo>
                      <a:pt x="0" y="63"/>
                    </a:lnTo>
                    <a:lnTo>
                      <a:pt x="0" y="73"/>
                    </a:lnTo>
                    <a:lnTo>
                      <a:pt x="8" y="70"/>
                    </a:lnTo>
                    <a:lnTo>
                      <a:pt x="16" y="66"/>
                    </a:lnTo>
                    <a:lnTo>
                      <a:pt x="23" y="58"/>
                    </a:lnTo>
                    <a:lnTo>
                      <a:pt x="29" y="50"/>
                    </a:lnTo>
                    <a:lnTo>
                      <a:pt x="32" y="39"/>
                    </a:lnTo>
                    <a:lnTo>
                      <a:pt x="36" y="27"/>
                    </a:lnTo>
                    <a:lnTo>
                      <a:pt x="39" y="14"/>
                    </a:lnTo>
                    <a:lnTo>
                      <a:pt x="39" y="0"/>
                    </a:lnTo>
                    <a:lnTo>
                      <a:pt x="3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5" name="Freeform 101"/>
              <p:cNvSpPr>
                <a:spLocks/>
              </p:cNvSpPr>
              <p:nvPr/>
            </p:nvSpPr>
            <p:spPr bwMode="auto">
              <a:xfrm>
                <a:off x="1396442" y="3288654"/>
                <a:ext cx="63500" cy="117475"/>
              </a:xfrm>
              <a:custGeom>
                <a:avLst/>
                <a:gdLst>
                  <a:gd name="T0" fmla="*/ 0 w 40"/>
                  <a:gd name="T1" fmla="*/ 8 h 74"/>
                  <a:gd name="T2" fmla="*/ 5 w 40"/>
                  <a:gd name="T3" fmla="*/ 8 h 74"/>
                  <a:gd name="T4" fmla="*/ 11 w 40"/>
                  <a:gd name="T5" fmla="*/ 13 h 74"/>
                  <a:gd name="T6" fmla="*/ 16 w 40"/>
                  <a:gd name="T7" fmla="*/ 17 h 74"/>
                  <a:gd name="T8" fmla="*/ 21 w 40"/>
                  <a:gd name="T9" fmla="*/ 26 h 74"/>
                  <a:gd name="T10" fmla="*/ 24 w 40"/>
                  <a:gd name="T11" fmla="*/ 35 h 74"/>
                  <a:gd name="T12" fmla="*/ 27 w 40"/>
                  <a:gd name="T13" fmla="*/ 47 h 74"/>
                  <a:gd name="T14" fmla="*/ 29 w 40"/>
                  <a:gd name="T15" fmla="*/ 60 h 74"/>
                  <a:gd name="T16" fmla="*/ 31 w 40"/>
                  <a:gd name="T17" fmla="*/ 73 h 74"/>
                  <a:gd name="T18" fmla="*/ 39 w 40"/>
                  <a:gd name="T19" fmla="*/ 73 h 74"/>
                  <a:gd name="T20" fmla="*/ 39 w 40"/>
                  <a:gd name="T21" fmla="*/ 58 h 74"/>
                  <a:gd name="T22" fmla="*/ 36 w 40"/>
                  <a:gd name="T23" fmla="*/ 45 h 74"/>
                  <a:gd name="T24" fmla="*/ 32 w 40"/>
                  <a:gd name="T25" fmla="*/ 32 h 74"/>
                  <a:gd name="T26" fmla="*/ 29 w 40"/>
                  <a:gd name="T27" fmla="*/ 22 h 74"/>
                  <a:gd name="T28" fmla="*/ 23 w 40"/>
                  <a:gd name="T29" fmla="*/ 13 h 74"/>
                  <a:gd name="T30" fmla="*/ 16 w 40"/>
                  <a:gd name="T31" fmla="*/ 6 h 74"/>
                  <a:gd name="T32" fmla="*/ 8 w 40"/>
                  <a:gd name="T33" fmla="*/ 1 h 74"/>
                  <a:gd name="T34" fmla="*/ 0 w 40"/>
                  <a:gd name="T35" fmla="*/ 0 h 74"/>
                  <a:gd name="T36" fmla="*/ 0 w 40"/>
                  <a:gd name="T37" fmla="*/ 8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0" y="8"/>
                    </a:moveTo>
                    <a:lnTo>
                      <a:pt x="5" y="8"/>
                    </a:lnTo>
                    <a:lnTo>
                      <a:pt x="11" y="13"/>
                    </a:lnTo>
                    <a:lnTo>
                      <a:pt x="16" y="17"/>
                    </a:lnTo>
                    <a:lnTo>
                      <a:pt x="21" y="26"/>
                    </a:lnTo>
                    <a:lnTo>
                      <a:pt x="24" y="35"/>
                    </a:lnTo>
                    <a:lnTo>
                      <a:pt x="27" y="47"/>
                    </a:lnTo>
                    <a:lnTo>
                      <a:pt x="29" y="60"/>
                    </a:lnTo>
                    <a:lnTo>
                      <a:pt x="31" y="73"/>
                    </a:lnTo>
                    <a:lnTo>
                      <a:pt x="39" y="73"/>
                    </a:lnTo>
                    <a:lnTo>
                      <a:pt x="39" y="58"/>
                    </a:lnTo>
                    <a:lnTo>
                      <a:pt x="36" y="45"/>
                    </a:lnTo>
                    <a:lnTo>
                      <a:pt x="32" y="32"/>
                    </a:lnTo>
                    <a:lnTo>
                      <a:pt x="29" y="22"/>
                    </a:lnTo>
                    <a:lnTo>
                      <a:pt x="23" y="13"/>
                    </a:lnTo>
                    <a:lnTo>
                      <a:pt x="16" y="6"/>
                    </a:lnTo>
                    <a:lnTo>
                      <a:pt x="8" y="1"/>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6" name="Freeform 102"/>
              <p:cNvSpPr>
                <a:spLocks/>
              </p:cNvSpPr>
              <p:nvPr/>
            </p:nvSpPr>
            <p:spPr bwMode="auto">
              <a:xfrm>
                <a:off x="1866342" y="3702990"/>
                <a:ext cx="146050" cy="285750"/>
              </a:xfrm>
              <a:custGeom>
                <a:avLst/>
                <a:gdLst>
                  <a:gd name="T0" fmla="*/ 45 w 92"/>
                  <a:gd name="T1" fmla="*/ 0 h 180"/>
                  <a:gd name="T2" fmla="*/ 40 w 92"/>
                  <a:gd name="T3" fmla="*/ 0 h 180"/>
                  <a:gd name="T4" fmla="*/ 35 w 92"/>
                  <a:gd name="T5" fmla="*/ 2 h 180"/>
                  <a:gd name="T6" fmla="*/ 32 w 92"/>
                  <a:gd name="T7" fmla="*/ 5 h 180"/>
                  <a:gd name="T8" fmla="*/ 27 w 92"/>
                  <a:gd name="T9" fmla="*/ 8 h 180"/>
                  <a:gd name="T10" fmla="*/ 19 w 92"/>
                  <a:gd name="T11" fmla="*/ 17 h 180"/>
                  <a:gd name="T12" fmla="*/ 13 w 92"/>
                  <a:gd name="T13" fmla="*/ 26 h 180"/>
                  <a:gd name="T14" fmla="*/ 8 w 92"/>
                  <a:gd name="T15" fmla="*/ 41 h 180"/>
                  <a:gd name="T16" fmla="*/ 3 w 92"/>
                  <a:gd name="T17" fmla="*/ 56 h 180"/>
                  <a:gd name="T18" fmla="*/ 1 w 92"/>
                  <a:gd name="T19" fmla="*/ 72 h 180"/>
                  <a:gd name="T20" fmla="*/ 0 w 92"/>
                  <a:gd name="T21" fmla="*/ 90 h 180"/>
                  <a:gd name="T22" fmla="*/ 1 w 92"/>
                  <a:gd name="T23" fmla="*/ 109 h 180"/>
                  <a:gd name="T24" fmla="*/ 3 w 92"/>
                  <a:gd name="T25" fmla="*/ 125 h 180"/>
                  <a:gd name="T26" fmla="*/ 8 w 92"/>
                  <a:gd name="T27" fmla="*/ 140 h 180"/>
                  <a:gd name="T28" fmla="*/ 13 w 92"/>
                  <a:gd name="T29" fmla="*/ 153 h 180"/>
                  <a:gd name="T30" fmla="*/ 19 w 92"/>
                  <a:gd name="T31" fmla="*/ 164 h 180"/>
                  <a:gd name="T32" fmla="*/ 27 w 92"/>
                  <a:gd name="T33" fmla="*/ 173 h 180"/>
                  <a:gd name="T34" fmla="*/ 32 w 92"/>
                  <a:gd name="T35" fmla="*/ 176 h 180"/>
                  <a:gd name="T36" fmla="*/ 35 w 92"/>
                  <a:gd name="T37" fmla="*/ 177 h 180"/>
                  <a:gd name="T38" fmla="*/ 40 w 92"/>
                  <a:gd name="T39" fmla="*/ 179 h 180"/>
                  <a:gd name="T40" fmla="*/ 45 w 92"/>
                  <a:gd name="T41" fmla="*/ 179 h 180"/>
                  <a:gd name="T42" fmla="*/ 50 w 92"/>
                  <a:gd name="T43" fmla="*/ 179 h 180"/>
                  <a:gd name="T44" fmla="*/ 53 w 92"/>
                  <a:gd name="T45" fmla="*/ 177 h 180"/>
                  <a:gd name="T46" fmla="*/ 58 w 92"/>
                  <a:gd name="T47" fmla="*/ 176 h 180"/>
                  <a:gd name="T48" fmla="*/ 63 w 92"/>
                  <a:gd name="T49" fmla="*/ 173 h 180"/>
                  <a:gd name="T50" fmla="*/ 69 w 92"/>
                  <a:gd name="T51" fmla="*/ 164 h 180"/>
                  <a:gd name="T52" fmla="*/ 76 w 92"/>
                  <a:gd name="T53" fmla="*/ 153 h 180"/>
                  <a:gd name="T54" fmla="*/ 82 w 92"/>
                  <a:gd name="T55" fmla="*/ 140 h 180"/>
                  <a:gd name="T56" fmla="*/ 86 w 92"/>
                  <a:gd name="T57" fmla="*/ 125 h 180"/>
                  <a:gd name="T58" fmla="*/ 89 w 92"/>
                  <a:gd name="T59" fmla="*/ 109 h 180"/>
                  <a:gd name="T60" fmla="*/ 91 w 92"/>
                  <a:gd name="T61" fmla="*/ 90 h 180"/>
                  <a:gd name="T62" fmla="*/ 89 w 92"/>
                  <a:gd name="T63" fmla="*/ 72 h 180"/>
                  <a:gd name="T64" fmla="*/ 86 w 92"/>
                  <a:gd name="T65" fmla="*/ 56 h 180"/>
                  <a:gd name="T66" fmla="*/ 82 w 92"/>
                  <a:gd name="T67" fmla="*/ 41 h 180"/>
                  <a:gd name="T68" fmla="*/ 76 w 92"/>
                  <a:gd name="T69" fmla="*/ 26 h 180"/>
                  <a:gd name="T70" fmla="*/ 69 w 92"/>
                  <a:gd name="T71" fmla="*/ 17 h 180"/>
                  <a:gd name="T72" fmla="*/ 63 w 92"/>
                  <a:gd name="T73" fmla="*/ 8 h 180"/>
                  <a:gd name="T74" fmla="*/ 58 w 92"/>
                  <a:gd name="T75" fmla="*/ 5 h 180"/>
                  <a:gd name="T76" fmla="*/ 53 w 92"/>
                  <a:gd name="T77" fmla="*/ 2 h 180"/>
                  <a:gd name="T78" fmla="*/ 50 w 92"/>
                  <a:gd name="T79" fmla="*/ 0 h 180"/>
                  <a:gd name="T80" fmla="*/ 45 w 92"/>
                  <a:gd name="T81" fmla="*/ 0 h 1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180"/>
                  <a:gd name="T125" fmla="*/ 92 w 92"/>
                  <a:gd name="T126" fmla="*/ 180 h 1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180">
                    <a:moveTo>
                      <a:pt x="45" y="0"/>
                    </a:moveTo>
                    <a:lnTo>
                      <a:pt x="40" y="0"/>
                    </a:lnTo>
                    <a:lnTo>
                      <a:pt x="35" y="2"/>
                    </a:lnTo>
                    <a:lnTo>
                      <a:pt x="32" y="5"/>
                    </a:lnTo>
                    <a:lnTo>
                      <a:pt x="27" y="8"/>
                    </a:lnTo>
                    <a:lnTo>
                      <a:pt x="19" y="17"/>
                    </a:lnTo>
                    <a:lnTo>
                      <a:pt x="13" y="26"/>
                    </a:lnTo>
                    <a:lnTo>
                      <a:pt x="8" y="41"/>
                    </a:lnTo>
                    <a:lnTo>
                      <a:pt x="3" y="56"/>
                    </a:lnTo>
                    <a:lnTo>
                      <a:pt x="1" y="72"/>
                    </a:lnTo>
                    <a:lnTo>
                      <a:pt x="0" y="90"/>
                    </a:lnTo>
                    <a:lnTo>
                      <a:pt x="1" y="109"/>
                    </a:lnTo>
                    <a:lnTo>
                      <a:pt x="3" y="125"/>
                    </a:lnTo>
                    <a:lnTo>
                      <a:pt x="8" y="140"/>
                    </a:lnTo>
                    <a:lnTo>
                      <a:pt x="13" y="153"/>
                    </a:lnTo>
                    <a:lnTo>
                      <a:pt x="19" y="164"/>
                    </a:lnTo>
                    <a:lnTo>
                      <a:pt x="27" y="173"/>
                    </a:lnTo>
                    <a:lnTo>
                      <a:pt x="32" y="176"/>
                    </a:lnTo>
                    <a:lnTo>
                      <a:pt x="35" y="177"/>
                    </a:lnTo>
                    <a:lnTo>
                      <a:pt x="40" y="179"/>
                    </a:lnTo>
                    <a:lnTo>
                      <a:pt x="45" y="179"/>
                    </a:lnTo>
                    <a:lnTo>
                      <a:pt x="50" y="179"/>
                    </a:lnTo>
                    <a:lnTo>
                      <a:pt x="53" y="177"/>
                    </a:lnTo>
                    <a:lnTo>
                      <a:pt x="58" y="176"/>
                    </a:lnTo>
                    <a:lnTo>
                      <a:pt x="63" y="173"/>
                    </a:lnTo>
                    <a:lnTo>
                      <a:pt x="69" y="164"/>
                    </a:lnTo>
                    <a:lnTo>
                      <a:pt x="76" y="153"/>
                    </a:lnTo>
                    <a:lnTo>
                      <a:pt x="82" y="140"/>
                    </a:lnTo>
                    <a:lnTo>
                      <a:pt x="86" y="125"/>
                    </a:lnTo>
                    <a:lnTo>
                      <a:pt x="89" y="109"/>
                    </a:lnTo>
                    <a:lnTo>
                      <a:pt x="91" y="90"/>
                    </a:lnTo>
                    <a:lnTo>
                      <a:pt x="89" y="72"/>
                    </a:lnTo>
                    <a:lnTo>
                      <a:pt x="86" y="56"/>
                    </a:lnTo>
                    <a:lnTo>
                      <a:pt x="82" y="41"/>
                    </a:lnTo>
                    <a:lnTo>
                      <a:pt x="76" y="26"/>
                    </a:lnTo>
                    <a:lnTo>
                      <a:pt x="69" y="17"/>
                    </a:lnTo>
                    <a:lnTo>
                      <a:pt x="63" y="8"/>
                    </a:lnTo>
                    <a:lnTo>
                      <a:pt x="58" y="5"/>
                    </a:lnTo>
                    <a:lnTo>
                      <a:pt x="53" y="2"/>
                    </a:lnTo>
                    <a:lnTo>
                      <a:pt x="50" y="0"/>
                    </a:lnTo>
                    <a:lnTo>
                      <a:pt x="45"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7" name="Freeform 103"/>
              <p:cNvSpPr>
                <a:spLocks/>
              </p:cNvSpPr>
              <p:nvPr/>
            </p:nvSpPr>
            <p:spPr bwMode="auto">
              <a:xfrm>
                <a:off x="1859993" y="3698229"/>
                <a:ext cx="79375" cy="149225"/>
              </a:xfrm>
              <a:custGeom>
                <a:avLst/>
                <a:gdLst>
                  <a:gd name="T0" fmla="*/ 8 w 50"/>
                  <a:gd name="T1" fmla="*/ 93 h 94"/>
                  <a:gd name="T2" fmla="*/ 8 w 50"/>
                  <a:gd name="T3" fmla="*/ 76 h 94"/>
                  <a:gd name="T4" fmla="*/ 12 w 50"/>
                  <a:gd name="T5" fmla="*/ 59 h 94"/>
                  <a:gd name="T6" fmla="*/ 17 w 50"/>
                  <a:gd name="T7" fmla="*/ 44 h 94"/>
                  <a:gd name="T8" fmla="*/ 21 w 50"/>
                  <a:gd name="T9" fmla="*/ 33 h 94"/>
                  <a:gd name="T10" fmla="*/ 28 w 50"/>
                  <a:gd name="T11" fmla="*/ 21 h 94"/>
                  <a:gd name="T12" fmla="*/ 34 w 50"/>
                  <a:gd name="T13" fmla="*/ 13 h 94"/>
                  <a:gd name="T14" fmla="*/ 38 w 50"/>
                  <a:gd name="T15" fmla="*/ 11 h 94"/>
                  <a:gd name="T16" fmla="*/ 41 w 50"/>
                  <a:gd name="T17" fmla="*/ 10 h 94"/>
                  <a:gd name="T18" fmla="*/ 46 w 50"/>
                  <a:gd name="T19" fmla="*/ 8 h 94"/>
                  <a:gd name="T20" fmla="*/ 49 w 50"/>
                  <a:gd name="T21" fmla="*/ 8 h 94"/>
                  <a:gd name="T22" fmla="*/ 49 w 50"/>
                  <a:gd name="T23" fmla="*/ 0 h 94"/>
                  <a:gd name="T24" fmla="*/ 44 w 50"/>
                  <a:gd name="T25" fmla="*/ 0 h 94"/>
                  <a:gd name="T26" fmla="*/ 38 w 50"/>
                  <a:gd name="T27" fmla="*/ 2 h 94"/>
                  <a:gd name="T28" fmla="*/ 33 w 50"/>
                  <a:gd name="T29" fmla="*/ 3 h 94"/>
                  <a:gd name="T30" fmla="*/ 28 w 50"/>
                  <a:gd name="T31" fmla="*/ 8 h 94"/>
                  <a:gd name="T32" fmla="*/ 20 w 50"/>
                  <a:gd name="T33" fmla="*/ 16 h 94"/>
                  <a:gd name="T34" fmla="*/ 13 w 50"/>
                  <a:gd name="T35" fmla="*/ 28 h 94"/>
                  <a:gd name="T36" fmla="*/ 8 w 50"/>
                  <a:gd name="T37" fmla="*/ 42 h 94"/>
                  <a:gd name="T38" fmla="*/ 4 w 50"/>
                  <a:gd name="T39" fmla="*/ 57 h 94"/>
                  <a:gd name="T40" fmla="*/ 0 w 50"/>
                  <a:gd name="T41" fmla="*/ 75 h 94"/>
                  <a:gd name="T42" fmla="*/ 0 w 50"/>
                  <a:gd name="T43" fmla="*/ 93 h 94"/>
                  <a:gd name="T44" fmla="*/ 8 w 50"/>
                  <a:gd name="T45" fmla="*/ 93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8" y="93"/>
                    </a:moveTo>
                    <a:lnTo>
                      <a:pt x="8" y="76"/>
                    </a:lnTo>
                    <a:lnTo>
                      <a:pt x="12" y="59"/>
                    </a:lnTo>
                    <a:lnTo>
                      <a:pt x="17" y="44"/>
                    </a:lnTo>
                    <a:lnTo>
                      <a:pt x="21" y="33"/>
                    </a:lnTo>
                    <a:lnTo>
                      <a:pt x="28" y="21"/>
                    </a:lnTo>
                    <a:lnTo>
                      <a:pt x="34" y="13"/>
                    </a:lnTo>
                    <a:lnTo>
                      <a:pt x="38" y="11"/>
                    </a:lnTo>
                    <a:lnTo>
                      <a:pt x="41" y="10"/>
                    </a:lnTo>
                    <a:lnTo>
                      <a:pt x="46" y="8"/>
                    </a:lnTo>
                    <a:lnTo>
                      <a:pt x="49" y="8"/>
                    </a:lnTo>
                    <a:lnTo>
                      <a:pt x="49" y="0"/>
                    </a:lnTo>
                    <a:lnTo>
                      <a:pt x="44" y="0"/>
                    </a:lnTo>
                    <a:lnTo>
                      <a:pt x="38" y="2"/>
                    </a:lnTo>
                    <a:lnTo>
                      <a:pt x="33" y="3"/>
                    </a:lnTo>
                    <a:lnTo>
                      <a:pt x="28" y="8"/>
                    </a:lnTo>
                    <a:lnTo>
                      <a:pt x="20" y="16"/>
                    </a:lnTo>
                    <a:lnTo>
                      <a:pt x="13" y="28"/>
                    </a:lnTo>
                    <a:lnTo>
                      <a:pt x="8" y="42"/>
                    </a:lnTo>
                    <a:lnTo>
                      <a:pt x="4" y="57"/>
                    </a:lnTo>
                    <a:lnTo>
                      <a:pt x="0" y="75"/>
                    </a:lnTo>
                    <a:lnTo>
                      <a:pt x="0" y="93"/>
                    </a:lnTo>
                    <a:lnTo>
                      <a:pt x="8" y="9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8" name="Freeform 104"/>
              <p:cNvSpPr>
                <a:spLocks/>
              </p:cNvSpPr>
              <p:nvPr/>
            </p:nvSpPr>
            <p:spPr bwMode="auto">
              <a:xfrm>
                <a:off x="1859993" y="3845866"/>
                <a:ext cx="79375" cy="150813"/>
              </a:xfrm>
              <a:custGeom>
                <a:avLst/>
                <a:gdLst>
                  <a:gd name="T0" fmla="*/ 49 w 50"/>
                  <a:gd name="T1" fmla="*/ 84 h 95"/>
                  <a:gd name="T2" fmla="*/ 46 w 50"/>
                  <a:gd name="T3" fmla="*/ 84 h 95"/>
                  <a:gd name="T4" fmla="*/ 41 w 50"/>
                  <a:gd name="T5" fmla="*/ 84 h 95"/>
                  <a:gd name="T6" fmla="*/ 38 w 50"/>
                  <a:gd name="T7" fmla="*/ 81 h 95"/>
                  <a:gd name="T8" fmla="*/ 34 w 50"/>
                  <a:gd name="T9" fmla="*/ 79 h 95"/>
                  <a:gd name="T10" fmla="*/ 28 w 50"/>
                  <a:gd name="T11" fmla="*/ 71 h 95"/>
                  <a:gd name="T12" fmla="*/ 21 w 50"/>
                  <a:gd name="T13" fmla="*/ 61 h 95"/>
                  <a:gd name="T14" fmla="*/ 17 w 50"/>
                  <a:gd name="T15" fmla="*/ 48 h 95"/>
                  <a:gd name="T16" fmla="*/ 12 w 50"/>
                  <a:gd name="T17" fmla="*/ 34 h 95"/>
                  <a:gd name="T18" fmla="*/ 8 w 50"/>
                  <a:gd name="T19" fmla="*/ 18 h 95"/>
                  <a:gd name="T20" fmla="*/ 8 w 50"/>
                  <a:gd name="T21" fmla="*/ 0 h 95"/>
                  <a:gd name="T22" fmla="*/ 0 w 50"/>
                  <a:gd name="T23" fmla="*/ 0 h 95"/>
                  <a:gd name="T24" fmla="*/ 0 w 50"/>
                  <a:gd name="T25" fmla="*/ 19 h 95"/>
                  <a:gd name="T26" fmla="*/ 4 w 50"/>
                  <a:gd name="T27" fmla="*/ 35 h 95"/>
                  <a:gd name="T28" fmla="*/ 8 w 50"/>
                  <a:gd name="T29" fmla="*/ 52 h 95"/>
                  <a:gd name="T30" fmla="*/ 13 w 50"/>
                  <a:gd name="T31" fmla="*/ 65 h 95"/>
                  <a:gd name="T32" fmla="*/ 20 w 50"/>
                  <a:gd name="T33" fmla="*/ 76 h 95"/>
                  <a:gd name="T34" fmla="*/ 28 w 50"/>
                  <a:gd name="T35" fmla="*/ 86 h 95"/>
                  <a:gd name="T36" fmla="*/ 33 w 50"/>
                  <a:gd name="T37" fmla="*/ 89 h 95"/>
                  <a:gd name="T38" fmla="*/ 38 w 50"/>
                  <a:gd name="T39" fmla="*/ 91 h 95"/>
                  <a:gd name="T40" fmla="*/ 44 w 50"/>
                  <a:gd name="T41" fmla="*/ 92 h 95"/>
                  <a:gd name="T42" fmla="*/ 49 w 50"/>
                  <a:gd name="T43" fmla="*/ 94 h 95"/>
                  <a:gd name="T44" fmla="*/ 49 w 50"/>
                  <a:gd name="T45" fmla="*/ 84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9" y="84"/>
                    </a:moveTo>
                    <a:lnTo>
                      <a:pt x="46" y="84"/>
                    </a:lnTo>
                    <a:lnTo>
                      <a:pt x="41" y="84"/>
                    </a:lnTo>
                    <a:lnTo>
                      <a:pt x="38" y="81"/>
                    </a:lnTo>
                    <a:lnTo>
                      <a:pt x="34" y="79"/>
                    </a:lnTo>
                    <a:lnTo>
                      <a:pt x="28" y="71"/>
                    </a:lnTo>
                    <a:lnTo>
                      <a:pt x="21" y="61"/>
                    </a:lnTo>
                    <a:lnTo>
                      <a:pt x="17" y="48"/>
                    </a:lnTo>
                    <a:lnTo>
                      <a:pt x="12" y="34"/>
                    </a:lnTo>
                    <a:lnTo>
                      <a:pt x="8" y="18"/>
                    </a:lnTo>
                    <a:lnTo>
                      <a:pt x="8" y="0"/>
                    </a:lnTo>
                    <a:lnTo>
                      <a:pt x="0" y="0"/>
                    </a:lnTo>
                    <a:lnTo>
                      <a:pt x="0" y="19"/>
                    </a:lnTo>
                    <a:lnTo>
                      <a:pt x="4" y="35"/>
                    </a:lnTo>
                    <a:lnTo>
                      <a:pt x="8" y="52"/>
                    </a:lnTo>
                    <a:lnTo>
                      <a:pt x="13" y="65"/>
                    </a:lnTo>
                    <a:lnTo>
                      <a:pt x="20" y="76"/>
                    </a:lnTo>
                    <a:lnTo>
                      <a:pt x="28" y="86"/>
                    </a:lnTo>
                    <a:lnTo>
                      <a:pt x="33" y="89"/>
                    </a:lnTo>
                    <a:lnTo>
                      <a:pt x="38" y="91"/>
                    </a:lnTo>
                    <a:lnTo>
                      <a:pt x="44" y="92"/>
                    </a:lnTo>
                    <a:lnTo>
                      <a:pt x="49" y="94"/>
                    </a:lnTo>
                    <a:lnTo>
                      <a:pt x="49" y="8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89" name="Freeform 105"/>
              <p:cNvSpPr>
                <a:spLocks/>
              </p:cNvSpPr>
              <p:nvPr/>
            </p:nvSpPr>
            <p:spPr bwMode="auto">
              <a:xfrm>
                <a:off x="1937780" y="3845866"/>
                <a:ext cx="79375" cy="150813"/>
              </a:xfrm>
              <a:custGeom>
                <a:avLst/>
                <a:gdLst>
                  <a:gd name="T0" fmla="*/ 41 w 50"/>
                  <a:gd name="T1" fmla="*/ 0 h 95"/>
                  <a:gd name="T2" fmla="*/ 39 w 50"/>
                  <a:gd name="T3" fmla="*/ 18 h 95"/>
                  <a:gd name="T4" fmla="*/ 37 w 50"/>
                  <a:gd name="T5" fmla="*/ 34 h 95"/>
                  <a:gd name="T6" fmla="*/ 33 w 50"/>
                  <a:gd name="T7" fmla="*/ 48 h 95"/>
                  <a:gd name="T8" fmla="*/ 28 w 50"/>
                  <a:gd name="T9" fmla="*/ 61 h 95"/>
                  <a:gd name="T10" fmla="*/ 21 w 50"/>
                  <a:gd name="T11" fmla="*/ 71 h 95"/>
                  <a:gd name="T12" fmla="*/ 15 w 50"/>
                  <a:gd name="T13" fmla="*/ 79 h 95"/>
                  <a:gd name="T14" fmla="*/ 11 w 50"/>
                  <a:gd name="T15" fmla="*/ 81 h 95"/>
                  <a:gd name="T16" fmla="*/ 7 w 50"/>
                  <a:gd name="T17" fmla="*/ 84 h 95"/>
                  <a:gd name="T18" fmla="*/ 3 w 50"/>
                  <a:gd name="T19" fmla="*/ 84 h 95"/>
                  <a:gd name="T20" fmla="*/ 0 w 50"/>
                  <a:gd name="T21" fmla="*/ 84 h 95"/>
                  <a:gd name="T22" fmla="*/ 0 w 50"/>
                  <a:gd name="T23" fmla="*/ 94 h 95"/>
                  <a:gd name="T24" fmla="*/ 5 w 50"/>
                  <a:gd name="T25" fmla="*/ 92 h 95"/>
                  <a:gd name="T26" fmla="*/ 10 w 50"/>
                  <a:gd name="T27" fmla="*/ 91 h 95"/>
                  <a:gd name="T28" fmla="*/ 15 w 50"/>
                  <a:gd name="T29" fmla="*/ 89 h 95"/>
                  <a:gd name="T30" fmla="*/ 20 w 50"/>
                  <a:gd name="T31" fmla="*/ 86 h 95"/>
                  <a:gd name="T32" fmla="*/ 28 w 50"/>
                  <a:gd name="T33" fmla="*/ 76 h 95"/>
                  <a:gd name="T34" fmla="*/ 36 w 50"/>
                  <a:gd name="T35" fmla="*/ 65 h 95"/>
                  <a:gd name="T36" fmla="*/ 41 w 50"/>
                  <a:gd name="T37" fmla="*/ 52 h 95"/>
                  <a:gd name="T38" fmla="*/ 46 w 50"/>
                  <a:gd name="T39" fmla="*/ 35 h 95"/>
                  <a:gd name="T40" fmla="*/ 49 w 50"/>
                  <a:gd name="T41" fmla="*/ 19 h 95"/>
                  <a:gd name="T42" fmla="*/ 49 w 50"/>
                  <a:gd name="T43" fmla="*/ 0 h 95"/>
                  <a:gd name="T44" fmla="*/ 41 w 50"/>
                  <a:gd name="T45" fmla="*/ 0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1" y="0"/>
                    </a:moveTo>
                    <a:lnTo>
                      <a:pt x="39" y="18"/>
                    </a:lnTo>
                    <a:lnTo>
                      <a:pt x="37" y="34"/>
                    </a:lnTo>
                    <a:lnTo>
                      <a:pt x="33" y="48"/>
                    </a:lnTo>
                    <a:lnTo>
                      <a:pt x="28" y="61"/>
                    </a:lnTo>
                    <a:lnTo>
                      <a:pt x="21" y="71"/>
                    </a:lnTo>
                    <a:lnTo>
                      <a:pt x="15" y="79"/>
                    </a:lnTo>
                    <a:lnTo>
                      <a:pt x="11" y="81"/>
                    </a:lnTo>
                    <a:lnTo>
                      <a:pt x="7" y="84"/>
                    </a:lnTo>
                    <a:lnTo>
                      <a:pt x="3" y="84"/>
                    </a:lnTo>
                    <a:lnTo>
                      <a:pt x="0" y="84"/>
                    </a:lnTo>
                    <a:lnTo>
                      <a:pt x="0" y="94"/>
                    </a:lnTo>
                    <a:lnTo>
                      <a:pt x="5" y="92"/>
                    </a:lnTo>
                    <a:lnTo>
                      <a:pt x="10" y="91"/>
                    </a:lnTo>
                    <a:lnTo>
                      <a:pt x="15" y="89"/>
                    </a:lnTo>
                    <a:lnTo>
                      <a:pt x="20" y="86"/>
                    </a:lnTo>
                    <a:lnTo>
                      <a:pt x="28" y="76"/>
                    </a:lnTo>
                    <a:lnTo>
                      <a:pt x="36" y="65"/>
                    </a:lnTo>
                    <a:lnTo>
                      <a:pt x="41" y="52"/>
                    </a:lnTo>
                    <a:lnTo>
                      <a:pt x="46" y="35"/>
                    </a:lnTo>
                    <a:lnTo>
                      <a:pt x="49" y="19"/>
                    </a:lnTo>
                    <a:lnTo>
                      <a:pt x="49" y="0"/>
                    </a:lnTo>
                    <a:lnTo>
                      <a:pt x="4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0" name="Freeform 106"/>
              <p:cNvSpPr>
                <a:spLocks/>
              </p:cNvSpPr>
              <p:nvPr/>
            </p:nvSpPr>
            <p:spPr bwMode="auto">
              <a:xfrm>
                <a:off x="1937780" y="3698229"/>
                <a:ext cx="79375" cy="149225"/>
              </a:xfrm>
              <a:custGeom>
                <a:avLst/>
                <a:gdLst>
                  <a:gd name="T0" fmla="*/ 0 w 50"/>
                  <a:gd name="T1" fmla="*/ 8 h 94"/>
                  <a:gd name="T2" fmla="*/ 3 w 50"/>
                  <a:gd name="T3" fmla="*/ 8 h 94"/>
                  <a:gd name="T4" fmla="*/ 7 w 50"/>
                  <a:gd name="T5" fmla="*/ 10 h 94"/>
                  <a:gd name="T6" fmla="*/ 11 w 50"/>
                  <a:gd name="T7" fmla="*/ 11 h 94"/>
                  <a:gd name="T8" fmla="*/ 15 w 50"/>
                  <a:gd name="T9" fmla="*/ 13 h 94"/>
                  <a:gd name="T10" fmla="*/ 21 w 50"/>
                  <a:gd name="T11" fmla="*/ 21 h 94"/>
                  <a:gd name="T12" fmla="*/ 28 w 50"/>
                  <a:gd name="T13" fmla="*/ 33 h 94"/>
                  <a:gd name="T14" fmla="*/ 33 w 50"/>
                  <a:gd name="T15" fmla="*/ 44 h 94"/>
                  <a:gd name="T16" fmla="*/ 37 w 50"/>
                  <a:gd name="T17" fmla="*/ 60 h 94"/>
                  <a:gd name="T18" fmla="*/ 39 w 50"/>
                  <a:gd name="T19" fmla="*/ 76 h 94"/>
                  <a:gd name="T20" fmla="*/ 41 w 50"/>
                  <a:gd name="T21" fmla="*/ 93 h 94"/>
                  <a:gd name="T22" fmla="*/ 49 w 50"/>
                  <a:gd name="T23" fmla="*/ 93 h 94"/>
                  <a:gd name="T24" fmla="*/ 49 w 50"/>
                  <a:gd name="T25" fmla="*/ 75 h 94"/>
                  <a:gd name="T26" fmla="*/ 46 w 50"/>
                  <a:gd name="T27" fmla="*/ 57 h 94"/>
                  <a:gd name="T28" fmla="*/ 41 w 50"/>
                  <a:gd name="T29" fmla="*/ 42 h 94"/>
                  <a:gd name="T30" fmla="*/ 36 w 50"/>
                  <a:gd name="T31" fmla="*/ 28 h 94"/>
                  <a:gd name="T32" fmla="*/ 28 w 50"/>
                  <a:gd name="T33" fmla="*/ 16 h 94"/>
                  <a:gd name="T34" fmla="*/ 20 w 50"/>
                  <a:gd name="T35" fmla="*/ 8 h 94"/>
                  <a:gd name="T36" fmla="*/ 15 w 50"/>
                  <a:gd name="T37" fmla="*/ 3 h 94"/>
                  <a:gd name="T38" fmla="*/ 10 w 50"/>
                  <a:gd name="T39" fmla="*/ 2 h 94"/>
                  <a:gd name="T40" fmla="*/ 5 w 50"/>
                  <a:gd name="T41" fmla="*/ 0 h 94"/>
                  <a:gd name="T42" fmla="*/ 0 w 50"/>
                  <a:gd name="T43" fmla="*/ 0 h 94"/>
                  <a:gd name="T44" fmla="*/ 0 w 50"/>
                  <a:gd name="T45" fmla="*/ 8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0" y="8"/>
                    </a:moveTo>
                    <a:lnTo>
                      <a:pt x="3" y="8"/>
                    </a:lnTo>
                    <a:lnTo>
                      <a:pt x="7" y="10"/>
                    </a:lnTo>
                    <a:lnTo>
                      <a:pt x="11" y="11"/>
                    </a:lnTo>
                    <a:lnTo>
                      <a:pt x="15" y="13"/>
                    </a:lnTo>
                    <a:lnTo>
                      <a:pt x="21" y="21"/>
                    </a:lnTo>
                    <a:lnTo>
                      <a:pt x="28" y="33"/>
                    </a:lnTo>
                    <a:lnTo>
                      <a:pt x="33" y="44"/>
                    </a:lnTo>
                    <a:lnTo>
                      <a:pt x="37" y="60"/>
                    </a:lnTo>
                    <a:lnTo>
                      <a:pt x="39" y="76"/>
                    </a:lnTo>
                    <a:lnTo>
                      <a:pt x="41" y="93"/>
                    </a:lnTo>
                    <a:lnTo>
                      <a:pt x="49" y="93"/>
                    </a:lnTo>
                    <a:lnTo>
                      <a:pt x="49" y="75"/>
                    </a:lnTo>
                    <a:lnTo>
                      <a:pt x="46" y="57"/>
                    </a:lnTo>
                    <a:lnTo>
                      <a:pt x="41" y="42"/>
                    </a:lnTo>
                    <a:lnTo>
                      <a:pt x="36" y="28"/>
                    </a:lnTo>
                    <a:lnTo>
                      <a:pt x="28" y="16"/>
                    </a:lnTo>
                    <a:lnTo>
                      <a:pt x="20" y="8"/>
                    </a:lnTo>
                    <a:lnTo>
                      <a:pt x="15" y="3"/>
                    </a:lnTo>
                    <a:lnTo>
                      <a:pt x="10" y="2"/>
                    </a:lnTo>
                    <a:lnTo>
                      <a:pt x="5" y="0"/>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1" name="Freeform 107"/>
              <p:cNvSpPr>
                <a:spLocks/>
              </p:cNvSpPr>
              <p:nvPr/>
            </p:nvSpPr>
            <p:spPr bwMode="auto">
              <a:xfrm>
                <a:off x="1371043" y="4144315"/>
                <a:ext cx="134937" cy="268288"/>
              </a:xfrm>
              <a:custGeom>
                <a:avLst/>
                <a:gdLst>
                  <a:gd name="T0" fmla="*/ 42 w 85"/>
                  <a:gd name="T1" fmla="*/ 0 h 169"/>
                  <a:gd name="T2" fmla="*/ 34 w 85"/>
                  <a:gd name="T3" fmla="*/ 2 h 169"/>
                  <a:gd name="T4" fmla="*/ 26 w 85"/>
                  <a:gd name="T5" fmla="*/ 7 h 169"/>
                  <a:gd name="T6" fmla="*/ 17 w 85"/>
                  <a:gd name="T7" fmla="*/ 15 h 169"/>
                  <a:gd name="T8" fmla="*/ 13 w 85"/>
                  <a:gd name="T9" fmla="*/ 25 h 169"/>
                  <a:gd name="T10" fmla="*/ 6 w 85"/>
                  <a:gd name="T11" fmla="*/ 38 h 169"/>
                  <a:gd name="T12" fmla="*/ 3 w 85"/>
                  <a:gd name="T13" fmla="*/ 51 h 169"/>
                  <a:gd name="T14" fmla="*/ 1 w 85"/>
                  <a:gd name="T15" fmla="*/ 67 h 169"/>
                  <a:gd name="T16" fmla="*/ 0 w 85"/>
                  <a:gd name="T17" fmla="*/ 83 h 169"/>
                  <a:gd name="T18" fmla="*/ 1 w 85"/>
                  <a:gd name="T19" fmla="*/ 101 h 169"/>
                  <a:gd name="T20" fmla="*/ 3 w 85"/>
                  <a:gd name="T21" fmla="*/ 116 h 169"/>
                  <a:gd name="T22" fmla="*/ 6 w 85"/>
                  <a:gd name="T23" fmla="*/ 130 h 169"/>
                  <a:gd name="T24" fmla="*/ 13 w 85"/>
                  <a:gd name="T25" fmla="*/ 143 h 169"/>
                  <a:gd name="T26" fmla="*/ 17 w 85"/>
                  <a:gd name="T27" fmla="*/ 153 h 169"/>
                  <a:gd name="T28" fmla="*/ 26 w 85"/>
                  <a:gd name="T29" fmla="*/ 161 h 169"/>
                  <a:gd name="T30" fmla="*/ 34 w 85"/>
                  <a:gd name="T31" fmla="*/ 166 h 169"/>
                  <a:gd name="T32" fmla="*/ 42 w 85"/>
                  <a:gd name="T33" fmla="*/ 168 h 169"/>
                  <a:gd name="T34" fmla="*/ 50 w 85"/>
                  <a:gd name="T35" fmla="*/ 166 h 169"/>
                  <a:gd name="T36" fmla="*/ 58 w 85"/>
                  <a:gd name="T37" fmla="*/ 161 h 169"/>
                  <a:gd name="T38" fmla="*/ 65 w 85"/>
                  <a:gd name="T39" fmla="*/ 153 h 169"/>
                  <a:gd name="T40" fmla="*/ 71 w 85"/>
                  <a:gd name="T41" fmla="*/ 143 h 169"/>
                  <a:gd name="T42" fmla="*/ 76 w 85"/>
                  <a:gd name="T43" fmla="*/ 130 h 169"/>
                  <a:gd name="T44" fmla="*/ 81 w 85"/>
                  <a:gd name="T45" fmla="*/ 116 h 169"/>
                  <a:gd name="T46" fmla="*/ 82 w 85"/>
                  <a:gd name="T47" fmla="*/ 101 h 169"/>
                  <a:gd name="T48" fmla="*/ 84 w 85"/>
                  <a:gd name="T49" fmla="*/ 83 h 169"/>
                  <a:gd name="T50" fmla="*/ 82 w 85"/>
                  <a:gd name="T51" fmla="*/ 67 h 169"/>
                  <a:gd name="T52" fmla="*/ 81 w 85"/>
                  <a:gd name="T53" fmla="*/ 51 h 169"/>
                  <a:gd name="T54" fmla="*/ 76 w 85"/>
                  <a:gd name="T55" fmla="*/ 38 h 169"/>
                  <a:gd name="T56" fmla="*/ 71 w 85"/>
                  <a:gd name="T57" fmla="*/ 25 h 169"/>
                  <a:gd name="T58" fmla="*/ 65 w 85"/>
                  <a:gd name="T59" fmla="*/ 15 h 169"/>
                  <a:gd name="T60" fmla="*/ 58 w 85"/>
                  <a:gd name="T61" fmla="*/ 7 h 169"/>
                  <a:gd name="T62" fmla="*/ 50 w 85"/>
                  <a:gd name="T63" fmla="*/ 2 h 169"/>
                  <a:gd name="T64" fmla="*/ 42 w 85"/>
                  <a:gd name="T65" fmla="*/ 0 h 1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69"/>
                  <a:gd name="T101" fmla="*/ 85 w 85"/>
                  <a:gd name="T102" fmla="*/ 169 h 1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69">
                    <a:moveTo>
                      <a:pt x="42" y="0"/>
                    </a:moveTo>
                    <a:lnTo>
                      <a:pt x="34" y="2"/>
                    </a:lnTo>
                    <a:lnTo>
                      <a:pt x="26" y="7"/>
                    </a:lnTo>
                    <a:lnTo>
                      <a:pt x="17" y="15"/>
                    </a:lnTo>
                    <a:lnTo>
                      <a:pt x="13" y="25"/>
                    </a:lnTo>
                    <a:lnTo>
                      <a:pt x="6" y="38"/>
                    </a:lnTo>
                    <a:lnTo>
                      <a:pt x="3" y="51"/>
                    </a:lnTo>
                    <a:lnTo>
                      <a:pt x="1" y="67"/>
                    </a:lnTo>
                    <a:lnTo>
                      <a:pt x="0" y="83"/>
                    </a:lnTo>
                    <a:lnTo>
                      <a:pt x="1" y="101"/>
                    </a:lnTo>
                    <a:lnTo>
                      <a:pt x="3" y="116"/>
                    </a:lnTo>
                    <a:lnTo>
                      <a:pt x="6" y="130"/>
                    </a:lnTo>
                    <a:lnTo>
                      <a:pt x="13" y="143"/>
                    </a:lnTo>
                    <a:lnTo>
                      <a:pt x="17" y="153"/>
                    </a:lnTo>
                    <a:lnTo>
                      <a:pt x="26" y="161"/>
                    </a:lnTo>
                    <a:lnTo>
                      <a:pt x="34" y="166"/>
                    </a:lnTo>
                    <a:lnTo>
                      <a:pt x="42" y="168"/>
                    </a:lnTo>
                    <a:lnTo>
                      <a:pt x="50" y="166"/>
                    </a:lnTo>
                    <a:lnTo>
                      <a:pt x="58" y="161"/>
                    </a:lnTo>
                    <a:lnTo>
                      <a:pt x="65" y="153"/>
                    </a:lnTo>
                    <a:lnTo>
                      <a:pt x="71" y="143"/>
                    </a:lnTo>
                    <a:lnTo>
                      <a:pt x="76" y="130"/>
                    </a:lnTo>
                    <a:lnTo>
                      <a:pt x="81" y="116"/>
                    </a:lnTo>
                    <a:lnTo>
                      <a:pt x="82" y="101"/>
                    </a:lnTo>
                    <a:lnTo>
                      <a:pt x="84" y="83"/>
                    </a:lnTo>
                    <a:lnTo>
                      <a:pt x="82" y="67"/>
                    </a:lnTo>
                    <a:lnTo>
                      <a:pt x="81" y="51"/>
                    </a:lnTo>
                    <a:lnTo>
                      <a:pt x="76" y="38"/>
                    </a:lnTo>
                    <a:lnTo>
                      <a:pt x="71" y="25"/>
                    </a:lnTo>
                    <a:lnTo>
                      <a:pt x="65" y="15"/>
                    </a:lnTo>
                    <a:lnTo>
                      <a:pt x="58" y="7"/>
                    </a:lnTo>
                    <a:lnTo>
                      <a:pt x="50" y="2"/>
                    </a:lnTo>
                    <a:lnTo>
                      <a:pt x="42"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2" name="Freeform 108"/>
              <p:cNvSpPr>
                <a:spLocks/>
              </p:cNvSpPr>
              <p:nvPr/>
            </p:nvSpPr>
            <p:spPr bwMode="auto">
              <a:xfrm>
                <a:off x="1363104" y="4136379"/>
                <a:ext cx="76200" cy="141287"/>
              </a:xfrm>
              <a:custGeom>
                <a:avLst/>
                <a:gdLst>
                  <a:gd name="T0" fmla="*/ 9 w 48"/>
                  <a:gd name="T1" fmla="*/ 88 h 89"/>
                  <a:gd name="T2" fmla="*/ 9 w 48"/>
                  <a:gd name="T3" fmla="*/ 72 h 89"/>
                  <a:gd name="T4" fmla="*/ 13 w 48"/>
                  <a:gd name="T5" fmla="*/ 57 h 89"/>
                  <a:gd name="T6" fmla="*/ 16 w 48"/>
                  <a:gd name="T7" fmla="*/ 43 h 89"/>
                  <a:gd name="T8" fmla="*/ 21 w 48"/>
                  <a:gd name="T9" fmla="*/ 31 h 89"/>
                  <a:gd name="T10" fmla="*/ 26 w 48"/>
                  <a:gd name="T11" fmla="*/ 21 h 89"/>
                  <a:gd name="T12" fmla="*/ 32 w 48"/>
                  <a:gd name="T13" fmla="*/ 15 h 89"/>
                  <a:gd name="T14" fmla="*/ 40 w 48"/>
                  <a:gd name="T15" fmla="*/ 10 h 89"/>
                  <a:gd name="T16" fmla="*/ 47 w 48"/>
                  <a:gd name="T17" fmla="*/ 8 h 89"/>
                  <a:gd name="T18" fmla="*/ 47 w 48"/>
                  <a:gd name="T19" fmla="*/ 0 h 89"/>
                  <a:gd name="T20" fmla="*/ 37 w 48"/>
                  <a:gd name="T21" fmla="*/ 2 h 89"/>
                  <a:gd name="T22" fmla="*/ 27 w 48"/>
                  <a:gd name="T23" fmla="*/ 8 h 89"/>
                  <a:gd name="T24" fmla="*/ 19 w 48"/>
                  <a:gd name="T25" fmla="*/ 17 h 89"/>
                  <a:gd name="T26" fmla="*/ 13 w 48"/>
                  <a:gd name="T27" fmla="*/ 28 h 89"/>
                  <a:gd name="T28" fmla="*/ 8 w 48"/>
                  <a:gd name="T29" fmla="*/ 41 h 89"/>
                  <a:gd name="T30" fmla="*/ 3 w 48"/>
                  <a:gd name="T31" fmla="*/ 56 h 89"/>
                  <a:gd name="T32" fmla="*/ 1 w 48"/>
                  <a:gd name="T33" fmla="*/ 72 h 89"/>
                  <a:gd name="T34" fmla="*/ 0 w 48"/>
                  <a:gd name="T35" fmla="*/ 88 h 89"/>
                  <a:gd name="T36" fmla="*/ 9 w 48"/>
                  <a:gd name="T37" fmla="*/ 8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9" y="88"/>
                    </a:moveTo>
                    <a:lnTo>
                      <a:pt x="9" y="72"/>
                    </a:lnTo>
                    <a:lnTo>
                      <a:pt x="13" y="57"/>
                    </a:lnTo>
                    <a:lnTo>
                      <a:pt x="16" y="43"/>
                    </a:lnTo>
                    <a:lnTo>
                      <a:pt x="21" y="31"/>
                    </a:lnTo>
                    <a:lnTo>
                      <a:pt x="26" y="21"/>
                    </a:lnTo>
                    <a:lnTo>
                      <a:pt x="32" y="15"/>
                    </a:lnTo>
                    <a:lnTo>
                      <a:pt x="40" y="10"/>
                    </a:lnTo>
                    <a:lnTo>
                      <a:pt x="47" y="8"/>
                    </a:lnTo>
                    <a:lnTo>
                      <a:pt x="47" y="0"/>
                    </a:lnTo>
                    <a:lnTo>
                      <a:pt x="37" y="2"/>
                    </a:lnTo>
                    <a:lnTo>
                      <a:pt x="27" y="8"/>
                    </a:lnTo>
                    <a:lnTo>
                      <a:pt x="19" y="17"/>
                    </a:lnTo>
                    <a:lnTo>
                      <a:pt x="13" y="28"/>
                    </a:lnTo>
                    <a:lnTo>
                      <a:pt x="8" y="41"/>
                    </a:lnTo>
                    <a:lnTo>
                      <a:pt x="3" y="56"/>
                    </a:lnTo>
                    <a:lnTo>
                      <a:pt x="1" y="72"/>
                    </a:lnTo>
                    <a:lnTo>
                      <a:pt x="0" y="88"/>
                    </a:lnTo>
                    <a:lnTo>
                      <a:pt x="9" y="8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3" name="Freeform 109"/>
              <p:cNvSpPr>
                <a:spLocks/>
              </p:cNvSpPr>
              <p:nvPr/>
            </p:nvSpPr>
            <p:spPr bwMode="auto">
              <a:xfrm>
                <a:off x="1363104" y="4276079"/>
                <a:ext cx="76200" cy="141287"/>
              </a:xfrm>
              <a:custGeom>
                <a:avLst/>
                <a:gdLst>
                  <a:gd name="T0" fmla="*/ 47 w 48"/>
                  <a:gd name="T1" fmla="*/ 80 h 89"/>
                  <a:gd name="T2" fmla="*/ 40 w 48"/>
                  <a:gd name="T3" fmla="*/ 78 h 89"/>
                  <a:gd name="T4" fmla="*/ 32 w 48"/>
                  <a:gd name="T5" fmla="*/ 75 h 89"/>
                  <a:gd name="T6" fmla="*/ 26 w 48"/>
                  <a:gd name="T7" fmla="*/ 67 h 89"/>
                  <a:gd name="T8" fmla="*/ 21 w 48"/>
                  <a:gd name="T9" fmla="*/ 59 h 89"/>
                  <a:gd name="T10" fmla="*/ 16 w 48"/>
                  <a:gd name="T11" fmla="*/ 46 h 89"/>
                  <a:gd name="T12" fmla="*/ 13 w 48"/>
                  <a:gd name="T13" fmla="*/ 33 h 89"/>
                  <a:gd name="T14" fmla="*/ 9 w 48"/>
                  <a:gd name="T15" fmla="*/ 18 h 89"/>
                  <a:gd name="T16" fmla="*/ 9 w 48"/>
                  <a:gd name="T17" fmla="*/ 0 h 89"/>
                  <a:gd name="T18" fmla="*/ 0 w 48"/>
                  <a:gd name="T19" fmla="*/ 0 h 89"/>
                  <a:gd name="T20" fmla="*/ 1 w 48"/>
                  <a:gd name="T21" fmla="*/ 18 h 89"/>
                  <a:gd name="T22" fmla="*/ 3 w 48"/>
                  <a:gd name="T23" fmla="*/ 34 h 89"/>
                  <a:gd name="T24" fmla="*/ 8 w 48"/>
                  <a:gd name="T25" fmla="*/ 49 h 89"/>
                  <a:gd name="T26" fmla="*/ 13 w 48"/>
                  <a:gd name="T27" fmla="*/ 62 h 89"/>
                  <a:gd name="T28" fmla="*/ 19 w 48"/>
                  <a:gd name="T29" fmla="*/ 73 h 89"/>
                  <a:gd name="T30" fmla="*/ 27 w 48"/>
                  <a:gd name="T31" fmla="*/ 81 h 89"/>
                  <a:gd name="T32" fmla="*/ 37 w 48"/>
                  <a:gd name="T33" fmla="*/ 86 h 89"/>
                  <a:gd name="T34" fmla="*/ 47 w 48"/>
                  <a:gd name="T35" fmla="*/ 88 h 89"/>
                  <a:gd name="T36" fmla="*/ 47 w 48"/>
                  <a:gd name="T37" fmla="*/ 8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47" y="80"/>
                    </a:moveTo>
                    <a:lnTo>
                      <a:pt x="40" y="78"/>
                    </a:lnTo>
                    <a:lnTo>
                      <a:pt x="32" y="75"/>
                    </a:lnTo>
                    <a:lnTo>
                      <a:pt x="26" y="67"/>
                    </a:lnTo>
                    <a:lnTo>
                      <a:pt x="21" y="59"/>
                    </a:lnTo>
                    <a:lnTo>
                      <a:pt x="16" y="46"/>
                    </a:lnTo>
                    <a:lnTo>
                      <a:pt x="13" y="33"/>
                    </a:lnTo>
                    <a:lnTo>
                      <a:pt x="9" y="18"/>
                    </a:lnTo>
                    <a:lnTo>
                      <a:pt x="9" y="0"/>
                    </a:lnTo>
                    <a:lnTo>
                      <a:pt x="0" y="0"/>
                    </a:lnTo>
                    <a:lnTo>
                      <a:pt x="1" y="18"/>
                    </a:lnTo>
                    <a:lnTo>
                      <a:pt x="3" y="34"/>
                    </a:lnTo>
                    <a:lnTo>
                      <a:pt x="8" y="49"/>
                    </a:lnTo>
                    <a:lnTo>
                      <a:pt x="13" y="62"/>
                    </a:lnTo>
                    <a:lnTo>
                      <a:pt x="19" y="73"/>
                    </a:lnTo>
                    <a:lnTo>
                      <a:pt x="27" y="81"/>
                    </a:lnTo>
                    <a:lnTo>
                      <a:pt x="37" y="86"/>
                    </a:lnTo>
                    <a:lnTo>
                      <a:pt x="47" y="88"/>
                    </a:lnTo>
                    <a:lnTo>
                      <a:pt x="47" y="8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4" name="Freeform 110"/>
              <p:cNvSpPr>
                <a:spLocks/>
              </p:cNvSpPr>
              <p:nvPr/>
            </p:nvSpPr>
            <p:spPr bwMode="auto">
              <a:xfrm>
                <a:off x="1437718" y="4276079"/>
                <a:ext cx="73025" cy="141287"/>
              </a:xfrm>
              <a:custGeom>
                <a:avLst/>
                <a:gdLst>
                  <a:gd name="T0" fmla="*/ 37 w 46"/>
                  <a:gd name="T1" fmla="*/ 0 h 89"/>
                  <a:gd name="T2" fmla="*/ 37 w 46"/>
                  <a:gd name="T3" fmla="*/ 18 h 89"/>
                  <a:gd name="T4" fmla="*/ 34 w 46"/>
                  <a:gd name="T5" fmla="*/ 33 h 89"/>
                  <a:gd name="T6" fmla="*/ 31 w 46"/>
                  <a:gd name="T7" fmla="*/ 46 h 89"/>
                  <a:gd name="T8" fmla="*/ 26 w 46"/>
                  <a:gd name="T9" fmla="*/ 59 h 89"/>
                  <a:gd name="T10" fmla="*/ 19 w 46"/>
                  <a:gd name="T11" fmla="*/ 67 h 89"/>
                  <a:gd name="T12" fmla="*/ 13 w 46"/>
                  <a:gd name="T13" fmla="*/ 75 h 89"/>
                  <a:gd name="T14" fmla="*/ 6 w 46"/>
                  <a:gd name="T15" fmla="*/ 78 h 89"/>
                  <a:gd name="T16" fmla="*/ 0 w 46"/>
                  <a:gd name="T17" fmla="*/ 80 h 89"/>
                  <a:gd name="T18" fmla="*/ 0 w 46"/>
                  <a:gd name="T19" fmla="*/ 88 h 89"/>
                  <a:gd name="T20" fmla="*/ 10 w 46"/>
                  <a:gd name="T21" fmla="*/ 86 h 89"/>
                  <a:gd name="T22" fmla="*/ 18 w 46"/>
                  <a:gd name="T23" fmla="*/ 81 h 89"/>
                  <a:gd name="T24" fmla="*/ 26 w 46"/>
                  <a:gd name="T25" fmla="*/ 73 h 89"/>
                  <a:gd name="T26" fmla="*/ 32 w 46"/>
                  <a:gd name="T27" fmla="*/ 62 h 89"/>
                  <a:gd name="T28" fmla="*/ 39 w 46"/>
                  <a:gd name="T29" fmla="*/ 49 h 89"/>
                  <a:gd name="T30" fmla="*/ 42 w 46"/>
                  <a:gd name="T31" fmla="*/ 34 h 89"/>
                  <a:gd name="T32" fmla="*/ 45 w 46"/>
                  <a:gd name="T33" fmla="*/ 18 h 89"/>
                  <a:gd name="T34" fmla="*/ 45 w 46"/>
                  <a:gd name="T35" fmla="*/ 0 h 89"/>
                  <a:gd name="T36" fmla="*/ 37 w 46"/>
                  <a:gd name="T37" fmla="*/ 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37" y="0"/>
                    </a:moveTo>
                    <a:lnTo>
                      <a:pt x="37" y="18"/>
                    </a:lnTo>
                    <a:lnTo>
                      <a:pt x="34" y="33"/>
                    </a:lnTo>
                    <a:lnTo>
                      <a:pt x="31" y="46"/>
                    </a:lnTo>
                    <a:lnTo>
                      <a:pt x="26" y="59"/>
                    </a:lnTo>
                    <a:lnTo>
                      <a:pt x="19" y="67"/>
                    </a:lnTo>
                    <a:lnTo>
                      <a:pt x="13" y="75"/>
                    </a:lnTo>
                    <a:lnTo>
                      <a:pt x="6" y="78"/>
                    </a:lnTo>
                    <a:lnTo>
                      <a:pt x="0" y="80"/>
                    </a:lnTo>
                    <a:lnTo>
                      <a:pt x="0" y="88"/>
                    </a:lnTo>
                    <a:lnTo>
                      <a:pt x="10" y="86"/>
                    </a:lnTo>
                    <a:lnTo>
                      <a:pt x="18" y="81"/>
                    </a:lnTo>
                    <a:lnTo>
                      <a:pt x="26" y="73"/>
                    </a:lnTo>
                    <a:lnTo>
                      <a:pt x="32" y="62"/>
                    </a:lnTo>
                    <a:lnTo>
                      <a:pt x="39" y="49"/>
                    </a:lnTo>
                    <a:lnTo>
                      <a:pt x="42" y="34"/>
                    </a:lnTo>
                    <a:lnTo>
                      <a:pt x="45" y="18"/>
                    </a:lnTo>
                    <a:lnTo>
                      <a:pt x="45" y="0"/>
                    </a:lnTo>
                    <a:lnTo>
                      <a:pt x="3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895" name="Freeform 111"/>
              <p:cNvSpPr>
                <a:spLocks/>
              </p:cNvSpPr>
              <p:nvPr/>
            </p:nvSpPr>
            <p:spPr bwMode="auto">
              <a:xfrm>
                <a:off x="1437718" y="4136379"/>
                <a:ext cx="73025" cy="141287"/>
              </a:xfrm>
              <a:custGeom>
                <a:avLst/>
                <a:gdLst>
                  <a:gd name="T0" fmla="*/ 0 w 46"/>
                  <a:gd name="T1" fmla="*/ 8 h 89"/>
                  <a:gd name="T2" fmla="*/ 6 w 46"/>
                  <a:gd name="T3" fmla="*/ 10 h 89"/>
                  <a:gd name="T4" fmla="*/ 13 w 46"/>
                  <a:gd name="T5" fmla="*/ 15 h 89"/>
                  <a:gd name="T6" fmla="*/ 19 w 46"/>
                  <a:gd name="T7" fmla="*/ 21 h 89"/>
                  <a:gd name="T8" fmla="*/ 26 w 46"/>
                  <a:gd name="T9" fmla="*/ 31 h 89"/>
                  <a:gd name="T10" fmla="*/ 31 w 46"/>
                  <a:gd name="T11" fmla="*/ 43 h 89"/>
                  <a:gd name="T12" fmla="*/ 34 w 46"/>
                  <a:gd name="T13" fmla="*/ 57 h 89"/>
                  <a:gd name="T14" fmla="*/ 37 w 46"/>
                  <a:gd name="T15" fmla="*/ 72 h 89"/>
                  <a:gd name="T16" fmla="*/ 37 w 46"/>
                  <a:gd name="T17" fmla="*/ 88 h 89"/>
                  <a:gd name="T18" fmla="*/ 45 w 46"/>
                  <a:gd name="T19" fmla="*/ 88 h 89"/>
                  <a:gd name="T20" fmla="*/ 45 w 46"/>
                  <a:gd name="T21" fmla="*/ 72 h 89"/>
                  <a:gd name="T22" fmla="*/ 42 w 46"/>
                  <a:gd name="T23" fmla="*/ 56 h 89"/>
                  <a:gd name="T24" fmla="*/ 39 w 46"/>
                  <a:gd name="T25" fmla="*/ 41 h 89"/>
                  <a:gd name="T26" fmla="*/ 32 w 46"/>
                  <a:gd name="T27" fmla="*/ 28 h 89"/>
                  <a:gd name="T28" fmla="*/ 26 w 46"/>
                  <a:gd name="T29" fmla="*/ 17 h 89"/>
                  <a:gd name="T30" fmla="*/ 18 w 46"/>
                  <a:gd name="T31" fmla="*/ 8 h 89"/>
                  <a:gd name="T32" fmla="*/ 10 w 46"/>
                  <a:gd name="T33" fmla="*/ 2 h 89"/>
                  <a:gd name="T34" fmla="*/ 0 w 46"/>
                  <a:gd name="T35" fmla="*/ 0 h 89"/>
                  <a:gd name="T36" fmla="*/ 0 w 46"/>
                  <a:gd name="T37" fmla="*/ 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0" y="8"/>
                    </a:moveTo>
                    <a:lnTo>
                      <a:pt x="6" y="10"/>
                    </a:lnTo>
                    <a:lnTo>
                      <a:pt x="13" y="15"/>
                    </a:lnTo>
                    <a:lnTo>
                      <a:pt x="19" y="21"/>
                    </a:lnTo>
                    <a:lnTo>
                      <a:pt x="26" y="31"/>
                    </a:lnTo>
                    <a:lnTo>
                      <a:pt x="31" y="43"/>
                    </a:lnTo>
                    <a:lnTo>
                      <a:pt x="34" y="57"/>
                    </a:lnTo>
                    <a:lnTo>
                      <a:pt x="37" y="72"/>
                    </a:lnTo>
                    <a:lnTo>
                      <a:pt x="37" y="88"/>
                    </a:lnTo>
                    <a:lnTo>
                      <a:pt x="45" y="88"/>
                    </a:lnTo>
                    <a:lnTo>
                      <a:pt x="45" y="72"/>
                    </a:lnTo>
                    <a:lnTo>
                      <a:pt x="42" y="56"/>
                    </a:lnTo>
                    <a:lnTo>
                      <a:pt x="39" y="41"/>
                    </a:lnTo>
                    <a:lnTo>
                      <a:pt x="32" y="28"/>
                    </a:lnTo>
                    <a:lnTo>
                      <a:pt x="26" y="17"/>
                    </a:lnTo>
                    <a:lnTo>
                      <a:pt x="18" y="8"/>
                    </a:lnTo>
                    <a:lnTo>
                      <a:pt x="10"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3906" name="Group 124"/>
              <p:cNvGrpSpPr>
                <a:grpSpLocks/>
              </p:cNvGrpSpPr>
              <p:nvPr/>
            </p:nvGrpSpPr>
            <p:grpSpPr bwMode="auto">
              <a:xfrm>
                <a:off x="1720293" y="4184004"/>
                <a:ext cx="320675" cy="434975"/>
                <a:chOff x="2013" y="3029"/>
                <a:chExt cx="202" cy="274"/>
              </a:xfrm>
            </p:grpSpPr>
            <p:sp>
              <p:nvSpPr>
                <p:cNvPr id="33916" name="Freeform 125"/>
                <p:cNvSpPr>
                  <a:spLocks/>
                </p:cNvSpPr>
                <p:nvPr/>
              </p:nvSpPr>
              <p:spPr bwMode="auto">
                <a:xfrm>
                  <a:off x="2013" y="3029"/>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17" name="Freeform 126"/>
                <p:cNvSpPr>
                  <a:spLocks/>
                </p:cNvSpPr>
                <p:nvPr/>
              </p:nvSpPr>
              <p:spPr bwMode="auto">
                <a:xfrm>
                  <a:off x="2110" y="3066"/>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18" name="Freeform 127"/>
                <p:cNvSpPr>
                  <a:spLocks/>
                </p:cNvSpPr>
                <p:nvPr/>
              </p:nvSpPr>
              <p:spPr bwMode="auto">
                <a:xfrm>
                  <a:off x="2105" y="3061"/>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19" name="Freeform 128"/>
                <p:cNvSpPr>
                  <a:spLocks/>
                </p:cNvSpPr>
                <p:nvPr/>
              </p:nvSpPr>
              <p:spPr bwMode="auto">
                <a:xfrm>
                  <a:off x="2105" y="3165"/>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0" name="Freeform 129"/>
                <p:cNvSpPr>
                  <a:spLocks/>
                </p:cNvSpPr>
                <p:nvPr/>
              </p:nvSpPr>
              <p:spPr bwMode="auto">
                <a:xfrm>
                  <a:off x="2159" y="3165"/>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921" name="Freeform 130"/>
                <p:cNvSpPr>
                  <a:spLocks/>
                </p:cNvSpPr>
                <p:nvPr/>
              </p:nvSpPr>
              <p:spPr bwMode="auto">
                <a:xfrm>
                  <a:off x="2159" y="3061"/>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grpSp>
          <p:nvGrpSpPr>
            <p:cNvPr id="289" name="Group 288"/>
            <p:cNvGrpSpPr/>
            <p:nvPr/>
          </p:nvGrpSpPr>
          <p:grpSpPr>
            <a:xfrm>
              <a:off x="1998506" y="1977345"/>
              <a:ext cx="1916112" cy="2598737"/>
              <a:chOff x="851930" y="2307579"/>
              <a:chExt cx="1916112" cy="2598737"/>
            </a:xfrm>
          </p:grpSpPr>
          <p:sp>
            <p:nvSpPr>
              <p:cNvPr id="290" name="Freeform 60"/>
              <p:cNvSpPr>
                <a:spLocks/>
              </p:cNvSpPr>
              <p:nvPr/>
            </p:nvSpPr>
            <p:spPr bwMode="auto">
              <a:xfrm>
                <a:off x="2510868" y="3571229"/>
                <a:ext cx="231775" cy="325437"/>
              </a:xfrm>
              <a:custGeom>
                <a:avLst/>
                <a:gdLst>
                  <a:gd name="T0" fmla="*/ 73 w 146"/>
                  <a:gd name="T1" fmla="*/ 0 h 205"/>
                  <a:gd name="T2" fmla="*/ 65 w 146"/>
                  <a:gd name="T3" fmla="*/ 0 h 205"/>
                  <a:gd name="T4" fmla="*/ 58 w 146"/>
                  <a:gd name="T5" fmla="*/ 2 h 205"/>
                  <a:gd name="T6" fmla="*/ 52 w 146"/>
                  <a:gd name="T7" fmla="*/ 5 h 205"/>
                  <a:gd name="T8" fmla="*/ 44 w 146"/>
                  <a:gd name="T9" fmla="*/ 8 h 205"/>
                  <a:gd name="T10" fmla="*/ 37 w 146"/>
                  <a:gd name="T11" fmla="*/ 13 h 205"/>
                  <a:gd name="T12" fmla="*/ 32 w 146"/>
                  <a:gd name="T13" fmla="*/ 18 h 205"/>
                  <a:gd name="T14" fmla="*/ 26 w 146"/>
                  <a:gd name="T15" fmla="*/ 23 h 205"/>
                  <a:gd name="T16" fmla="*/ 21 w 146"/>
                  <a:gd name="T17" fmla="*/ 30 h 205"/>
                  <a:gd name="T18" fmla="*/ 13 w 146"/>
                  <a:gd name="T19" fmla="*/ 46 h 205"/>
                  <a:gd name="T20" fmla="*/ 6 w 146"/>
                  <a:gd name="T21" fmla="*/ 62 h 205"/>
                  <a:gd name="T22" fmla="*/ 2 w 146"/>
                  <a:gd name="T23" fmla="*/ 82 h 205"/>
                  <a:gd name="T24" fmla="*/ 0 w 146"/>
                  <a:gd name="T25" fmla="*/ 101 h 205"/>
                  <a:gd name="T26" fmla="*/ 2 w 146"/>
                  <a:gd name="T27" fmla="*/ 122 h 205"/>
                  <a:gd name="T28" fmla="*/ 6 w 146"/>
                  <a:gd name="T29" fmla="*/ 142 h 205"/>
                  <a:gd name="T30" fmla="*/ 13 w 146"/>
                  <a:gd name="T31" fmla="*/ 158 h 205"/>
                  <a:gd name="T32" fmla="*/ 21 w 146"/>
                  <a:gd name="T33" fmla="*/ 173 h 205"/>
                  <a:gd name="T34" fmla="*/ 26 w 146"/>
                  <a:gd name="T35" fmla="*/ 179 h 205"/>
                  <a:gd name="T36" fmla="*/ 32 w 146"/>
                  <a:gd name="T37" fmla="*/ 186 h 205"/>
                  <a:gd name="T38" fmla="*/ 37 w 146"/>
                  <a:gd name="T39" fmla="*/ 191 h 205"/>
                  <a:gd name="T40" fmla="*/ 44 w 146"/>
                  <a:gd name="T41" fmla="*/ 195 h 205"/>
                  <a:gd name="T42" fmla="*/ 52 w 146"/>
                  <a:gd name="T43" fmla="*/ 199 h 205"/>
                  <a:gd name="T44" fmla="*/ 58 w 146"/>
                  <a:gd name="T45" fmla="*/ 200 h 205"/>
                  <a:gd name="T46" fmla="*/ 65 w 146"/>
                  <a:gd name="T47" fmla="*/ 202 h 205"/>
                  <a:gd name="T48" fmla="*/ 73 w 146"/>
                  <a:gd name="T49" fmla="*/ 204 h 205"/>
                  <a:gd name="T50" fmla="*/ 80 w 146"/>
                  <a:gd name="T51" fmla="*/ 202 h 205"/>
                  <a:gd name="T52" fmla="*/ 88 w 146"/>
                  <a:gd name="T53" fmla="*/ 200 h 205"/>
                  <a:gd name="T54" fmla="*/ 94 w 146"/>
                  <a:gd name="T55" fmla="*/ 199 h 205"/>
                  <a:gd name="T56" fmla="*/ 101 w 146"/>
                  <a:gd name="T57" fmla="*/ 195 h 205"/>
                  <a:gd name="T58" fmla="*/ 107 w 146"/>
                  <a:gd name="T59" fmla="*/ 191 h 205"/>
                  <a:gd name="T60" fmla="*/ 114 w 146"/>
                  <a:gd name="T61" fmla="*/ 186 h 205"/>
                  <a:gd name="T62" fmla="*/ 119 w 146"/>
                  <a:gd name="T63" fmla="*/ 179 h 205"/>
                  <a:gd name="T64" fmla="*/ 123 w 146"/>
                  <a:gd name="T65" fmla="*/ 173 h 205"/>
                  <a:gd name="T66" fmla="*/ 133 w 146"/>
                  <a:gd name="T67" fmla="*/ 158 h 205"/>
                  <a:gd name="T68" fmla="*/ 140 w 146"/>
                  <a:gd name="T69" fmla="*/ 142 h 205"/>
                  <a:gd name="T70" fmla="*/ 143 w 146"/>
                  <a:gd name="T71" fmla="*/ 122 h 205"/>
                  <a:gd name="T72" fmla="*/ 145 w 146"/>
                  <a:gd name="T73" fmla="*/ 101 h 205"/>
                  <a:gd name="T74" fmla="*/ 143 w 146"/>
                  <a:gd name="T75" fmla="*/ 82 h 205"/>
                  <a:gd name="T76" fmla="*/ 140 w 146"/>
                  <a:gd name="T77" fmla="*/ 62 h 205"/>
                  <a:gd name="T78" fmla="*/ 133 w 146"/>
                  <a:gd name="T79" fmla="*/ 46 h 205"/>
                  <a:gd name="T80" fmla="*/ 123 w 146"/>
                  <a:gd name="T81" fmla="*/ 30 h 205"/>
                  <a:gd name="T82" fmla="*/ 119 w 146"/>
                  <a:gd name="T83" fmla="*/ 23 h 205"/>
                  <a:gd name="T84" fmla="*/ 114 w 146"/>
                  <a:gd name="T85" fmla="*/ 18 h 205"/>
                  <a:gd name="T86" fmla="*/ 107 w 146"/>
                  <a:gd name="T87" fmla="*/ 13 h 205"/>
                  <a:gd name="T88" fmla="*/ 101 w 146"/>
                  <a:gd name="T89" fmla="*/ 8 h 205"/>
                  <a:gd name="T90" fmla="*/ 94 w 146"/>
                  <a:gd name="T91" fmla="*/ 5 h 205"/>
                  <a:gd name="T92" fmla="*/ 88 w 146"/>
                  <a:gd name="T93" fmla="*/ 2 h 205"/>
                  <a:gd name="T94" fmla="*/ 80 w 146"/>
                  <a:gd name="T95" fmla="*/ 0 h 205"/>
                  <a:gd name="T96" fmla="*/ 73 w 146"/>
                  <a:gd name="T97" fmla="*/ 0 h 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205"/>
                  <a:gd name="T149" fmla="*/ 146 w 146"/>
                  <a:gd name="T150" fmla="*/ 205 h 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205">
                    <a:moveTo>
                      <a:pt x="73" y="0"/>
                    </a:moveTo>
                    <a:lnTo>
                      <a:pt x="65" y="0"/>
                    </a:lnTo>
                    <a:lnTo>
                      <a:pt x="58" y="2"/>
                    </a:lnTo>
                    <a:lnTo>
                      <a:pt x="52" y="5"/>
                    </a:lnTo>
                    <a:lnTo>
                      <a:pt x="44" y="8"/>
                    </a:lnTo>
                    <a:lnTo>
                      <a:pt x="37" y="13"/>
                    </a:lnTo>
                    <a:lnTo>
                      <a:pt x="32" y="18"/>
                    </a:lnTo>
                    <a:lnTo>
                      <a:pt x="26" y="23"/>
                    </a:lnTo>
                    <a:lnTo>
                      <a:pt x="21" y="30"/>
                    </a:lnTo>
                    <a:lnTo>
                      <a:pt x="13" y="46"/>
                    </a:lnTo>
                    <a:lnTo>
                      <a:pt x="6" y="62"/>
                    </a:lnTo>
                    <a:lnTo>
                      <a:pt x="2" y="82"/>
                    </a:lnTo>
                    <a:lnTo>
                      <a:pt x="0" y="101"/>
                    </a:lnTo>
                    <a:lnTo>
                      <a:pt x="2" y="122"/>
                    </a:lnTo>
                    <a:lnTo>
                      <a:pt x="6" y="142"/>
                    </a:lnTo>
                    <a:lnTo>
                      <a:pt x="13" y="158"/>
                    </a:lnTo>
                    <a:lnTo>
                      <a:pt x="21" y="173"/>
                    </a:lnTo>
                    <a:lnTo>
                      <a:pt x="26" y="179"/>
                    </a:lnTo>
                    <a:lnTo>
                      <a:pt x="32" y="186"/>
                    </a:lnTo>
                    <a:lnTo>
                      <a:pt x="37" y="191"/>
                    </a:lnTo>
                    <a:lnTo>
                      <a:pt x="44" y="195"/>
                    </a:lnTo>
                    <a:lnTo>
                      <a:pt x="52" y="199"/>
                    </a:lnTo>
                    <a:lnTo>
                      <a:pt x="58" y="200"/>
                    </a:lnTo>
                    <a:lnTo>
                      <a:pt x="65" y="202"/>
                    </a:lnTo>
                    <a:lnTo>
                      <a:pt x="73" y="204"/>
                    </a:lnTo>
                    <a:lnTo>
                      <a:pt x="80" y="202"/>
                    </a:lnTo>
                    <a:lnTo>
                      <a:pt x="88" y="200"/>
                    </a:lnTo>
                    <a:lnTo>
                      <a:pt x="94" y="199"/>
                    </a:lnTo>
                    <a:lnTo>
                      <a:pt x="101" y="195"/>
                    </a:lnTo>
                    <a:lnTo>
                      <a:pt x="107" y="191"/>
                    </a:lnTo>
                    <a:lnTo>
                      <a:pt x="114" y="186"/>
                    </a:lnTo>
                    <a:lnTo>
                      <a:pt x="119" y="179"/>
                    </a:lnTo>
                    <a:lnTo>
                      <a:pt x="123" y="173"/>
                    </a:lnTo>
                    <a:lnTo>
                      <a:pt x="133" y="158"/>
                    </a:lnTo>
                    <a:lnTo>
                      <a:pt x="140" y="142"/>
                    </a:lnTo>
                    <a:lnTo>
                      <a:pt x="143" y="122"/>
                    </a:lnTo>
                    <a:lnTo>
                      <a:pt x="145" y="101"/>
                    </a:lnTo>
                    <a:lnTo>
                      <a:pt x="143" y="82"/>
                    </a:lnTo>
                    <a:lnTo>
                      <a:pt x="140" y="62"/>
                    </a:lnTo>
                    <a:lnTo>
                      <a:pt x="133" y="46"/>
                    </a:lnTo>
                    <a:lnTo>
                      <a:pt x="123" y="30"/>
                    </a:lnTo>
                    <a:lnTo>
                      <a:pt x="119" y="23"/>
                    </a:lnTo>
                    <a:lnTo>
                      <a:pt x="114" y="18"/>
                    </a:lnTo>
                    <a:lnTo>
                      <a:pt x="107" y="13"/>
                    </a:lnTo>
                    <a:lnTo>
                      <a:pt x="101" y="8"/>
                    </a:lnTo>
                    <a:lnTo>
                      <a:pt x="94" y="5"/>
                    </a:lnTo>
                    <a:lnTo>
                      <a:pt x="88" y="2"/>
                    </a:lnTo>
                    <a:lnTo>
                      <a:pt x="80" y="0"/>
                    </a:lnTo>
                    <a:lnTo>
                      <a:pt x="7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 name="Freeform 61"/>
              <p:cNvSpPr>
                <a:spLocks/>
              </p:cNvSpPr>
              <p:nvPr/>
            </p:nvSpPr>
            <p:spPr bwMode="auto">
              <a:xfrm>
                <a:off x="2506104" y="2831453"/>
                <a:ext cx="192088" cy="266700"/>
              </a:xfrm>
              <a:custGeom>
                <a:avLst/>
                <a:gdLst>
                  <a:gd name="T0" fmla="*/ 60 w 121"/>
                  <a:gd name="T1" fmla="*/ 0 h 168"/>
                  <a:gd name="T2" fmla="*/ 53 w 121"/>
                  <a:gd name="T3" fmla="*/ 0 h 168"/>
                  <a:gd name="T4" fmla="*/ 47 w 121"/>
                  <a:gd name="T5" fmla="*/ 2 h 168"/>
                  <a:gd name="T6" fmla="*/ 42 w 121"/>
                  <a:gd name="T7" fmla="*/ 5 h 168"/>
                  <a:gd name="T8" fmla="*/ 37 w 121"/>
                  <a:gd name="T9" fmla="*/ 6 h 168"/>
                  <a:gd name="T10" fmla="*/ 26 w 121"/>
                  <a:gd name="T11" fmla="*/ 15 h 168"/>
                  <a:gd name="T12" fmla="*/ 18 w 121"/>
                  <a:gd name="T13" fmla="*/ 24 h 168"/>
                  <a:gd name="T14" fmla="*/ 9 w 121"/>
                  <a:gd name="T15" fmla="*/ 37 h 168"/>
                  <a:gd name="T16" fmla="*/ 5 w 121"/>
                  <a:gd name="T17" fmla="*/ 52 h 168"/>
                  <a:gd name="T18" fmla="*/ 1 w 121"/>
                  <a:gd name="T19" fmla="*/ 67 h 168"/>
                  <a:gd name="T20" fmla="*/ 0 w 121"/>
                  <a:gd name="T21" fmla="*/ 84 h 168"/>
                  <a:gd name="T22" fmla="*/ 1 w 121"/>
                  <a:gd name="T23" fmla="*/ 101 h 168"/>
                  <a:gd name="T24" fmla="*/ 5 w 121"/>
                  <a:gd name="T25" fmla="*/ 115 h 168"/>
                  <a:gd name="T26" fmla="*/ 9 w 121"/>
                  <a:gd name="T27" fmla="*/ 130 h 168"/>
                  <a:gd name="T28" fmla="*/ 18 w 121"/>
                  <a:gd name="T29" fmla="*/ 143 h 168"/>
                  <a:gd name="T30" fmla="*/ 26 w 121"/>
                  <a:gd name="T31" fmla="*/ 153 h 168"/>
                  <a:gd name="T32" fmla="*/ 37 w 121"/>
                  <a:gd name="T33" fmla="*/ 161 h 168"/>
                  <a:gd name="T34" fmla="*/ 42 w 121"/>
                  <a:gd name="T35" fmla="*/ 162 h 168"/>
                  <a:gd name="T36" fmla="*/ 47 w 121"/>
                  <a:gd name="T37" fmla="*/ 166 h 168"/>
                  <a:gd name="T38" fmla="*/ 53 w 121"/>
                  <a:gd name="T39" fmla="*/ 166 h 168"/>
                  <a:gd name="T40" fmla="*/ 60 w 121"/>
                  <a:gd name="T41" fmla="*/ 167 h 168"/>
                  <a:gd name="T42" fmla="*/ 66 w 121"/>
                  <a:gd name="T43" fmla="*/ 166 h 168"/>
                  <a:gd name="T44" fmla="*/ 71 w 121"/>
                  <a:gd name="T45" fmla="*/ 166 h 168"/>
                  <a:gd name="T46" fmla="*/ 78 w 121"/>
                  <a:gd name="T47" fmla="*/ 162 h 168"/>
                  <a:gd name="T48" fmla="*/ 83 w 121"/>
                  <a:gd name="T49" fmla="*/ 161 h 168"/>
                  <a:gd name="T50" fmla="*/ 92 w 121"/>
                  <a:gd name="T51" fmla="*/ 153 h 168"/>
                  <a:gd name="T52" fmla="*/ 102 w 121"/>
                  <a:gd name="T53" fmla="*/ 143 h 168"/>
                  <a:gd name="T54" fmla="*/ 109 w 121"/>
                  <a:gd name="T55" fmla="*/ 130 h 168"/>
                  <a:gd name="T56" fmla="*/ 115 w 121"/>
                  <a:gd name="T57" fmla="*/ 115 h 168"/>
                  <a:gd name="T58" fmla="*/ 118 w 121"/>
                  <a:gd name="T59" fmla="*/ 101 h 168"/>
                  <a:gd name="T60" fmla="*/ 120 w 121"/>
                  <a:gd name="T61" fmla="*/ 84 h 168"/>
                  <a:gd name="T62" fmla="*/ 118 w 121"/>
                  <a:gd name="T63" fmla="*/ 67 h 168"/>
                  <a:gd name="T64" fmla="*/ 115 w 121"/>
                  <a:gd name="T65" fmla="*/ 52 h 168"/>
                  <a:gd name="T66" fmla="*/ 109 w 121"/>
                  <a:gd name="T67" fmla="*/ 37 h 168"/>
                  <a:gd name="T68" fmla="*/ 102 w 121"/>
                  <a:gd name="T69" fmla="*/ 24 h 168"/>
                  <a:gd name="T70" fmla="*/ 92 w 121"/>
                  <a:gd name="T71" fmla="*/ 15 h 168"/>
                  <a:gd name="T72" fmla="*/ 83 w 121"/>
                  <a:gd name="T73" fmla="*/ 6 h 168"/>
                  <a:gd name="T74" fmla="*/ 78 w 121"/>
                  <a:gd name="T75" fmla="*/ 5 h 168"/>
                  <a:gd name="T76" fmla="*/ 71 w 121"/>
                  <a:gd name="T77" fmla="*/ 2 h 168"/>
                  <a:gd name="T78" fmla="*/ 66 w 121"/>
                  <a:gd name="T79" fmla="*/ 0 h 168"/>
                  <a:gd name="T80" fmla="*/ 60 w 121"/>
                  <a:gd name="T81" fmla="*/ 0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
                  <a:gd name="T124" fmla="*/ 0 h 168"/>
                  <a:gd name="T125" fmla="*/ 121 w 121"/>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 h="168">
                    <a:moveTo>
                      <a:pt x="60" y="0"/>
                    </a:moveTo>
                    <a:lnTo>
                      <a:pt x="53" y="0"/>
                    </a:lnTo>
                    <a:lnTo>
                      <a:pt x="47" y="2"/>
                    </a:lnTo>
                    <a:lnTo>
                      <a:pt x="42" y="5"/>
                    </a:lnTo>
                    <a:lnTo>
                      <a:pt x="37" y="6"/>
                    </a:lnTo>
                    <a:lnTo>
                      <a:pt x="26" y="15"/>
                    </a:lnTo>
                    <a:lnTo>
                      <a:pt x="18" y="24"/>
                    </a:lnTo>
                    <a:lnTo>
                      <a:pt x="9" y="37"/>
                    </a:lnTo>
                    <a:lnTo>
                      <a:pt x="5" y="52"/>
                    </a:lnTo>
                    <a:lnTo>
                      <a:pt x="1" y="67"/>
                    </a:lnTo>
                    <a:lnTo>
                      <a:pt x="0" y="84"/>
                    </a:lnTo>
                    <a:lnTo>
                      <a:pt x="1" y="101"/>
                    </a:lnTo>
                    <a:lnTo>
                      <a:pt x="5" y="115"/>
                    </a:lnTo>
                    <a:lnTo>
                      <a:pt x="9" y="130"/>
                    </a:lnTo>
                    <a:lnTo>
                      <a:pt x="18" y="143"/>
                    </a:lnTo>
                    <a:lnTo>
                      <a:pt x="26" y="153"/>
                    </a:lnTo>
                    <a:lnTo>
                      <a:pt x="37" y="161"/>
                    </a:lnTo>
                    <a:lnTo>
                      <a:pt x="42" y="162"/>
                    </a:lnTo>
                    <a:lnTo>
                      <a:pt x="47" y="166"/>
                    </a:lnTo>
                    <a:lnTo>
                      <a:pt x="53" y="166"/>
                    </a:lnTo>
                    <a:lnTo>
                      <a:pt x="60" y="167"/>
                    </a:lnTo>
                    <a:lnTo>
                      <a:pt x="66" y="166"/>
                    </a:lnTo>
                    <a:lnTo>
                      <a:pt x="71" y="166"/>
                    </a:lnTo>
                    <a:lnTo>
                      <a:pt x="78" y="162"/>
                    </a:lnTo>
                    <a:lnTo>
                      <a:pt x="83" y="161"/>
                    </a:lnTo>
                    <a:lnTo>
                      <a:pt x="92" y="153"/>
                    </a:lnTo>
                    <a:lnTo>
                      <a:pt x="102" y="143"/>
                    </a:lnTo>
                    <a:lnTo>
                      <a:pt x="109" y="130"/>
                    </a:lnTo>
                    <a:lnTo>
                      <a:pt x="115" y="115"/>
                    </a:lnTo>
                    <a:lnTo>
                      <a:pt x="118" y="101"/>
                    </a:lnTo>
                    <a:lnTo>
                      <a:pt x="120" y="84"/>
                    </a:lnTo>
                    <a:lnTo>
                      <a:pt x="118" y="67"/>
                    </a:lnTo>
                    <a:lnTo>
                      <a:pt x="115" y="52"/>
                    </a:lnTo>
                    <a:lnTo>
                      <a:pt x="109" y="37"/>
                    </a:lnTo>
                    <a:lnTo>
                      <a:pt x="102" y="24"/>
                    </a:lnTo>
                    <a:lnTo>
                      <a:pt x="92" y="15"/>
                    </a:lnTo>
                    <a:lnTo>
                      <a:pt x="83" y="6"/>
                    </a:lnTo>
                    <a:lnTo>
                      <a:pt x="78" y="5"/>
                    </a:lnTo>
                    <a:lnTo>
                      <a:pt x="71" y="2"/>
                    </a:lnTo>
                    <a:lnTo>
                      <a:pt x="66" y="0"/>
                    </a:lnTo>
                    <a:lnTo>
                      <a:pt x="6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 name="Freeform 65"/>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3" name="Freeform 66"/>
              <p:cNvSpPr>
                <a:spLocks/>
              </p:cNvSpPr>
              <p:nvPr/>
            </p:nvSpPr>
            <p:spPr bwMode="auto">
              <a:xfrm>
                <a:off x="2598180" y="2867966"/>
                <a:ext cx="100013" cy="195263"/>
              </a:xfrm>
              <a:custGeom>
                <a:avLst/>
                <a:gdLst>
                  <a:gd name="T0" fmla="*/ 31 w 63"/>
                  <a:gd name="T1" fmla="*/ 0 h 123"/>
                  <a:gd name="T2" fmla="*/ 25 w 63"/>
                  <a:gd name="T3" fmla="*/ 1 h 123"/>
                  <a:gd name="T4" fmla="*/ 20 w 63"/>
                  <a:gd name="T5" fmla="*/ 5 h 123"/>
                  <a:gd name="T6" fmla="*/ 13 w 63"/>
                  <a:gd name="T7" fmla="*/ 11 h 123"/>
                  <a:gd name="T8" fmla="*/ 10 w 63"/>
                  <a:gd name="T9" fmla="*/ 18 h 123"/>
                  <a:gd name="T10" fmla="*/ 5 w 63"/>
                  <a:gd name="T11" fmla="*/ 27 h 123"/>
                  <a:gd name="T12" fmla="*/ 3 w 63"/>
                  <a:gd name="T13" fmla="*/ 37 h 123"/>
                  <a:gd name="T14" fmla="*/ 2 w 63"/>
                  <a:gd name="T15" fmla="*/ 48 h 123"/>
                  <a:gd name="T16" fmla="*/ 0 w 63"/>
                  <a:gd name="T17" fmla="*/ 61 h 123"/>
                  <a:gd name="T18" fmla="*/ 2 w 63"/>
                  <a:gd name="T19" fmla="*/ 73 h 123"/>
                  <a:gd name="T20" fmla="*/ 3 w 63"/>
                  <a:gd name="T21" fmla="*/ 84 h 123"/>
                  <a:gd name="T22" fmla="*/ 5 w 63"/>
                  <a:gd name="T23" fmla="*/ 94 h 123"/>
                  <a:gd name="T24" fmla="*/ 10 w 63"/>
                  <a:gd name="T25" fmla="*/ 104 h 123"/>
                  <a:gd name="T26" fmla="*/ 13 w 63"/>
                  <a:gd name="T27" fmla="*/ 110 h 123"/>
                  <a:gd name="T28" fmla="*/ 20 w 63"/>
                  <a:gd name="T29" fmla="*/ 117 h 123"/>
                  <a:gd name="T30" fmla="*/ 25 w 63"/>
                  <a:gd name="T31" fmla="*/ 120 h 123"/>
                  <a:gd name="T32" fmla="*/ 31 w 63"/>
                  <a:gd name="T33" fmla="*/ 122 h 123"/>
                  <a:gd name="T34" fmla="*/ 38 w 63"/>
                  <a:gd name="T35" fmla="*/ 120 h 123"/>
                  <a:gd name="T36" fmla="*/ 42 w 63"/>
                  <a:gd name="T37" fmla="*/ 117 h 123"/>
                  <a:gd name="T38" fmla="*/ 47 w 63"/>
                  <a:gd name="T39" fmla="*/ 110 h 123"/>
                  <a:gd name="T40" fmla="*/ 52 w 63"/>
                  <a:gd name="T41" fmla="*/ 104 h 123"/>
                  <a:gd name="T42" fmla="*/ 55 w 63"/>
                  <a:gd name="T43" fmla="*/ 94 h 123"/>
                  <a:gd name="T44" fmla="*/ 59 w 63"/>
                  <a:gd name="T45" fmla="*/ 84 h 123"/>
                  <a:gd name="T46" fmla="*/ 60 w 63"/>
                  <a:gd name="T47" fmla="*/ 73 h 123"/>
                  <a:gd name="T48" fmla="*/ 62 w 63"/>
                  <a:gd name="T49" fmla="*/ 61 h 123"/>
                  <a:gd name="T50" fmla="*/ 60 w 63"/>
                  <a:gd name="T51" fmla="*/ 48 h 123"/>
                  <a:gd name="T52" fmla="*/ 59 w 63"/>
                  <a:gd name="T53" fmla="*/ 37 h 123"/>
                  <a:gd name="T54" fmla="*/ 55 w 63"/>
                  <a:gd name="T55" fmla="*/ 27 h 123"/>
                  <a:gd name="T56" fmla="*/ 52 w 63"/>
                  <a:gd name="T57" fmla="*/ 18 h 123"/>
                  <a:gd name="T58" fmla="*/ 47 w 63"/>
                  <a:gd name="T59" fmla="*/ 11 h 123"/>
                  <a:gd name="T60" fmla="*/ 42 w 63"/>
                  <a:gd name="T61" fmla="*/ 5 h 123"/>
                  <a:gd name="T62" fmla="*/ 38 w 63"/>
                  <a:gd name="T63" fmla="*/ 1 h 123"/>
                  <a:gd name="T64" fmla="*/ 31 w 63"/>
                  <a:gd name="T65" fmla="*/ 0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123"/>
                  <a:gd name="T101" fmla="*/ 63 w 6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123">
                    <a:moveTo>
                      <a:pt x="31" y="0"/>
                    </a:moveTo>
                    <a:lnTo>
                      <a:pt x="25" y="1"/>
                    </a:lnTo>
                    <a:lnTo>
                      <a:pt x="20" y="5"/>
                    </a:lnTo>
                    <a:lnTo>
                      <a:pt x="13" y="11"/>
                    </a:lnTo>
                    <a:lnTo>
                      <a:pt x="10" y="18"/>
                    </a:lnTo>
                    <a:lnTo>
                      <a:pt x="5" y="27"/>
                    </a:lnTo>
                    <a:lnTo>
                      <a:pt x="3" y="37"/>
                    </a:lnTo>
                    <a:lnTo>
                      <a:pt x="2" y="48"/>
                    </a:lnTo>
                    <a:lnTo>
                      <a:pt x="0" y="61"/>
                    </a:lnTo>
                    <a:lnTo>
                      <a:pt x="2" y="73"/>
                    </a:lnTo>
                    <a:lnTo>
                      <a:pt x="3" y="84"/>
                    </a:lnTo>
                    <a:lnTo>
                      <a:pt x="5" y="94"/>
                    </a:lnTo>
                    <a:lnTo>
                      <a:pt x="10" y="104"/>
                    </a:lnTo>
                    <a:lnTo>
                      <a:pt x="13" y="110"/>
                    </a:lnTo>
                    <a:lnTo>
                      <a:pt x="20" y="117"/>
                    </a:lnTo>
                    <a:lnTo>
                      <a:pt x="25" y="120"/>
                    </a:lnTo>
                    <a:lnTo>
                      <a:pt x="31" y="122"/>
                    </a:lnTo>
                    <a:lnTo>
                      <a:pt x="38" y="120"/>
                    </a:lnTo>
                    <a:lnTo>
                      <a:pt x="42" y="117"/>
                    </a:lnTo>
                    <a:lnTo>
                      <a:pt x="47" y="110"/>
                    </a:lnTo>
                    <a:lnTo>
                      <a:pt x="52" y="104"/>
                    </a:lnTo>
                    <a:lnTo>
                      <a:pt x="55" y="94"/>
                    </a:lnTo>
                    <a:lnTo>
                      <a:pt x="59" y="84"/>
                    </a:lnTo>
                    <a:lnTo>
                      <a:pt x="60" y="73"/>
                    </a:lnTo>
                    <a:lnTo>
                      <a:pt x="62" y="61"/>
                    </a:lnTo>
                    <a:lnTo>
                      <a:pt x="60" y="48"/>
                    </a:lnTo>
                    <a:lnTo>
                      <a:pt x="59" y="37"/>
                    </a:lnTo>
                    <a:lnTo>
                      <a:pt x="55" y="27"/>
                    </a:lnTo>
                    <a:lnTo>
                      <a:pt x="52" y="18"/>
                    </a:lnTo>
                    <a:lnTo>
                      <a:pt x="47" y="11"/>
                    </a:lnTo>
                    <a:lnTo>
                      <a:pt x="42" y="5"/>
                    </a:lnTo>
                    <a:lnTo>
                      <a:pt x="38" y="1"/>
                    </a:lnTo>
                    <a:lnTo>
                      <a:pt x="3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 name="Freeform 69"/>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5" name="Freeform 70"/>
              <p:cNvSpPr>
                <a:spLocks/>
              </p:cNvSpPr>
              <p:nvPr/>
            </p:nvSpPr>
            <p:spPr bwMode="auto">
              <a:xfrm>
                <a:off x="2623580" y="3615679"/>
                <a:ext cx="119063" cy="236537"/>
              </a:xfrm>
              <a:custGeom>
                <a:avLst/>
                <a:gdLst>
                  <a:gd name="T0" fmla="*/ 38 w 75"/>
                  <a:gd name="T1" fmla="*/ 0 h 149"/>
                  <a:gd name="T2" fmla="*/ 30 w 75"/>
                  <a:gd name="T3" fmla="*/ 2 h 149"/>
                  <a:gd name="T4" fmla="*/ 23 w 75"/>
                  <a:gd name="T5" fmla="*/ 6 h 149"/>
                  <a:gd name="T6" fmla="*/ 17 w 75"/>
                  <a:gd name="T7" fmla="*/ 13 h 149"/>
                  <a:gd name="T8" fmla="*/ 12 w 75"/>
                  <a:gd name="T9" fmla="*/ 21 h 149"/>
                  <a:gd name="T10" fmla="*/ 7 w 75"/>
                  <a:gd name="T11" fmla="*/ 32 h 149"/>
                  <a:gd name="T12" fmla="*/ 4 w 75"/>
                  <a:gd name="T13" fmla="*/ 46 h 149"/>
                  <a:gd name="T14" fmla="*/ 0 w 75"/>
                  <a:gd name="T15" fmla="*/ 59 h 149"/>
                  <a:gd name="T16" fmla="*/ 0 w 75"/>
                  <a:gd name="T17" fmla="*/ 75 h 149"/>
                  <a:gd name="T18" fmla="*/ 0 w 75"/>
                  <a:gd name="T19" fmla="*/ 89 h 149"/>
                  <a:gd name="T20" fmla="*/ 4 w 75"/>
                  <a:gd name="T21" fmla="*/ 102 h 149"/>
                  <a:gd name="T22" fmla="*/ 7 w 75"/>
                  <a:gd name="T23" fmla="*/ 115 h 149"/>
                  <a:gd name="T24" fmla="*/ 12 w 75"/>
                  <a:gd name="T25" fmla="*/ 125 h 149"/>
                  <a:gd name="T26" fmla="*/ 17 w 75"/>
                  <a:gd name="T27" fmla="*/ 135 h 149"/>
                  <a:gd name="T28" fmla="*/ 23 w 75"/>
                  <a:gd name="T29" fmla="*/ 141 h 149"/>
                  <a:gd name="T30" fmla="*/ 30 w 75"/>
                  <a:gd name="T31" fmla="*/ 146 h 149"/>
                  <a:gd name="T32" fmla="*/ 38 w 75"/>
                  <a:gd name="T33" fmla="*/ 148 h 149"/>
                  <a:gd name="T34" fmla="*/ 44 w 75"/>
                  <a:gd name="T35" fmla="*/ 146 h 149"/>
                  <a:gd name="T36" fmla="*/ 51 w 75"/>
                  <a:gd name="T37" fmla="*/ 141 h 149"/>
                  <a:gd name="T38" fmla="*/ 57 w 75"/>
                  <a:gd name="T39" fmla="*/ 135 h 149"/>
                  <a:gd name="T40" fmla="*/ 64 w 75"/>
                  <a:gd name="T41" fmla="*/ 125 h 149"/>
                  <a:gd name="T42" fmla="*/ 67 w 75"/>
                  <a:gd name="T43" fmla="*/ 115 h 149"/>
                  <a:gd name="T44" fmla="*/ 72 w 75"/>
                  <a:gd name="T45" fmla="*/ 102 h 149"/>
                  <a:gd name="T46" fmla="*/ 74 w 75"/>
                  <a:gd name="T47" fmla="*/ 89 h 149"/>
                  <a:gd name="T48" fmla="*/ 74 w 75"/>
                  <a:gd name="T49" fmla="*/ 75 h 149"/>
                  <a:gd name="T50" fmla="*/ 74 w 75"/>
                  <a:gd name="T51" fmla="*/ 59 h 149"/>
                  <a:gd name="T52" fmla="*/ 72 w 75"/>
                  <a:gd name="T53" fmla="*/ 46 h 149"/>
                  <a:gd name="T54" fmla="*/ 67 w 75"/>
                  <a:gd name="T55" fmla="*/ 32 h 149"/>
                  <a:gd name="T56" fmla="*/ 64 w 75"/>
                  <a:gd name="T57" fmla="*/ 21 h 149"/>
                  <a:gd name="T58" fmla="*/ 57 w 75"/>
                  <a:gd name="T59" fmla="*/ 13 h 149"/>
                  <a:gd name="T60" fmla="*/ 51 w 75"/>
                  <a:gd name="T61" fmla="*/ 6 h 149"/>
                  <a:gd name="T62" fmla="*/ 44 w 75"/>
                  <a:gd name="T63" fmla="*/ 2 h 149"/>
                  <a:gd name="T64" fmla="*/ 38 w 7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149"/>
                  <a:gd name="T101" fmla="*/ 75 w 7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149">
                    <a:moveTo>
                      <a:pt x="38" y="0"/>
                    </a:moveTo>
                    <a:lnTo>
                      <a:pt x="30" y="2"/>
                    </a:lnTo>
                    <a:lnTo>
                      <a:pt x="23" y="6"/>
                    </a:lnTo>
                    <a:lnTo>
                      <a:pt x="17" y="13"/>
                    </a:lnTo>
                    <a:lnTo>
                      <a:pt x="12" y="21"/>
                    </a:lnTo>
                    <a:lnTo>
                      <a:pt x="7" y="32"/>
                    </a:lnTo>
                    <a:lnTo>
                      <a:pt x="4" y="46"/>
                    </a:lnTo>
                    <a:lnTo>
                      <a:pt x="0" y="59"/>
                    </a:lnTo>
                    <a:lnTo>
                      <a:pt x="0" y="75"/>
                    </a:lnTo>
                    <a:lnTo>
                      <a:pt x="0" y="89"/>
                    </a:lnTo>
                    <a:lnTo>
                      <a:pt x="4" y="102"/>
                    </a:lnTo>
                    <a:lnTo>
                      <a:pt x="7" y="115"/>
                    </a:lnTo>
                    <a:lnTo>
                      <a:pt x="12" y="125"/>
                    </a:lnTo>
                    <a:lnTo>
                      <a:pt x="17" y="135"/>
                    </a:lnTo>
                    <a:lnTo>
                      <a:pt x="23" y="141"/>
                    </a:lnTo>
                    <a:lnTo>
                      <a:pt x="30" y="146"/>
                    </a:lnTo>
                    <a:lnTo>
                      <a:pt x="38" y="148"/>
                    </a:lnTo>
                    <a:lnTo>
                      <a:pt x="44" y="146"/>
                    </a:lnTo>
                    <a:lnTo>
                      <a:pt x="51" y="141"/>
                    </a:lnTo>
                    <a:lnTo>
                      <a:pt x="57" y="135"/>
                    </a:lnTo>
                    <a:lnTo>
                      <a:pt x="64" y="125"/>
                    </a:lnTo>
                    <a:lnTo>
                      <a:pt x="67" y="115"/>
                    </a:lnTo>
                    <a:lnTo>
                      <a:pt x="72" y="102"/>
                    </a:lnTo>
                    <a:lnTo>
                      <a:pt x="74" y="89"/>
                    </a:lnTo>
                    <a:lnTo>
                      <a:pt x="74" y="75"/>
                    </a:lnTo>
                    <a:lnTo>
                      <a:pt x="74" y="59"/>
                    </a:lnTo>
                    <a:lnTo>
                      <a:pt x="72" y="46"/>
                    </a:lnTo>
                    <a:lnTo>
                      <a:pt x="67" y="32"/>
                    </a:lnTo>
                    <a:lnTo>
                      <a:pt x="64" y="21"/>
                    </a:lnTo>
                    <a:lnTo>
                      <a:pt x="57" y="13"/>
                    </a:lnTo>
                    <a:lnTo>
                      <a:pt x="51" y="6"/>
                    </a:lnTo>
                    <a:lnTo>
                      <a:pt x="44" y="2"/>
                    </a:lnTo>
                    <a:lnTo>
                      <a:pt x="3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 name="Freeform 75"/>
              <p:cNvSpPr>
                <a:spLocks/>
              </p:cNvSpPr>
              <p:nvPr/>
            </p:nvSpPr>
            <p:spPr bwMode="auto">
              <a:xfrm>
                <a:off x="852723" y="2325041"/>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solidFill>
                <a:srgbClr val="FAF0A8"/>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7" name="Freeform 76"/>
              <p:cNvSpPr>
                <a:spLocks/>
              </p:cNvSpPr>
              <p:nvPr/>
            </p:nvSpPr>
            <p:spPr bwMode="auto">
              <a:xfrm>
                <a:off x="851930" y="2307579"/>
                <a:ext cx="1516063" cy="2581275"/>
              </a:xfrm>
              <a:custGeom>
                <a:avLst/>
                <a:gdLst>
                  <a:gd name="T0" fmla="*/ 819 w 955"/>
                  <a:gd name="T1" fmla="*/ 15 h 1626"/>
                  <a:gd name="T2" fmla="*/ 674 w 955"/>
                  <a:gd name="T3" fmla="*/ 59 h 1626"/>
                  <a:gd name="T4" fmla="*/ 450 w 955"/>
                  <a:gd name="T5" fmla="*/ 146 h 1626"/>
                  <a:gd name="T6" fmla="*/ 323 w 955"/>
                  <a:gd name="T7" fmla="*/ 224 h 1626"/>
                  <a:gd name="T8" fmla="*/ 315 w 955"/>
                  <a:gd name="T9" fmla="*/ 268 h 1626"/>
                  <a:gd name="T10" fmla="*/ 286 w 955"/>
                  <a:gd name="T11" fmla="*/ 301 h 1626"/>
                  <a:gd name="T12" fmla="*/ 247 w 955"/>
                  <a:gd name="T13" fmla="*/ 319 h 1626"/>
                  <a:gd name="T14" fmla="*/ 206 w 955"/>
                  <a:gd name="T15" fmla="*/ 319 h 1626"/>
                  <a:gd name="T16" fmla="*/ 174 w 955"/>
                  <a:gd name="T17" fmla="*/ 299 h 1626"/>
                  <a:gd name="T18" fmla="*/ 102 w 955"/>
                  <a:gd name="T19" fmla="*/ 348 h 1626"/>
                  <a:gd name="T20" fmla="*/ 37 w 955"/>
                  <a:gd name="T21" fmla="*/ 395 h 1626"/>
                  <a:gd name="T22" fmla="*/ 14 w 955"/>
                  <a:gd name="T23" fmla="*/ 488 h 1626"/>
                  <a:gd name="T24" fmla="*/ 47 w 955"/>
                  <a:gd name="T25" fmla="*/ 666 h 1626"/>
                  <a:gd name="T26" fmla="*/ 73 w 955"/>
                  <a:gd name="T27" fmla="*/ 840 h 1626"/>
                  <a:gd name="T28" fmla="*/ 104 w 955"/>
                  <a:gd name="T29" fmla="*/ 904 h 1626"/>
                  <a:gd name="T30" fmla="*/ 132 w 955"/>
                  <a:gd name="T31" fmla="*/ 918 h 1626"/>
                  <a:gd name="T32" fmla="*/ 153 w 955"/>
                  <a:gd name="T33" fmla="*/ 936 h 1626"/>
                  <a:gd name="T34" fmla="*/ 174 w 955"/>
                  <a:gd name="T35" fmla="*/ 985 h 1626"/>
                  <a:gd name="T36" fmla="*/ 172 w 955"/>
                  <a:gd name="T37" fmla="*/ 1039 h 1626"/>
                  <a:gd name="T38" fmla="*/ 145 w 955"/>
                  <a:gd name="T39" fmla="*/ 1087 h 1626"/>
                  <a:gd name="T40" fmla="*/ 115 w 955"/>
                  <a:gd name="T41" fmla="*/ 1110 h 1626"/>
                  <a:gd name="T42" fmla="*/ 97 w 955"/>
                  <a:gd name="T43" fmla="*/ 1154 h 1626"/>
                  <a:gd name="T44" fmla="*/ 101 w 955"/>
                  <a:gd name="T45" fmla="*/ 1273 h 1626"/>
                  <a:gd name="T46" fmla="*/ 104 w 955"/>
                  <a:gd name="T47" fmla="*/ 1398 h 1626"/>
                  <a:gd name="T48" fmla="*/ 257 w 955"/>
                  <a:gd name="T49" fmla="*/ 1472 h 1626"/>
                  <a:gd name="T50" fmla="*/ 520 w 955"/>
                  <a:gd name="T51" fmla="*/ 1536 h 1626"/>
                  <a:gd name="T52" fmla="*/ 866 w 955"/>
                  <a:gd name="T53" fmla="*/ 1625 h 1626"/>
                  <a:gd name="T54" fmla="*/ 912 w 955"/>
                  <a:gd name="T55" fmla="*/ 1370 h 1626"/>
                  <a:gd name="T56" fmla="*/ 943 w 955"/>
                  <a:gd name="T57" fmla="*/ 1069 h 1626"/>
                  <a:gd name="T58" fmla="*/ 952 w 955"/>
                  <a:gd name="T59" fmla="*/ 827 h 1626"/>
                  <a:gd name="T60" fmla="*/ 954 w 955"/>
                  <a:gd name="T61" fmla="*/ 765 h 1626"/>
                  <a:gd name="T62" fmla="*/ 954 w 955"/>
                  <a:gd name="T63" fmla="*/ 705 h 1626"/>
                  <a:gd name="T64" fmla="*/ 928 w 955"/>
                  <a:gd name="T65" fmla="*/ 674 h 1626"/>
                  <a:gd name="T66" fmla="*/ 895 w 955"/>
                  <a:gd name="T67" fmla="*/ 657 h 1626"/>
                  <a:gd name="T68" fmla="*/ 873 w 955"/>
                  <a:gd name="T69" fmla="*/ 631 h 1626"/>
                  <a:gd name="T70" fmla="*/ 858 w 955"/>
                  <a:gd name="T71" fmla="*/ 598 h 1626"/>
                  <a:gd name="T72" fmla="*/ 850 w 955"/>
                  <a:gd name="T73" fmla="*/ 536 h 1626"/>
                  <a:gd name="T74" fmla="*/ 860 w 955"/>
                  <a:gd name="T75" fmla="*/ 476 h 1626"/>
                  <a:gd name="T76" fmla="*/ 874 w 955"/>
                  <a:gd name="T77" fmla="*/ 444 h 1626"/>
                  <a:gd name="T78" fmla="*/ 895 w 955"/>
                  <a:gd name="T79" fmla="*/ 419 h 1626"/>
                  <a:gd name="T80" fmla="*/ 920 w 955"/>
                  <a:gd name="T81" fmla="*/ 403 h 1626"/>
                  <a:gd name="T82" fmla="*/ 936 w 955"/>
                  <a:gd name="T83" fmla="*/ 346 h 1626"/>
                  <a:gd name="T84" fmla="*/ 918 w 955"/>
                  <a:gd name="T85" fmla="*/ 193 h 1626"/>
                  <a:gd name="T86" fmla="*/ 894 w 955"/>
                  <a:gd name="T87" fmla="*/ 47 h 1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5"/>
                  <a:gd name="T133" fmla="*/ 0 h 1626"/>
                  <a:gd name="T134" fmla="*/ 955 w 955"/>
                  <a:gd name="T135" fmla="*/ 1626 h 1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5" h="1626">
                    <a:moveTo>
                      <a:pt x="882" y="0"/>
                    </a:moveTo>
                    <a:lnTo>
                      <a:pt x="852" y="7"/>
                    </a:lnTo>
                    <a:lnTo>
                      <a:pt x="819" y="15"/>
                    </a:lnTo>
                    <a:lnTo>
                      <a:pt x="785" y="24"/>
                    </a:lnTo>
                    <a:lnTo>
                      <a:pt x="749" y="34"/>
                    </a:lnTo>
                    <a:lnTo>
                      <a:pt x="674" y="59"/>
                    </a:lnTo>
                    <a:lnTo>
                      <a:pt x="600" y="86"/>
                    </a:lnTo>
                    <a:lnTo>
                      <a:pt x="523" y="115"/>
                    </a:lnTo>
                    <a:lnTo>
                      <a:pt x="450" y="146"/>
                    </a:lnTo>
                    <a:lnTo>
                      <a:pt x="382" y="177"/>
                    </a:lnTo>
                    <a:lnTo>
                      <a:pt x="318" y="206"/>
                    </a:lnTo>
                    <a:lnTo>
                      <a:pt x="323" y="224"/>
                    </a:lnTo>
                    <a:lnTo>
                      <a:pt x="323" y="241"/>
                    </a:lnTo>
                    <a:lnTo>
                      <a:pt x="320" y="255"/>
                    </a:lnTo>
                    <a:lnTo>
                      <a:pt x="315" y="268"/>
                    </a:lnTo>
                    <a:lnTo>
                      <a:pt x="307" y="281"/>
                    </a:lnTo>
                    <a:lnTo>
                      <a:pt x="297" y="291"/>
                    </a:lnTo>
                    <a:lnTo>
                      <a:pt x="286" y="301"/>
                    </a:lnTo>
                    <a:lnTo>
                      <a:pt x="275" y="309"/>
                    </a:lnTo>
                    <a:lnTo>
                      <a:pt x="262" y="314"/>
                    </a:lnTo>
                    <a:lnTo>
                      <a:pt x="247" y="319"/>
                    </a:lnTo>
                    <a:lnTo>
                      <a:pt x="234" y="320"/>
                    </a:lnTo>
                    <a:lnTo>
                      <a:pt x="219" y="320"/>
                    </a:lnTo>
                    <a:lnTo>
                      <a:pt x="206" y="319"/>
                    </a:lnTo>
                    <a:lnTo>
                      <a:pt x="193" y="314"/>
                    </a:lnTo>
                    <a:lnTo>
                      <a:pt x="184" y="307"/>
                    </a:lnTo>
                    <a:lnTo>
                      <a:pt x="174" y="299"/>
                    </a:lnTo>
                    <a:lnTo>
                      <a:pt x="149" y="315"/>
                    </a:lnTo>
                    <a:lnTo>
                      <a:pt x="125" y="332"/>
                    </a:lnTo>
                    <a:lnTo>
                      <a:pt x="102" y="348"/>
                    </a:lnTo>
                    <a:lnTo>
                      <a:pt x="80" y="364"/>
                    </a:lnTo>
                    <a:lnTo>
                      <a:pt x="58" y="380"/>
                    </a:lnTo>
                    <a:lnTo>
                      <a:pt x="37" y="395"/>
                    </a:lnTo>
                    <a:lnTo>
                      <a:pt x="18" y="411"/>
                    </a:lnTo>
                    <a:lnTo>
                      <a:pt x="0" y="427"/>
                    </a:lnTo>
                    <a:lnTo>
                      <a:pt x="14" y="488"/>
                    </a:lnTo>
                    <a:lnTo>
                      <a:pt x="26" y="548"/>
                    </a:lnTo>
                    <a:lnTo>
                      <a:pt x="37" y="608"/>
                    </a:lnTo>
                    <a:lnTo>
                      <a:pt x="47" y="666"/>
                    </a:lnTo>
                    <a:lnTo>
                      <a:pt x="57" y="725"/>
                    </a:lnTo>
                    <a:lnTo>
                      <a:pt x="65" y="783"/>
                    </a:lnTo>
                    <a:lnTo>
                      <a:pt x="73" y="840"/>
                    </a:lnTo>
                    <a:lnTo>
                      <a:pt x="83" y="897"/>
                    </a:lnTo>
                    <a:lnTo>
                      <a:pt x="94" y="900"/>
                    </a:lnTo>
                    <a:lnTo>
                      <a:pt x="104" y="904"/>
                    </a:lnTo>
                    <a:lnTo>
                      <a:pt x="115" y="907"/>
                    </a:lnTo>
                    <a:lnTo>
                      <a:pt x="123" y="912"/>
                    </a:lnTo>
                    <a:lnTo>
                      <a:pt x="132" y="918"/>
                    </a:lnTo>
                    <a:lnTo>
                      <a:pt x="140" y="923"/>
                    </a:lnTo>
                    <a:lnTo>
                      <a:pt x="146" y="930"/>
                    </a:lnTo>
                    <a:lnTo>
                      <a:pt x="153" y="936"/>
                    </a:lnTo>
                    <a:lnTo>
                      <a:pt x="162" y="952"/>
                    </a:lnTo>
                    <a:lnTo>
                      <a:pt x="171" y="969"/>
                    </a:lnTo>
                    <a:lnTo>
                      <a:pt x="174" y="985"/>
                    </a:lnTo>
                    <a:lnTo>
                      <a:pt x="175" y="1003"/>
                    </a:lnTo>
                    <a:lnTo>
                      <a:pt x="175" y="1021"/>
                    </a:lnTo>
                    <a:lnTo>
                      <a:pt x="172" y="1039"/>
                    </a:lnTo>
                    <a:lnTo>
                      <a:pt x="166" y="1056"/>
                    </a:lnTo>
                    <a:lnTo>
                      <a:pt x="156" y="1073"/>
                    </a:lnTo>
                    <a:lnTo>
                      <a:pt x="145" y="1087"/>
                    </a:lnTo>
                    <a:lnTo>
                      <a:pt x="132" y="1100"/>
                    </a:lnTo>
                    <a:lnTo>
                      <a:pt x="123" y="1105"/>
                    </a:lnTo>
                    <a:lnTo>
                      <a:pt x="115" y="1110"/>
                    </a:lnTo>
                    <a:lnTo>
                      <a:pt x="106" y="1115"/>
                    </a:lnTo>
                    <a:lnTo>
                      <a:pt x="97" y="1118"/>
                    </a:lnTo>
                    <a:lnTo>
                      <a:pt x="97" y="1154"/>
                    </a:lnTo>
                    <a:lnTo>
                      <a:pt x="99" y="1191"/>
                    </a:lnTo>
                    <a:lnTo>
                      <a:pt x="101" y="1230"/>
                    </a:lnTo>
                    <a:lnTo>
                      <a:pt x="101" y="1273"/>
                    </a:lnTo>
                    <a:lnTo>
                      <a:pt x="102" y="1315"/>
                    </a:lnTo>
                    <a:lnTo>
                      <a:pt x="104" y="1357"/>
                    </a:lnTo>
                    <a:lnTo>
                      <a:pt x="104" y="1398"/>
                    </a:lnTo>
                    <a:lnTo>
                      <a:pt x="104" y="1438"/>
                    </a:lnTo>
                    <a:lnTo>
                      <a:pt x="179" y="1455"/>
                    </a:lnTo>
                    <a:lnTo>
                      <a:pt x="257" y="1472"/>
                    </a:lnTo>
                    <a:lnTo>
                      <a:pt x="338" y="1492"/>
                    </a:lnTo>
                    <a:lnTo>
                      <a:pt x="426" y="1513"/>
                    </a:lnTo>
                    <a:lnTo>
                      <a:pt x="520" y="1536"/>
                    </a:lnTo>
                    <a:lnTo>
                      <a:pt x="626" y="1562"/>
                    </a:lnTo>
                    <a:lnTo>
                      <a:pt x="739" y="1591"/>
                    </a:lnTo>
                    <a:lnTo>
                      <a:pt x="866" y="1625"/>
                    </a:lnTo>
                    <a:lnTo>
                      <a:pt x="884" y="1546"/>
                    </a:lnTo>
                    <a:lnTo>
                      <a:pt x="899" y="1461"/>
                    </a:lnTo>
                    <a:lnTo>
                      <a:pt x="912" y="1370"/>
                    </a:lnTo>
                    <a:lnTo>
                      <a:pt x="925" y="1273"/>
                    </a:lnTo>
                    <a:lnTo>
                      <a:pt x="934" y="1173"/>
                    </a:lnTo>
                    <a:lnTo>
                      <a:pt x="943" y="1069"/>
                    </a:lnTo>
                    <a:lnTo>
                      <a:pt x="947" y="962"/>
                    </a:lnTo>
                    <a:lnTo>
                      <a:pt x="951" y="853"/>
                    </a:lnTo>
                    <a:lnTo>
                      <a:pt x="952" y="827"/>
                    </a:lnTo>
                    <a:lnTo>
                      <a:pt x="952" y="806"/>
                    </a:lnTo>
                    <a:lnTo>
                      <a:pt x="952" y="785"/>
                    </a:lnTo>
                    <a:lnTo>
                      <a:pt x="954" y="765"/>
                    </a:lnTo>
                    <a:lnTo>
                      <a:pt x="954" y="748"/>
                    </a:lnTo>
                    <a:lnTo>
                      <a:pt x="954" y="726"/>
                    </a:lnTo>
                    <a:lnTo>
                      <a:pt x="954" y="705"/>
                    </a:lnTo>
                    <a:lnTo>
                      <a:pt x="954" y="679"/>
                    </a:lnTo>
                    <a:lnTo>
                      <a:pt x="939" y="678"/>
                    </a:lnTo>
                    <a:lnTo>
                      <a:pt x="928" y="674"/>
                    </a:lnTo>
                    <a:lnTo>
                      <a:pt x="917" y="670"/>
                    </a:lnTo>
                    <a:lnTo>
                      <a:pt x="905" y="663"/>
                    </a:lnTo>
                    <a:lnTo>
                      <a:pt x="895" y="657"/>
                    </a:lnTo>
                    <a:lnTo>
                      <a:pt x="887" y="648"/>
                    </a:lnTo>
                    <a:lnTo>
                      <a:pt x="879" y="640"/>
                    </a:lnTo>
                    <a:lnTo>
                      <a:pt x="873" y="631"/>
                    </a:lnTo>
                    <a:lnTo>
                      <a:pt x="868" y="621"/>
                    </a:lnTo>
                    <a:lnTo>
                      <a:pt x="863" y="609"/>
                    </a:lnTo>
                    <a:lnTo>
                      <a:pt x="858" y="598"/>
                    </a:lnTo>
                    <a:lnTo>
                      <a:pt x="855" y="587"/>
                    </a:lnTo>
                    <a:lnTo>
                      <a:pt x="850" y="562"/>
                    </a:lnTo>
                    <a:lnTo>
                      <a:pt x="850" y="536"/>
                    </a:lnTo>
                    <a:lnTo>
                      <a:pt x="852" y="512"/>
                    </a:lnTo>
                    <a:lnTo>
                      <a:pt x="856" y="488"/>
                    </a:lnTo>
                    <a:lnTo>
                      <a:pt x="860" y="476"/>
                    </a:lnTo>
                    <a:lnTo>
                      <a:pt x="865" y="465"/>
                    </a:lnTo>
                    <a:lnTo>
                      <a:pt x="869" y="453"/>
                    </a:lnTo>
                    <a:lnTo>
                      <a:pt x="874" y="444"/>
                    </a:lnTo>
                    <a:lnTo>
                      <a:pt x="881" y="436"/>
                    </a:lnTo>
                    <a:lnTo>
                      <a:pt x="887" y="427"/>
                    </a:lnTo>
                    <a:lnTo>
                      <a:pt x="895" y="419"/>
                    </a:lnTo>
                    <a:lnTo>
                      <a:pt x="902" y="413"/>
                    </a:lnTo>
                    <a:lnTo>
                      <a:pt x="912" y="408"/>
                    </a:lnTo>
                    <a:lnTo>
                      <a:pt x="920" y="403"/>
                    </a:lnTo>
                    <a:lnTo>
                      <a:pt x="930" y="401"/>
                    </a:lnTo>
                    <a:lnTo>
                      <a:pt x="939" y="400"/>
                    </a:lnTo>
                    <a:lnTo>
                      <a:pt x="936" y="346"/>
                    </a:lnTo>
                    <a:lnTo>
                      <a:pt x="930" y="294"/>
                    </a:lnTo>
                    <a:lnTo>
                      <a:pt x="925" y="244"/>
                    </a:lnTo>
                    <a:lnTo>
                      <a:pt x="918" y="193"/>
                    </a:lnTo>
                    <a:lnTo>
                      <a:pt x="910" y="145"/>
                    </a:lnTo>
                    <a:lnTo>
                      <a:pt x="902" y="96"/>
                    </a:lnTo>
                    <a:lnTo>
                      <a:pt x="894" y="47"/>
                    </a:lnTo>
                    <a:lnTo>
                      <a:pt x="88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 name="Freeform 77"/>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299" name="Freeform 78"/>
              <p:cNvSpPr>
                <a:spLocks/>
              </p:cNvSpPr>
              <p:nvPr/>
            </p:nvSpPr>
            <p:spPr bwMode="auto">
              <a:xfrm>
                <a:off x="2201304" y="2307579"/>
                <a:ext cx="566738" cy="2581275"/>
              </a:xfrm>
              <a:custGeom>
                <a:avLst/>
                <a:gdLst>
                  <a:gd name="T0" fmla="*/ 83 w 357"/>
                  <a:gd name="T1" fmla="*/ 37 h 1626"/>
                  <a:gd name="T2" fmla="*/ 153 w 357"/>
                  <a:gd name="T3" fmla="*/ 98 h 1626"/>
                  <a:gd name="T4" fmla="*/ 213 w 357"/>
                  <a:gd name="T5" fmla="*/ 161 h 1626"/>
                  <a:gd name="T6" fmla="*/ 296 w 357"/>
                  <a:gd name="T7" fmla="*/ 254 h 1626"/>
                  <a:gd name="T8" fmla="*/ 354 w 357"/>
                  <a:gd name="T9" fmla="*/ 398 h 1626"/>
                  <a:gd name="T10" fmla="*/ 351 w 357"/>
                  <a:gd name="T11" fmla="*/ 556 h 1626"/>
                  <a:gd name="T12" fmla="*/ 341 w 357"/>
                  <a:gd name="T13" fmla="*/ 713 h 1626"/>
                  <a:gd name="T14" fmla="*/ 328 w 357"/>
                  <a:gd name="T15" fmla="*/ 865 h 1626"/>
                  <a:gd name="T16" fmla="*/ 309 w 357"/>
                  <a:gd name="T17" fmla="*/ 943 h 1626"/>
                  <a:gd name="T18" fmla="*/ 291 w 357"/>
                  <a:gd name="T19" fmla="*/ 959 h 1626"/>
                  <a:gd name="T20" fmla="*/ 276 w 357"/>
                  <a:gd name="T21" fmla="*/ 978 h 1626"/>
                  <a:gd name="T22" fmla="*/ 268 w 357"/>
                  <a:gd name="T23" fmla="*/ 1000 h 1626"/>
                  <a:gd name="T24" fmla="*/ 266 w 357"/>
                  <a:gd name="T25" fmla="*/ 1024 h 1626"/>
                  <a:gd name="T26" fmla="*/ 270 w 357"/>
                  <a:gd name="T27" fmla="*/ 1047 h 1626"/>
                  <a:gd name="T28" fmla="*/ 279 w 357"/>
                  <a:gd name="T29" fmla="*/ 1069 h 1626"/>
                  <a:gd name="T30" fmla="*/ 297 w 357"/>
                  <a:gd name="T31" fmla="*/ 1092 h 1626"/>
                  <a:gd name="T32" fmla="*/ 307 w 357"/>
                  <a:gd name="T33" fmla="*/ 1146 h 1626"/>
                  <a:gd name="T34" fmla="*/ 302 w 357"/>
                  <a:gd name="T35" fmla="*/ 1247 h 1626"/>
                  <a:gd name="T36" fmla="*/ 296 w 357"/>
                  <a:gd name="T37" fmla="*/ 1352 h 1626"/>
                  <a:gd name="T38" fmla="*/ 291 w 357"/>
                  <a:gd name="T39" fmla="*/ 1456 h 1626"/>
                  <a:gd name="T40" fmla="*/ 258 w 357"/>
                  <a:gd name="T41" fmla="*/ 1521 h 1626"/>
                  <a:gd name="T42" fmla="*/ 192 w 357"/>
                  <a:gd name="T43" fmla="*/ 1554 h 1626"/>
                  <a:gd name="T44" fmla="*/ 123 w 357"/>
                  <a:gd name="T45" fmla="*/ 1585 h 1626"/>
                  <a:gd name="T46" fmla="*/ 54 w 357"/>
                  <a:gd name="T47" fmla="*/ 1612 h 1626"/>
                  <a:gd name="T48" fmla="*/ 36 w 357"/>
                  <a:gd name="T49" fmla="*/ 1528 h 1626"/>
                  <a:gd name="T50" fmla="*/ 67 w 357"/>
                  <a:gd name="T51" fmla="*/ 1325 h 1626"/>
                  <a:gd name="T52" fmla="*/ 89 w 357"/>
                  <a:gd name="T53" fmla="*/ 1113 h 1626"/>
                  <a:gd name="T54" fmla="*/ 101 w 357"/>
                  <a:gd name="T55" fmla="*/ 899 h 1626"/>
                  <a:gd name="T56" fmla="*/ 104 w 357"/>
                  <a:gd name="T57" fmla="*/ 769 h 1626"/>
                  <a:gd name="T58" fmla="*/ 104 w 357"/>
                  <a:gd name="T59" fmla="*/ 743 h 1626"/>
                  <a:gd name="T60" fmla="*/ 104 w 357"/>
                  <a:gd name="T61" fmla="*/ 726 h 1626"/>
                  <a:gd name="T62" fmla="*/ 104 w 357"/>
                  <a:gd name="T63" fmla="*/ 700 h 1626"/>
                  <a:gd name="T64" fmla="*/ 91 w 357"/>
                  <a:gd name="T65" fmla="*/ 678 h 1626"/>
                  <a:gd name="T66" fmla="*/ 68 w 357"/>
                  <a:gd name="T67" fmla="*/ 671 h 1626"/>
                  <a:gd name="T68" fmla="*/ 49 w 357"/>
                  <a:gd name="T69" fmla="*/ 660 h 1626"/>
                  <a:gd name="T70" fmla="*/ 32 w 357"/>
                  <a:gd name="T71" fmla="*/ 644 h 1626"/>
                  <a:gd name="T72" fmla="*/ 19 w 357"/>
                  <a:gd name="T73" fmla="*/ 626 h 1626"/>
                  <a:gd name="T74" fmla="*/ 10 w 357"/>
                  <a:gd name="T75" fmla="*/ 603 h 1626"/>
                  <a:gd name="T76" fmla="*/ 2 w 357"/>
                  <a:gd name="T77" fmla="*/ 567 h 1626"/>
                  <a:gd name="T78" fmla="*/ 2 w 357"/>
                  <a:gd name="T79" fmla="*/ 517 h 1626"/>
                  <a:gd name="T80" fmla="*/ 8 w 357"/>
                  <a:gd name="T81" fmla="*/ 481 h 1626"/>
                  <a:gd name="T82" fmla="*/ 18 w 357"/>
                  <a:gd name="T83" fmla="*/ 458 h 1626"/>
                  <a:gd name="T84" fmla="*/ 29 w 357"/>
                  <a:gd name="T85" fmla="*/ 439 h 1626"/>
                  <a:gd name="T86" fmla="*/ 44 w 357"/>
                  <a:gd name="T87" fmla="*/ 423 h 1626"/>
                  <a:gd name="T88" fmla="*/ 60 w 357"/>
                  <a:gd name="T89" fmla="*/ 410 h 1626"/>
                  <a:gd name="T90" fmla="*/ 80 w 357"/>
                  <a:gd name="T91" fmla="*/ 401 h 1626"/>
                  <a:gd name="T92" fmla="*/ 86 w 357"/>
                  <a:gd name="T93" fmla="*/ 349 h 1626"/>
                  <a:gd name="T94" fmla="*/ 75 w 357"/>
                  <a:gd name="T95" fmla="*/ 244 h 1626"/>
                  <a:gd name="T96" fmla="*/ 58 w 357"/>
                  <a:gd name="T97" fmla="*/ 141 h 1626"/>
                  <a:gd name="T98" fmla="*/ 42 w 357"/>
                  <a:gd name="T99" fmla="*/ 44 h 16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1626"/>
                  <a:gd name="T152" fmla="*/ 357 w 357"/>
                  <a:gd name="T153" fmla="*/ 1626 h 16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1626">
                    <a:moveTo>
                      <a:pt x="32" y="0"/>
                    </a:moveTo>
                    <a:lnTo>
                      <a:pt x="83" y="37"/>
                    </a:lnTo>
                    <a:lnTo>
                      <a:pt x="120" y="68"/>
                    </a:lnTo>
                    <a:lnTo>
                      <a:pt x="153" y="98"/>
                    </a:lnTo>
                    <a:lnTo>
                      <a:pt x="182" y="127"/>
                    </a:lnTo>
                    <a:lnTo>
                      <a:pt x="213" y="161"/>
                    </a:lnTo>
                    <a:lnTo>
                      <a:pt x="250" y="202"/>
                    </a:lnTo>
                    <a:lnTo>
                      <a:pt x="296" y="254"/>
                    </a:lnTo>
                    <a:lnTo>
                      <a:pt x="356" y="320"/>
                    </a:lnTo>
                    <a:lnTo>
                      <a:pt x="354" y="398"/>
                    </a:lnTo>
                    <a:lnTo>
                      <a:pt x="353" y="476"/>
                    </a:lnTo>
                    <a:lnTo>
                      <a:pt x="351" y="556"/>
                    </a:lnTo>
                    <a:lnTo>
                      <a:pt x="346" y="635"/>
                    </a:lnTo>
                    <a:lnTo>
                      <a:pt x="341" y="713"/>
                    </a:lnTo>
                    <a:lnTo>
                      <a:pt x="335" y="791"/>
                    </a:lnTo>
                    <a:lnTo>
                      <a:pt x="328" y="865"/>
                    </a:lnTo>
                    <a:lnTo>
                      <a:pt x="320" y="936"/>
                    </a:lnTo>
                    <a:lnTo>
                      <a:pt x="309" y="943"/>
                    </a:lnTo>
                    <a:lnTo>
                      <a:pt x="299" y="949"/>
                    </a:lnTo>
                    <a:lnTo>
                      <a:pt x="291" y="959"/>
                    </a:lnTo>
                    <a:lnTo>
                      <a:pt x="283" y="967"/>
                    </a:lnTo>
                    <a:lnTo>
                      <a:pt x="276" y="978"/>
                    </a:lnTo>
                    <a:lnTo>
                      <a:pt x="271" y="988"/>
                    </a:lnTo>
                    <a:lnTo>
                      <a:pt x="268" y="1000"/>
                    </a:lnTo>
                    <a:lnTo>
                      <a:pt x="266" y="1011"/>
                    </a:lnTo>
                    <a:lnTo>
                      <a:pt x="266" y="1024"/>
                    </a:lnTo>
                    <a:lnTo>
                      <a:pt x="266" y="1035"/>
                    </a:lnTo>
                    <a:lnTo>
                      <a:pt x="270" y="1047"/>
                    </a:lnTo>
                    <a:lnTo>
                      <a:pt x="275" y="1058"/>
                    </a:lnTo>
                    <a:lnTo>
                      <a:pt x="279" y="1069"/>
                    </a:lnTo>
                    <a:lnTo>
                      <a:pt x="288" y="1081"/>
                    </a:lnTo>
                    <a:lnTo>
                      <a:pt x="297" y="1092"/>
                    </a:lnTo>
                    <a:lnTo>
                      <a:pt x="307" y="1100"/>
                    </a:lnTo>
                    <a:lnTo>
                      <a:pt x="307" y="1146"/>
                    </a:lnTo>
                    <a:lnTo>
                      <a:pt x="305" y="1195"/>
                    </a:lnTo>
                    <a:lnTo>
                      <a:pt x="302" y="1247"/>
                    </a:lnTo>
                    <a:lnTo>
                      <a:pt x="299" y="1300"/>
                    </a:lnTo>
                    <a:lnTo>
                      <a:pt x="296" y="1352"/>
                    </a:lnTo>
                    <a:lnTo>
                      <a:pt x="292" y="1406"/>
                    </a:lnTo>
                    <a:lnTo>
                      <a:pt x="291" y="1456"/>
                    </a:lnTo>
                    <a:lnTo>
                      <a:pt x="289" y="1503"/>
                    </a:lnTo>
                    <a:lnTo>
                      <a:pt x="258" y="1521"/>
                    </a:lnTo>
                    <a:lnTo>
                      <a:pt x="226" y="1537"/>
                    </a:lnTo>
                    <a:lnTo>
                      <a:pt x="192" y="1554"/>
                    </a:lnTo>
                    <a:lnTo>
                      <a:pt x="158" y="1570"/>
                    </a:lnTo>
                    <a:lnTo>
                      <a:pt x="123" y="1585"/>
                    </a:lnTo>
                    <a:lnTo>
                      <a:pt x="89" y="1599"/>
                    </a:lnTo>
                    <a:lnTo>
                      <a:pt x="54" y="1612"/>
                    </a:lnTo>
                    <a:lnTo>
                      <a:pt x="16" y="1625"/>
                    </a:lnTo>
                    <a:lnTo>
                      <a:pt x="36" y="1528"/>
                    </a:lnTo>
                    <a:lnTo>
                      <a:pt x="54" y="1427"/>
                    </a:lnTo>
                    <a:lnTo>
                      <a:pt x="67" y="1325"/>
                    </a:lnTo>
                    <a:lnTo>
                      <a:pt x="80" y="1219"/>
                    </a:lnTo>
                    <a:lnTo>
                      <a:pt x="89" y="1113"/>
                    </a:lnTo>
                    <a:lnTo>
                      <a:pt x="96" y="1006"/>
                    </a:lnTo>
                    <a:lnTo>
                      <a:pt x="101" y="899"/>
                    </a:lnTo>
                    <a:lnTo>
                      <a:pt x="102" y="791"/>
                    </a:lnTo>
                    <a:lnTo>
                      <a:pt x="104" y="769"/>
                    </a:lnTo>
                    <a:lnTo>
                      <a:pt x="104" y="754"/>
                    </a:lnTo>
                    <a:lnTo>
                      <a:pt x="104" y="743"/>
                    </a:lnTo>
                    <a:lnTo>
                      <a:pt x="104" y="735"/>
                    </a:lnTo>
                    <a:lnTo>
                      <a:pt x="104" y="726"/>
                    </a:lnTo>
                    <a:lnTo>
                      <a:pt x="104" y="715"/>
                    </a:lnTo>
                    <a:lnTo>
                      <a:pt x="104" y="700"/>
                    </a:lnTo>
                    <a:lnTo>
                      <a:pt x="104" y="679"/>
                    </a:lnTo>
                    <a:lnTo>
                      <a:pt x="91" y="678"/>
                    </a:lnTo>
                    <a:lnTo>
                      <a:pt x="80" y="674"/>
                    </a:lnTo>
                    <a:lnTo>
                      <a:pt x="68" y="671"/>
                    </a:lnTo>
                    <a:lnTo>
                      <a:pt x="58" y="666"/>
                    </a:lnTo>
                    <a:lnTo>
                      <a:pt x="49" y="660"/>
                    </a:lnTo>
                    <a:lnTo>
                      <a:pt x="41" y="652"/>
                    </a:lnTo>
                    <a:lnTo>
                      <a:pt x="32" y="644"/>
                    </a:lnTo>
                    <a:lnTo>
                      <a:pt x="26" y="635"/>
                    </a:lnTo>
                    <a:lnTo>
                      <a:pt x="19" y="626"/>
                    </a:lnTo>
                    <a:lnTo>
                      <a:pt x="15" y="614"/>
                    </a:lnTo>
                    <a:lnTo>
                      <a:pt x="10" y="603"/>
                    </a:lnTo>
                    <a:lnTo>
                      <a:pt x="6" y="592"/>
                    </a:lnTo>
                    <a:lnTo>
                      <a:pt x="2" y="567"/>
                    </a:lnTo>
                    <a:lnTo>
                      <a:pt x="0" y="543"/>
                    </a:lnTo>
                    <a:lnTo>
                      <a:pt x="2" y="517"/>
                    </a:lnTo>
                    <a:lnTo>
                      <a:pt x="5" y="492"/>
                    </a:lnTo>
                    <a:lnTo>
                      <a:pt x="8" y="481"/>
                    </a:lnTo>
                    <a:lnTo>
                      <a:pt x="13" y="470"/>
                    </a:lnTo>
                    <a:lnTo>
                      <a:pt x="18" y="458"/>
                    </a:lnTo>
                    <a:lnTo>
                      <a:pt x="23" y="449"/>
                    </a:lnTo>
                    <a:lnTo>
                      <a:pt x="29" y="439"/>
                    </a:lnTo>
                    <a:lnTo>
                      <a:pt x="36" y="429"/>
                    </a:lnTo>
                    <a:lnTo>
                      <a:pt x="44" y="423"/>
                    </a:lnTo>
                    <a:lnTo>
                      <a:pt x="52" y="414"/>
                    </a:lnTo>
                    <a:lnTo>
                      <a:pt x="60" y="410"/>
                    </a:lnTo>
                    <a:lnTo>
                      <a:pt x="70" y="405"/>
                    </a:lnTo>
                    <a:lnTo>
                      <a:pt x="80" y="401"/>
                    </a:lnTo>
                    <a:lnTo>
                      <a:pt x="91" y="400"/>
                    </a:lnTo>
                    <a:lnTo>
                      <a:pt x="86" y="349"/>
                    </a:lnTo>
                    <a:lnTo>
                      <a:pt x="80" y="297"/>
                    </a:lnTo>
                    <a:lnTo>
                      <a:pt x="75" y="244"/>
                    </a:lnTo>
                    <a:lnTo>
                      <a:pt x="67" y="192"/>
                    </a:lnTo>
                    <a:lnTo>
                      <a:pt x="58" y="141"/>
                    </a:lnTo>
                    <a:lnTo>
                      <a:pt x="50" y="91"/>
                    </a:lnTo>
                    <a:lnTo>
                      <a:pt x="42" y="44"/>
                    </a:lnTo>
                    <a:lnTo>
                      <a:pt x="32"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 name="Freeform 79"/>
              <p:cNvSpPr>
                <a:spLocks/>
              </p:cNvSpPr>
              <p:nvPr/>
            </p:nvSpPr>
            <p:spPr bwMode="auto">
              <a:xfrm>
                <a:off x="1236104" y="2736204"/>
                <a:ext cx="776288" cy="1724025"/>
              </a:xfrm>
              <a:custGeom>
                <a:avLst/>
                <a:gdLst>
                  <a:gd name="T0" fmla="*/ 372 w 489"/>
                  <a:gd name="T1" fmla="*/ 582 h 1086"/>
                  <a:gd name="T2" fmla="*/ 343 w 489"/>
                  <a:gd name="T3" fmla="*/ 604 h 1086"/>
                  <a:gd name="T4" fmla="*/ 322 w 489"/>
                  <a:gd name="T5" fmla="*/ 640 h 1086"/>
                  <a:gd name="T6" fmla="*/ 310 w 489"/>
                  <a:gd name="T7" fmla="*/ 687 h 1086"/>
                  <a:gd name="T8" fmla="*/ 314 w 489"/>
                  <a:gd name="T9" fmla="*/ 736 h 1086"/>
                  <a:gd name="T10" fmla="*/ 330 w 489"/>
                  <a:gd name="T11" fmla="*/ 777 h 1086"/>
                  <a:gd name="T12" fmla="*/ 356 w 489"/>
                  <a:gd name="T13" fmla="*/ 808 h 1086"/>
                  <a:gd name="T14" fmla="*/ 390 w 489"/>
                  <a:gd name="T15" fmla="*/ 821 h 1086"/>
                  <a:gd name="T16" fmla="*/ 424 w 489"/>
                  <a:gd name="T17" fmla="*/ 816 h 1086"/>
                  <a:gd name="T18" fmla="*/ 455 w 489"/>
                  <a:gd name="T19" fmla="*/ 795 h 1086"/>
                  <a:gd name="T20" fmla="*/ 476 w 489"/>
                  <a:gd name="T21" fmla="*/ 757 h 1086"/>
                  <a:gd name="T22" fmla="*/ 486 w 489"/>
                  <a:gd name="T23" fmla="*/ 712 h 1086"/>
                  <a:gd name="T24" fmla="*/ 483 w 489"/>
                  <a:gd name="T25" fmla="*/ 663 h 1086"/>
                  <a:gd name="T26" fmla="*/ 466 w 489"/>
                  <a:gd name="T27" fmla="*/ 621 h 1086"/>
                  <a:gd name="T28" fmla="*/ 440 w 489"/>
                  <a:gd name="T29" fmla="*/ 591 h 1086"/>
                  <a:gd name="T30" fmla="*/ 408 w 489"/>
                  <a:gd name="T31" fmla="*/ 577 h 1086"/>
                  <a:gd name="T32" fmla="*/ 70 w 489"/>
                  <a:gd name="T33" fmla="*/ 858 h 1086"/>
                  <a:gd name="T34" fmla="*/ 41 w 489"/>
                  <a:gd name="T35" fmla="*/ 876 h 1086"/>
                  <a:gd name="T36" fmla="*/ 18 w 489"/>
                  <a:gd name="T37" fmla="*/ 907 h 1086"/>
                  <a:gd name="T38" fmla="*/ 5 w 489"/>
                  <a:gd name="T39" fmla="*/ 947 h 1086"/>
                  <a:gd name="T40" fmla="*/ 5 w 489"/>
                  <a:gd name="T41" fmla="*/ 993 h 1086"/>
                  <a:gd name="T42" fmla="*/ 18 w 489"/>
                  <a:gd name="T43" fmla="*/ 1035 h 1086"/>
                  <a:gd name="T44" fmla="*/ 41 w 489"/>
                  <a:gd name="T45" fmla="*/ 1066 h 1086"/>
                  <a:gd name="T46" fmla="*/ 70 w 489"/>
                  <a:gd name="T47" fmla="*/ 1082 h 1086"/>
                  <a:gd name="T48" fmla="*/ 102 w 489"/>
                  <a:gd name="T49" fmla="*/ 1082 h 1086"/>
                  <a:gd name="T50" fmla="*/ 132 w 489"/>
                  <a:gd name="T51" fmla="*/ 1066 h 1086"/>
                  <a:gd name="T52" fmla="*/ 154 w 489"/>
                  <a:gd name="T53" fmla="*/ 1035 h 1086"/>
                  <a:gd name="T54" fmla="*/ 167 w 489"/>
                  <a:gd name="T55" fmla="*/ 993 h 1086"/>
                  <a:gd name="T56" fmla="*/ 167 w 489"/>
                  <a:gd name="T57" fmla="*/ 947 h 1086"/>
                  <a:gd name="T58" fmla="*/ 154 w 489"/>
                  <a:gd name="T59" fmla="*/ 907 h 1086"/>
                  <a:gd name="T60" fmla="*/ 132 w 489"/>
                  <a:gd name="T61" fmla="*/ 876 h 1086"/>
                  <a:gd name="T62" fmla="*/ 102 w 489"/>
                  <a:gd name="T63" fmla="*/ 858 h 1086"/>
                  <a:gd name="T64" fmla="*/ 60 w 489"/>
                  <a:gd name="T65" fmla="*/ 325 h 1086"/>
                  <a:gd name="T66" fmla="*/ 29 w 489"/>
                  <a:gd name="T67" fmla="*/ 341 h 1086"/>
                  <a:gd name="T68" fmla="*/ 2 w 489"/>
                  <a:gd name="T69" fmla="*/ 401 h 1086"/>
                  <a:gd name="T70" fmla="*/ 11 w 489"/>
                  <a:gd name="T71" fmla="*/ 473 h 1086"/>
                  <a:gd name="T72" fmla="*/ 47 w 489"/>
                  <a:gd name="T73" fmla="*/ 510 h 1086"/>
                  <a:gd name="T74" fmla="*/ 75 w 489"/>
                  <a:gd name="T75" fmla="*/ 513 h 1086"/>
                  <a:gd name="T76" fmla="*/ 106 w 489"/>
                  <a:gd name="T77" fmla="*/ 499 h 1086"/>
                  <a:gd name="T78" fmla="*/ 135 w 489"/>
                  <a:gd name="T79" fmla="*/ 439 h 1086"/>
                  <a:gd name="T80" fmla="*/ 124 w 489"/>
                  <a:gd name="T81" fmla="*/ 367 h 1086"/>
                  <a:gd name="T82" fmla="*/ 88 w 489"/>
                  <a:gd name="T83" fmla="*/ 330 h 1086"/>
                  <a:gd name="T84" fmla="*/ 356 w 489"/>
                  <a:gd name="T85" fmla="*/ 0 h 1086"/>
                  <a:gd name="T86" fmla="*/ 317 w 489"/>
                  <a:gd name="T87" fmla="*/ 10 h 1086"/>
                  <a:gd name="T88" fmla="*/ 286 w 489"/>
                  <a:gd name="T89" fmla="*/ 40 h 1086"/>
                  <a:gd name="T90" fmla="*/ 265 w 489"/>
                  <a:gd name="T91" fmla="*/ 83 h 1086"/>
                  <a:gd name="T92" fmla="*/ 257 w 489"/>
                  <a:gd name="T93" fmla="*/ 136 h 1086"/>
                  <a:gd name="T94" fmla="*/ 265 w 489"/>
                  <a:gd name="T95" fmla="*/ 190 h 1086"/>
                  <a:gd name="T96" fmla="*/ 286 w 489"/>
                  <a:gd name="T97" fmla="*/ 232 h 1086"/>
                  <a:gd name="T98" fmla="*/ 317 w 489"/>
                  <a:gd name="T99" fmla="*/ 261 h 1086"/>
                  <a:gd name="T100" fmla="*/ 356 w 489"/>
                  <a:gd name="T101" fmla="*/ 273 h 1086"/>
                  <a:gd name="T102" fmla="*/ 393 w 489"/>
                  <a:gd name="T103" fmla="*/ 261 h 1086"/>
                  <a:gd name="T104" fmla="*/ 426 w 489"/>
                  <a:gd name="T105" fmla="*/ 232 h 1086"/>
                  <a:gd name="T106" fmla="*/ 447 w 489"/>
                  <a:gd name="T107" fmla="*/ 190 h 1086"/>
                  <a:gd name="T108" fmla="*/ 453 w 489"/>
                  <a:gd name="T109" fmla="*/ 136 h 1086"/>
                  <a:gd name="T110" fmla="*/ 447 w 489"/>
                  <a:gd name="T111" fmla="*/ 83 h 1086"/>
                  <a:gd name="T112" fmla="*/ 426 w 489"/>
                  <a:gd name="T113" fmla="*/ 40 h 1086"/>
                  <a:gd name="T114" fmla="*/ 393 w 489"/>
                  <a:gd name="T115" fmla="*/ 10 h 1086"/>
                  <a:gd name="T116" fmla="*/ 356 w 489"/>
                  <a:gd name="T117" fmla="*/ 0 h 10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9"/>
                  <a:gd name="T178" fmla="*/ 0 h 1086"/>
                  <a:gd name="T179" fmla="*/ 489 w 489"/>
                  <a:gd name="T180" fmla="*/ 1086 h 10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9" h="1086">
                    <a:moveTo>
                      <a:pt x="398" y="575"/>
                    </a:moveTo>
                    <a:lnTo>
                      <a:pt x="390" y="577"/>
                    </a:lnTo>
                    <a:lnTo>
                      <a:pt x="380" y="578"/>
                    </a:lnTo>
                    <a:lnTo>
                      <a:pt x="372" y="582"/>
                    </a:lnTo>
                    <a:lnTo>
                      <a:pt x="364" y="585"/>
                    </a:lnTo>
                    <a:lnTo>
                      <a:pt x="356" y="591"/>
                    </a:lnTo>
                    <a:lnTo>
                      <a:pt x="349" y="596"/>
                    </a:lnTo>
                    <a:lnTo>
                      <a:pt x="343" y="604"/>
                    </a:lnTo>
                    <a:lnTo>
                      <a:pt x="336" y="613"/>
                    </a:lnTo>
                    <a:lnTo>
                      <a:pt x="330" y="621"/>
                    </a:lnTo>
                    <a:lnTo>
                      <a:pt x="325" y="630"/>
                    </a:lnTo>
                    <a:lnTo>
                      <a:pt x="322" y="640"/>
                    </a:lnTo>
                    <a:lnTo>
                      <a:pt x="317" y="652"/>
                    </a:lnTo>
                    <a:lnTo>
                      <a:pt x="314" y="663"/>
                    </a:lnTo>
                    <a:lnTo>
                      <a:pt x="312" y="674"/>
                    </a:lnTo>
                    <a:lnTo>
                      <a:pt x="310" y="687"/>
                    </a:lnTo>
                    <a:lnTo>
                      <a:pt x="310" y="699"/>
                    </a:lnTo>
                    <a:lnTo>
                      <a:pt x="310" y="712"/>
                    </a:lnTo>
                    <a:lnTo>
                      <a:pt x="312" y="723"/>
                    </a:lnTo>
                    <a:lnTo>
                      <a:pt x="314" y="736"/>
                    </a:lnTo>
                    <a:lnTo>
                      <a:pt x="317" y="747"/>
                    </a:lnTo>
                    <a:lnTo>
                      <a:pt x="322" y="757"/>
                    </a:lnTo>
                    <a:lnTo>
                      <a:pt x="325" y="767"/>
                    </a:lnTo>
                    <a:lnTo>
                      <a:pt x="330" y="777"/>
                    </a:lnTo>
                    <a:lnTo>
                      <a:pt x="336" y="786"/>
                    </a:lnTo>
                    <a:lnTo>
                      <a:pt x="343" y="795"/>
                    </a:lnTo>
                    <a:lnTo>
                      <a:pt x="349" y="801"/>
                    </a:lnTo>
                    <a:lnTo>
                      <a:pt x="356" y="808"/>
                    </a:lnTo>
                    <a:lnTo>
                      <a:pt x="364" y="812"/>
                    </a:lnTo>
                    <a:lnTo>
                      <a:pt x="372" y="816"/>
                    </a:lnTo>
                    <a:lnTo>
                      <a:pt x="380" y="819"/>
                    </a:lnTo>
                    <a:lnTo>
                      <a:pt x="390" y="821"/>
                    </a:lnTo>
                    <a:lnTo>
                      <a:pt x="398" y="822"/>
                    </a:lnTo>
                    <a:lnTo>
                      <a:pt x="408" y="821"/>
                    </a:lnTo>
                    <a:lnTo>
                      <a:pt x="416" y="819"/>
                    </a:lnTo>
                    <a:lnTo>
                      <a:pt x="424" y="816"/>
                    </a:lnTo>
                    <a:lnTo>
                      <a:pt x="432" y="812"/>
                    </a:lnTo>
                    <a:lnTo>
                      <a:pt x="440" y="808"/>
                    </a:lnTo>
                    <a:lnTo>
                      <a:pt x="449" y="801"/>
                    </a:lnTo>
                    <a:lnTo>
                      <a:pt x="455" y="795"/>
                    </a:lnTo>
                    <a:lnTo>
                      <a:pt x="462" y="786"/>
                    </a:lnTo>
                    <a:lnTo>
                      <a:pt x="466" y="777"/>
                    </a:lnTo>
                    <a:lnTo>
                      <a:pt x="471" y="767"/>
                    </a:lnTo>
                    <a:lnTo>
                      <a:pt x="476" y="757"/>
                    </a:lnTo>
                    <a:lnTo>
                      <a:pt x="479" y="747"/>
                    </a:lnTo>
                    <a:lnTo>
                      <a:pt x="483" y="736"/>
                    </a:lnTo>
                    <a:lnTo>
                      <a:pt x="486" y="723"/>
                    </a:lnTo>
                    <a:lnTo>
                      <a:pt x="486" y="712"/>
                    </a:lnTo>
                    <a:lnTo>
                      <a:pt x="488" y="699"/>
                    </a:lnTo>
                    <a:lnTo>
                      <a:pt x="486" y="687"/>
                    </a:lnTo>
                    <a:lnTo>
                      <a:pt x="486" y="674"/>
                    </a:lnTo>
                    <a:lnTo>
                      <a:pt x="483" y="663"/>
                    </a:lnTo>
                    <a:lnTo>
                      <a:pt x="479" y="652"/>
                    </a:lnTo>
                    <a:lnTo>
                      <a:pt x="476" y="640"/>
                    </a:lnTo>
                    <a:lnTo>
                      <a:pt x="471" y="630"/>
                    </a:lnTo>
                    <a:lnTo>
                      <a:pt x="466" y="621"/>
                    </a:lnTo>
                    <a:lnTo>
                      <a:pt x="462" y="613"/>
                    </a:lnTo>
                    <a:lnTo>
                      <a:pt x="455" y="604"/>
                    </a:lnTo>
                    <a:lnTo>
                      <a:pt x="449" y="596"/>
                    </a:lnTo>
                    <a:lnTo>
                      <a:pt x="440" y="591"/>
                    </a:lnTo>
                    <a:lnTo>
                      <a:pt x="432" y="585"/>
                    </a:lnTo>
                    <a:lnTo>
                      <a:pt x="424" y="582"/>
                    </a:lnTo>
                    <a:lnTo>
                      <a:pt x="416" y="578"/>
                    </a:lnTo>
                    <a:lnTo>
                      <a:pt x="408" y="577"/>
                    </a:lnTo>
                    <a:lnTo>
                      <a:pt x="398" y="575"/>
                    </a:lnTo>
                    <a:lnTo>
                      <a:pt x="86" y="855"/>
                    </a:lnTo>
                    <a:lnTo>
                      <a:pt x="78" y="856"/>
                    </a:lnTo>
                    <a:lnTo>
                      <a:pt x="70" y="858"/>
                    </a:lnTo>
                    <a:lnTo>
                      <a:pt x="62" y="861"/>
                    </a:lnTo>
                    <a:lnTo>
                      <a:pt x="54" y="864"/>
                    </a:lnTo>
                    <a:lnTo>
                      <a:pt x="47" y="869"/>
                    </a:lnTo>
                    <a:lnTo>
                      <a:pt x="41" y="876"/>
                    </a:lnTo>
                    <a:lnTo>
                      <a:pt x="34" y="882"/>
                    </a:lnTo>
                    <a:lnTo>
                      <a:pt x="28" y="889"/>
                    </a:lnTo>
                    <a:lnTo>
                      <a:pt x="23" y="897"/>
                    </a:lnTo>
                    <a:lnTo>
                      <a:pt x="18" y="907"/>
                    </a:lnTo>
                    <a:lnTo>
                      <a:pt x="13" y="916"/>
                    </a:lnTo>
                    <a:lnTo>
                      <a:pt x="10" y="926"/>
                    </a:lnTo>
                    <a:lnTo>
                      <a:pt x="7" y="936"/>
                    </a:lnTo>
                    <a:lnTo>
                      <a:pt x="5" y="947"/>
                    </a:lnTo>
                    <a:lnTo>
                      <a:pt x="3" y="959"/>
                    </a:lnTo>
                    <a:lnTo>
                      <a:pt x="3" y="970"/>
                    </a:lnTo>
                    <a:lnTo>
                      <a:pt x="3" y="981"/>
                    </a:lnTo>
                    <a:lnTo>
                      <a:pt x="5" y="993"/>
                    </a:lnTo>
                    <a:lnTo>
                      <a:pt x="7" y="1004"/>
                    </a:lnTo>
                    <a:lnTo>
                      <a:pt x="10" y="1016"/>
                    </a:lnTo>
                    <a:lnTo>
                      <a:pt x="13" y="1025"/>
                    </a:lnTo>
                    <a:lnTo>
                      <a:pt x="18" y="1035"/>
                    </a:lnTo>
                    <a:lnTo>
                      <a:pt x="23" y="1043"/>
                    </a:lnTo>
                    <a:lnTo>
                      <a:pt x="28" y="1051"/>
                    </a:lnTo>
                    <a:lnTo>
                      <a:pt x="34" y="1059"/>
                    </a:lnTo>
                    <a:lnTo>
                      <a:pt x="41" y="1066"/>
                    </a:lnTo>
                    <a:lnTo>
                      <a:pt x="47" y="1071"/>
                    </a:lnTo>
                    <a:lnTo>
                      <a:pt x="54" y="1076"/>
                    </a:lnTo>
                    <a:lnTo>
                      <a:pt x="62" y="1081"/>
                    </a:lnTo>
                    <a:lnTo>
                      <a:pt x="70" y="1082"/>
                    </a:lnTo>
                    <a:lnTo>
                      <a:pt x="78" y="1085"/>
                    </a:lnTo>
                    <a:lnTo>
                      <a:pt x="86" y="1085"/>
                    </a:lnTo>
                    <a:lnTo>
                      <a:pt x="94" y="1085"/>
                    </a:lnTo>
                    <a:lnTo>
                      <a:pt x="102" y="1082"/>
                    </a:lnTo>
                    <a:lnTo>
                      <a:pt x="111" y="1081"/>
                    </a:lnTo>
                    <a:lnTo>
                      <a:pt x="119" y="1076"/>
                    </a:lnTo>
                    <a:lnTo>
                      <a:pt x="125" y="1071"/>
                    </a:lnTo>
                    <a:lnTo>
                      <a:pt x="132" y="1066"/>
                    </a:lnTo>
                    <a:lnTo>
                      <a:pt x="138" y="1059"/>
                    </a:lnTo>
                    <a:lnTo>
                      <a:pt x="145" y="1051"/>
                    </a:lnTo>
                    <a:lnTo>
                      <a:pt x="150" y="1043"/>
                    </a:lnTo>
                    <a:lnTo>
                      <a:pt x="154" y="1035"/>
                    </a:lnTo>
                    <a:lnTo>
                      <a:pt x="159" y="1025"/>
                    </a:lnTo>
                    <a:lnTo>
                      <a:pt x="163" y="1016"/>
                    </a:lnTo>
                    <a:lnTo>
                      <a:pt x="164" y="1004"/>
                    </a:lnTo>
                    <a:lnTo>
                      <a:pt x="167" y="993"/>
                    </a:lnTo>
                    <a:lnTo>
                      <a:pt x="167" y="981"/>
                    </a:lnTo>
                    <a:lnTo>
                      <a:pt x="169" y="970"/>
                    </a:lnTo>
                    <a:lnTo>
                      <a:pt x="167" y="959"/>
                    </a:lnTo>
                    <a:lnTo>
                      <a:pt x="167" y="947"/>
                    </a:lnTo>
                    <a:lnTo>
                      <a:pt x="164" y="936"/>
                    </a:lnTo>
                    <a:lnTo>
                      <a:pt x="163" y="926"/>
                    </a:lnTo>
                    <a:lnTo>
                      <a:pt x="159" y="916"/>
                    </a:lnTo>
                    <a:lnTo>
                      <a:pt x="154" y="907"/>
                    </a:lnTo>
                    <a:lnTo>
                      <a:pt x="150" y="897"/>
                    </a:lnTo>
                    <a:lnTo>
                      <a:pt x="145" y="889"/>
                    </a:lnTo>
                    <a:lnTo>
                      <a:pt x="138" y="882"/>
                    </a:lnTo>
                    <a:lnTo>
                      <a:pt x="132" y="876"/>
                    </a:lnTo>
                    <a:lnTo>
                      <a:pt x="125" y="869"/>
                    </a:lnTo>
                    <a:lnTo>
                      <a:pt x="119" y="864"/>
                    </a:lnTo>
                    <a:lnTo>
                      <a:pt x="111" y="861"/>
                    </a:lnTo>
                    <a:lnTo>
                      <a:pt x="102" y="858"/>
                    </a:lnTo>
                    <a:lnTo>
                      <a:pt x="94" y="856"/>
                    </a:lnTo>
                    <a:lnTo>
                      <a:pt x="86" y="855"/>
                    </a:lnTo>
                    <a:lnTo>
                      <a:pt x="68" y="325"/>
                    </a:lnTo>
                    <a:lnTo>
                      <a:pt x="60" y="325"/>
                    </a:lnTo>
                    <a:lnTo>
                      <a:pt x="54" y="326"/>
                    </a:lnTo>
                    <a:lnTo>
                      <a:pt x="47" y="330"/>
                    </a:lnTo>
                    <a:lnTo>
                      <a:pt x="41" y="333"/>
                    </a:lnTo>
                    <a:lnTo>
                      <a:pt x="29" y="341"/>
                    </a:lnTo>
                    <a:lnTo>
                      <a:pt x="20" y="352"/>
                    </a:lnTo>
                    <a:lnTo>
                      <a:pt x="11" y="367"/>
                    </a:lnTo>
                    <a:lnTo>
                      <a:pt x="5" y="383"/>
                    </a:lnTo>
                    <a:lnTo>
                      <a:pt x="2" y="401"/>
                    </a:lnTo>
                    <a:lnTo>
                      <a:pt x="0" y="421"/>
                    </a:lnTo>
                    <a:lnTo>
                      <a:pt x="2" y="439"/>
                    </a:lnTo>
                    <a:lnTo>
                      <a:pt x="5" y="456"/>
                    </a:lnTo>
                    <a:lnTo>
                      <a:pt x="11" y="473"/>
                    </a:lnTo>
                    <a:lnTo>
                      <a:pt x="20" y="487"/>
                    </a:lnTo>
                    <a:lnTo>
                      <a:pt x="29" y="499"/>
                    </a:lnTo>
                    <a:lnTo>
                      <a:pt x="41" y="507"/>
                    </a:lnTo>
                    <a:lnTo>
                      <a:pt x="47" y="510"/>
                    </a:lnTo>
                    <a:lnTo>
                      <a:pt x="54" y="513"/>
                    </a:lnTo>
                    <a:lnTo>
                      <a:pt x="60" y="513"/>
                    </a:lnTo>
                    <a:lnTo>
                      <a:pt x="68" y="515"/>
                    </a:lnTo>
                    <a:lnTo>
                      <a:pt x="75" y="513"/>
                    </a:lnTo>
                    <a:lnTo>
                      <a:pt x="81" y="513"/>
                    </a:lnTo>
                    <a:lnTo>
                      <a:pt x="88" y="510"/>
                    </a:lnTo>
                    <a:lnTo>
                      <a:pt x="94" y="507"/>
                    </a:lnTo>
                    <a:lnTo>
                      <a:pt x="106" y="499"/>
                    </a:lnTo>
                    <a:lnTo>
                      <a:pt x="115" y="487"/>
                    </a:lnTo>
                    <a:lnTo>
                      <a:pt x="124" y="473"/>
                    </a:lnTo>
                    <a:lnTo>
                      <a:pt x="130" y="456"/>
                    </a:lnTo>
                    <a:lnTo>
                      <a:pt x="135" y="439"/>
                    </a:lnTo>
                    <a:lnTo>
                      <a:pt x="135" y="421"/>
                    </a:lnTo>
                    <a:lnTo>
                      <a:pt x="135" y="401"/>
                    </a:lnTo>
                    <a:lnTo>
                      <a:pt x="130" y="383"/>
                    </a:lnTo>
                    <a:lnTo>
                      <a:pt x="124" y="367"/>
                    </a:lnTo>
                    <a:lnTo>
                      <a:pt x="115" y="352"/>
                    </a:lnTo>
                    <a:lnTo>
                      <a:pt x="106" y="341"/>
                    </a:lnTo>
                    <a:lnTo>
                      <a:pt x="94" y="333"/>
                    </a:lnTo>
                    <a:lnTo>
                      <a:pt x="88" y="330"/>
                    </a:lnTo>
                    <a:lnTo>
                      <a:pt x="81" y="326"/>
                    </a:lnTo>
                    <a:lnTo>
                      <a:pt x="75" y="325"/>
                    </a:lnTo>
                    <a:lnTo>
                      <a:pt x="68" y="325"/>
                    </a:lnTo>
                    <a:lnTo>
                      <a:pt x="356" y="0"/>
                    </a:lnTo>
                    <a:lnTo>
                      <a:pt x="346" y="0"/>
                    </a:lnTo>
                    <a:lnTo>
                      <a:pt x="336" y="3"/>
                    </a:lnTo>
                    <a:lnTo>
                      <a:pt x="327" y="6"/>
                    </a:lnTo>
                    <a:lnTo>
                      <a:pt x="317" y="10"/>
                    </a:lnTo>
                    <a:lnTo>
                      <a:pt x="309" y="16"/>
                    </a:lnTo>
                    <a:lnTo>
                      <a:pt x="301" y="23"/>
                    </a:lnTo>
                    <a:lnTo>
                      <a:pt x="293" y="31"/>
                    </a:lnTo>
                    <a:lnTo>
                      <a:pt x="286" y="40"/>
                    </a:lnTo>
                    <a:lnTo>
                      <a:pt x="280" y="50"/>
                    </a:lnTo>
                    <a:lnTo>
                      <a:pt x="275" y="60"/>
                    </a:lnTo>
                    <a:lnTo>
                      <a:pt x="270" y="71"/>
                    </a:lnTo>
                    <a:lnTo>
                      <a:pt x="265" y="83"/>
                    </a:lnTo>
                    <a:lnTo>
                      <a:pt x="262" y="96"/>
                    </a:lnTo>
                    <a:lnTo>
                      <a:pt x="260" y="109"/>
                    </a:lnTo>
                    <a:lnTo>
                      <a:pt x="258" y="122"/>
                    </a:lnTo>
                    <a:lnTo>
                      <a:pt x="257" y="136"/>
                    </a:lnTo>
                    <a:lnTo>
                      <a:pt x="258" y="151"/>
                    </a:lnTo>
                    <a:lnTo>
                      <a:pt x="260" y="164"/>
                    </a:lnTo>
                    <a:lnTo>
                      <a:pt x="262" y="177"/>
                    </a:lnTo>
                    <a:lnTo>
                      <a:pt x="265" y="190"/>
                    </a:lnTo>
                    <a:lnTo>
                      <a:pt x="270" y="201"/>
                    </a:lnTo>
                    <a:lnTo>
                      <a:pt x="275" y="213"/>
                    </a:lnTo>
                    <a:lnTo>
                      <a:pt x="280" y="222"/>
                    </a:lnTo>
                    <a:lnTo>
                      <a:pt x="286" y="232"/>
                    </a:lnTo>
                    <a:lnTo>
                      <a:pt x="293" y="242"/>
                    </a:lnTo>
                    <a:lnTo>
                      <a:pt x="301" y="250"/>
                    </a:lnTo>
                    <a:lnTo>
                      <a:pt x="309" y="257"/>
                    </a:lnTo>
                    <a:lnTo>
                      <a:pt x="317" y="261"/>
                    </a:lnTo>
                    <a:lnTo>
                      <a:pt x="327" y="266"/>
                    </a:lnTo>
                    <a:lnTo>
                      <a:pt x="336" y="270"/>
                    </a:lnTo>
                    <a:lnTo>
                      <a:pt x="346" y="273"/>
                    </a:lnTo>
                    <a:lnTo>
                      <a:pt x="356" y="273"/>
                    </a:lnTo>
                    <a:lnTo>
                      <a:pt x="366" y="273"/>
                    </a:lnTo>
                    <a:lnTo>
                      <a:pt x="375" y="270"/>
                    </a:lnTo>
                    <a:lnTo>
                      <a:pt x="385" y="266"/>
                    </a:lnTo>
                    <a:lnTo>
                      <a:pt x="393" y="261"/>
                    </a:lnTo>
                    <a:lnTo>
                      <a:pt x="403" y="257"/>
                    </a:lnTo>
                    <a:lnTo>
                      <a:pt x="411" y="250"/>
                    </a:lnTo>
                    <a:lnTo>
                      <a:pt x="418" y="242"/>
                    </a:lnTo>
                    <a:lnTo>
                      <a:pt x="426" y="232"/>
                    </a:lnTo>
                    <a:lnTo>
                      <a:pt x="431" y="222"/>
                    </a:lnTo>
                    <a:lnTo>
                      <a:pt x="437" y="213"/>
                    </a:lnTo>
                    <a:lnTo>
                      <a:pt x="442" y="201"/>
                    </a:lnTo>
                    <a:lnTo>
                      <a:pt x="447" y="190"/>
                    </a:lnTo>
                    <a:lnTo>
                      <a:pt x="450" y="177"/>
                    </a:lnTo>
                    <a:lnTo>
                      <a:pt x="452" y="164"/>
                    </a:lnTo>
                    <a:lnTo>
                      <a:pt x="453" y="151"/>
                    </a:lnTo>
                    <a:lnTo>
                      <a:pt x="453" y="136"/>
                    </a:lnTo>
                    <a:lnTo>
                      <a:pt x="453" y="122"/>
                    </a:lnTo>
                    <a:lnTo>
                      <a:pt x="452" y="109"/>
                    </a:lnTo>
                    <a:lnTo>
                      <a:pt x="450" y="96"/>
                    </a:lnTo>
                    <a:lnTo>
                      <a:pt x="447" y="83"/>
                    </a:lnTo>
                    <a:lnTo>
                      <a:pt x="442" y="71"/>
                    </a:lnTo>
                    <a:lnTo>
                      <a:pt x="437" y="60"/>
                    </a:lnTo>
                    <a:lnTo>
                      <a:pt x="431" y="50"/>
                    </a:lnTo>
                    <a:lnTo>
                      <a:pt x="426" y="40"/>
                    </a:lnTo>
                    <a:lnTo>
                      <a:pt x="418" y="31"/>
                    </a:lnTo>
                    <a:lnTo>
                      <a:pt x="411" y="23"/>
                    </a:lnTo>
                    <a:lnTo>
                      <a:pt x="403" y="16"/>
                    </a:lnTo>
                    <a:lnTo>
                      <a:pt x="393" y="10"/>
                    </a:lnTo>
                    <a:lnTo>
                      <a:pt x="385" y="6"/>
                    </a:lnTo>
                    <a:lnTo>
                      <a:pt x="375" y="3"/>
                    </a:lnTo>
                    <a:lnTo>
                      <a:pt x="366" y="0"/>
                    </a:lnTo>
                    <a:lnTo>
                      <a:pt x="356" y="0"/>
                    </a:lnTo>
                    <a:lnTo>
                      <a:pt x="398" y="575"/>
                    </a:lnTo>
                  </a:path>
                </a:pathLst>
              </a:custGeom>
              <a:solidFill>
                <a:srgbClr val="CC992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1" name="Freeform 80"/>
              <p:cNvSpPr>
                <a:spLocks/>
              </p:cNvSpPr>
              <p:nvPr/>
            </p:nvSpPr>
            <p:spPr bwMode="auto">
              <a:xfrm>
                <a:off x="1728230" y="3649015"/>
                <a:ext cx="284163" cy="393700"/>
              </a:xfrm>
              <a:custGeom>
                <a:avLst/>
                <a:gdLst>
                  <a:gd name="T0" fmla="*/ 80 w 179"/>
                  <a:gd name="T1" fmla="*/ 2 h 248"/>
                  <a:gd name="T2" fmla="*/ 62 w 179"/>
                  <a:gd name="T3" fmla="*/ 7 h 248"/>
                  <a:gd name="T4" fmla="*/ 46 w 179"/>
                  <a:gd name="T5" fmla="*/ 16 h 248"/>
                  <a:gd name="T6" fmla="*/ 33 w 179"/>
                  <a:gd name="T7" fmla="*/ 29 h 248"/>
                  <a:gd name="T8" fmla="*/ 20 w 179"/>
                  <a:gd name="T9" fmla="*/ 46 h 248"/>
                  <a:gd name="T10" fmla="*/ 12 w 179"/>
                  <a:gd name="T11" fmla="*/ 65 h 248"/>
                  <a:gd name="T12" fmla="*/ 4 w 179"/>
                  <a:gd name="T13" fmla="*/ 88 h 248"/>
                  <a:gd name="T14" fmla="*/ 0 w 179"/>
                  <a:gd name="T15" fmla="*/ 112 h 248"/>
                  <a:gd name="T16" fmla="*/ 0 w 179"/>
                  <a:gd name="T17" fmla="*/ 137 h 248"/>
                  <a:gd name="T18" fmla="*/ 4 w 179"/>
                  <a:gd name="T19" fmla="*/ 161 h 248"/>
                  <a:gd name="T20" fmla="*/ 12 w 179"/>
                  <a:gd name="T21" fmla="*/ 182 h 248"/>
                  <a:gd name="T22" fmla="*/ 20 w 179"/>
                  <a:gd name="T23" fmla="*/ 202 h 248"/>
                  <a:gd name="T24" fmla="*/ 33 w 179"/>
                  <a:gd name="T25" fmla="*/ 220 h 248"/>
                  <a:gd name="T26" fmla="*/ 46 w 179"/>
                  <a:gd name="T27" fmla="*/ 233 h 248"/>
                  <a:gd name="T28" fmla="*/ 62 w 179"/>
                  <a:gd name="T29" fmla="*/ 241 h 248"/>
                  <a:gd name="T30" fmla="*/ 80 w 179"/>
                  <a:gd name="T31" fmla="*/ 246 h 248"/>
                  <a:gd name="T32" fmla="*/ 98 w 179"/>
                  <a:gd name="T33" fmla="*/ 246 h 248"/>
                  <a:gd name="T34" fmla="*/ 114 w 179"/>
                  <a:gd name="T35" fmla="*/ 241 h 248"/>
                  <a:gd name="T36" fmla="*/ 130 w 179"/>
                  <a:gd name="T37" fmla="*/ 233 h 248"/>
                  <a:gd name="T38" fmla="*/ 145 w 179"/>
                  <a:gd name="T39" fmla="*/ 220 h 248"/>
                  <a:gd name="T40" fmla="*/ 156 w 179"/>
                  <a:gd name="T41" fmla="*/ 202 h 248"/>
                  <a:gd name="T42" fmla="*/ 166 w 179"/>
                  <a:gd name="T43" fmla="*/ 182 h 248"/>
                  <a:gd name="T44" fmla="*/ 173 w 179"/>
                  <a:gd name="T45" fmla="*/ 161 h 248"/>
                  <a:gd name="T46" fmla="*/ 176 w 179"/>
                  <a:gd name="T47" fmla="*/ 137 h 248"/>
                  <a:gd name="T48" fmla="*/ 176 w 179"/>
                  <a:gd name="T49" fmla="*/ 112 h 248"/>
                  <a:gd name="T50" fmla="*/ 173 w 179"/>
                  <a:gd name="T51" fmla="*/ 88 h 248"/>
                  <a:gd name="T52" fmla="*/ 166 w 179"/>
                  <a:gd name="T53" fmla="*/ 65 h 248"/>
                  <a:gd name="T54" fmla="*/ 156 w 179"/>
                  <a:gd name="T55" fmla="*/ 46 h 248"/>
                  <a:gd name="T56" fmla="*/ 145 w 179"/>
                  <a:gd name="T57" fmla="*/ 29 h 248"/>
                  <a:gd name="T58" fmla="*/ 130 w 179"/>
                  <a:gd name="T59" fmla="*/ 16 h 248"/>
                  <a:gd name="T60" fmla="*/ 114 w 179"/>
                  <a:gd name="T61" fmla="*/ 7 h 248"/>
                  <a:gd name="T62" fmla="*/ 98 w 179"/>
                  <a:gd name="T63" fmla="*/ 2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9"/>
                  <a:gd name="T97" fmla="*/ 0 h 248"/>
                  <a:gd name="T98" fmla="*/ 179 w 179"/>
                  <a:gd name="T99" fmla="*/ 248 h 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9" h="248">
                    <a:moveTo>
                      <a:pt x="88" y="0"/>
                    </a:moveTo>
                    <a:lnTo>
                      <a:pt x="80" y="2"/>
                    </a:lnTo>
                    <a:lnTo>
                      <a:pt x="70" y="3"/>
                    </a:lnTo>
                    <a:lnTo>
                      <a:pt x="62" y="7"/>
                    </a:lnTo>
                    <a:lnTo>
                      <a:pt x="54" y="10"/>
                    </a:lnTo>
                    <a:lnTo>
                      <a:pt x="46" y="16"/>
                    </a:lnTo>
                    <a:lnTo>
                      <a:pt x="39" y="21"/>
                    </a:lnTo>
                    <a:lnTo>
                      <a:pt x="33" y="29"/>
                    </a:lnTo>
                    <a:lnTo>
                      <a:pt x="26" y="38"/>
                    </a:lnTo>
                    <a:lnTo>
                      <a:pt x="20" y="46"/>
                    </a:lnTo>
                    <a:lnTo>
                      <a:pt x="15" y="55"/>
                    </a:lnTo>
                    <a:lnTo>
                      <a:pt x="12" y="65"/>
                    </a:lnTo>
                    <a:lnTo>
                      <a:pt x="7" y="77"/>
                    </a:lnTo>
                    <a:lnTo>
                      <a:pt x="4" y="88"/>
                    </a:lnTo>
                    <a:lnTo>
                      <a:pt x="2" y="99"/>
                    </a:lnTo>
                    <a:lnTo>
                      <a:pt x="0" y="112"/>
                    </a:lnTo>
                    <a:lnTo>
                      <a:pt x="0" y="124"/>
                    </a:lnTo>
                    <a:lnTo>
                      <a:pt x="0" y="137"/>
                    </a:lnTo>
                    <a:lnTo>
                      <a:pt x="2" y="148"/>
                    </a:lnTo>
                    <a:lnTo>
                      <a:pt x="4" y="161"/>
                    </a:lnTo>
                    <a:lnTo>
                      <a:pt x="7" y="172"/>
                    </a:lnTo>
                    <a:lnTo>
                      <a:pt x="12" y="182"/>
                    </a:lnTo>
                    <a:lnTo>
                      <a:pt x="15" y="192"/>
                    </a:lnTo>
                    <a:lnTo>
                      <a:pt x="20" y="202"/>
                    </a:lnTo>
                    <a:lnTo>
                      <a:pt x="26" y="211"/>
                    </a:lnTo>
                    <a:lnTo>
                      <a:pt x="33" y="220"/>
                    </a:lnTo>
                    <a:lnTo>
                      <a:pt x="39" y="226"/>
                    </a:lnTo>
                    <a:lnTo>
                      <a:pt x="46" y="233"/>
                    </a:lnTo>
                    <a:lnTo>
                      <a:pt x="54" y="237"/>
                    </a:lnTo>
                    <a:lnTo>
                      <a:pt x="62" y="241"/>
                    </a:lnTo>
                    <a:lnTo>
                      <a:pt x="70" y="244"/>
                    </a:lnTo>
                    <a:lnTo>
                      <a:pt x="80" y="246"/>
                    </a:lnTo>
                    <a:lnTo>
                      <a:pt x="88" y="247"/>
                    </a:lnTo>
                    <a:lnTo>
                      <a:pt x="98" y="246"/>
                    </a:lnTo>
                    <a:lnTo>
                      <a:pt x="106" y="244"/>
                    </a:lnTo>
                    <a:lnTo>
                      <a:pt x="114" y="241"/>
                    </a:lnTo>
                    <a:lnTo>
                      <a:pt x="122" y="237"/>
                    </a:lnTo>
                    <a:lnTo>
                      <a:pt x="130" y="233"/>
                    </a:lnTo>
                    <a:lnTo>
                      <a:pt x="139" y="226"/>
                    </a:lnTo>
                    <a:lnTo>
                      <a:pt x="145" y="220"/>
                    </a:lnTo>
                    <a:lnTo>
                      <a:pt x="152" y="211"/>
                    </a:lnTo>
                    <a:lnTo>
                      <a:pt x="156" y="202"/>
                    </a:lnTo>
                    <a:lnTo>
                      <a:pt x="161" y="192"/>
                    </a:lnTo>
                    <a:lnTo>
                      <a:pt x="166" y="182"/>
                    </a:lnTo>
                    <a:lnTo>
                      <a:pt x="169" y="172"/>
                    </a:lnTo>
                    <a:lnTo>
                      <a:pt x="173" y="161"/>
                    </a:lnTo>
                    <a:lnTo>
                      <a:pt x="176" y="148"/>
                    </a:lnTo>
                    <a:lnTo>
                      <a:pt x="176" y="137"/>
                    </a:lnTo>
                    <a:lnTo>
                      <a:pt x="178" y="124"/>
                    </a:lnTo>
                    <a:lnTo>
                      <a:pt x="176" y="112"/>
                    </a:lnTo>
                    <a:lnTo>
                      <a:pt x="176" y="99"/>
                    </a:lnTo>
                    <a:lnTo>
                      <a:pt x="173" y="88"/>
                    </a:lnTo>
                    <a:lnTo>
                      <a:pt x="169" y="77"/>
                    </a:lnTo>
                    <a:lnTo>
                      <a:pt x="166" y="65"/>
                    </a:lnTo>
                    <a:lnTo>
                      <a:pt x="161" y="55"/>
                    </a:lnTo>
                    <a:lnTo>
                      <a:pt x="156" y="46"/>
                    </a:lnTo>
                    <a:lnTo>
                      <a:pt x="152" y="38"/>
                    </a:lnTo>
                    <a:lnTo>
                      <a:pt x="145" y="29"/>
                    </a:lnTo>
                    <a:lnTo>
                      <a:pt x="139" y="21"/>
                    </a:lnTo>
                    <a:lnTo>
                      <a:pt x="130" y="16"/>
                    </a:lnTo>
                    <a:lnTo>
                      <a:pt x="122" y="10"/>
                    </a:lnTo>
                    <a:lnTo>
                      <a:pt x="114" y="7"/>
                    </a:lnTo>
                    <a:lnTo>
                      <a:pt x="106" y="3"/>
                    </a:lnTo>
                    <a:lnTo>
                      <a:pt x="98" y="2"/>
                    </a:lnTo>
                    <a:lnTo>
                      <a:pt x="8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 name="Freeform 81"/>
              <p:cNvSpPr>
                <a:spLocks/>
              </p:cNvSpPr>
              <p:nvPr/>
            </p:nvSpPr>
            <p:spPr bwMode="auto">
              <a:xfrm>
                <a:off x="1240867" y="4093516"/>
                <a:ext cx="265112" cy="366713"/>
              </a:xfrm>
              <a:custGeom>
                <a:avLst/>
                <a:gdLst>
                  <a:gd name="T0" fmla="*/ 75 w 167"/>
                  <a:gd name="T1" fmla="*/ 1 h 231"/>
                  <a:gd name="T2" fmla="*/ 59 w 167"/>
                  <a:gd name="T3" fmla="*/ 6 h 231"/>
                  <a:gd name="T4" fmla="*/ 44 w 167"/>
                  <a:gd name="T5" fmla="*/ 14 h 231"/>
                  <a:gd name="T6" fmla="*/ 31 w 167"/>
                  <a:gd name="T7" fmla="*/ 27 h 231"/>
                  <a:gd name="T8" fmla="*/ 20 w 167"/>
                  <a:gd name="T9" fmla="*/ 42 h 231"/>
                  <a:gd name="T10" fmla="*/ 10 w 167"/>
                  <a:gd name="T11" fmla="*/ 61 h 231"/>
                  <a:gd name="T12" fmla="*/ 4 w 167"/>
                  <a:gd name="T13" fmla="*/ 81 h 231"/>
                  <a:gd name="T14" fmla="*/ 0 w 167"/>
                  <a:gd name="T15" fmla="*/ 104 h 231"/>
                  <a:gd name="T16" fmla="*/ 0 w 167"/>
                  <a:gd name="T17" fmla="*/ 126 h 231"/>
                  <a:gd name="T18" fmla="*/ 4 w 167"/>
                  <a:gd name="T19" fmla="*/ 149 h 231"/>
                  <a:gd name="T20" fmla="*/ 10 w 167"/>
                  <a:gd name="T21" fmla="*/ 170 h 231"/>
                  <a:gd name="T22" fmla="*/ 20 w 167"/>
                  <a:gd name="T23" fmla="*/ 188 h 231"/>
                  <a:gd name="T24" fmla="*/ 31 w 167"/>
                  <a:gd name="T25" fmla="*/ 204 h 231"/>
                  <a:gd name="T26" fmla="*/ 44 w 167"/>
                  <a:gd name="T27" fmla="*/ 216 h 231"/>
                  <a:gd name="T28" fmla="*/ 59 w 167"/>
                  <a:gd name="T29" fmla="*/ 226 h 231"/>
                  <a:gd name="T30" fmla="*/ 75 w 167"/>
                  <a:gd name="T31" fmla="*/ 230 h 231"/>
                  <a:gd name="T32" fmla="*/ 91 w 167"/>
                  <a:gd name="T33" fmla="*/ 230 h 231"/>
                  <a:gd name="T34" fmla="*/ 108 w 167"/>
                  <a:gd name="T35" fmla="*/ 226 h 231"/>
                  <a:gd name="T36" fmla="*/ 122 w 167"/>
                  <a:gd name="T37" fmla="*/ 216 h 231"/>
                  <a:gd name="T38" fmla="*/ 135 w 167"/>
                  <a:gd name="T39" fmla="*/ 204 h 231"/>
                  <a:gd name="T40" fmla="*/ 147 w 167"/>
                  <a:gd name="T41" fmla="*/ 188 h 231"/>
                  <a:gd name="T42" fmla="*/ 156 w 167"/>
                  <a:gd name="T43" fmla="*/ 170 h 231"/>
                  <a:gd name="T44" fmla="*/ 161 w 167"/>
                  <a:gd name="T45" fmla="*/ 149 h 231"/>
                  <a:gd name="T46" fmla="*/ 164 w 167"/>
                  <a:gd name="T47" fmla="*/ 126 h 231"/>
                  <a:gd name="T48" fmla="*/ 164 w 167"/>
                  <a:gd name="T49" fmla="*/ 104 h 231"/>
                  <a:gd name="T50" fmla="*/ 161 w 167"/>
                  <a:gd name="T51" fmla="*/ 81 h 231"/>
                  <a:gd name="T52" fmla="*/ 156 w 167"/>
                  <a:gd name="T53" fmla="*/ 61 h 231"/>
                  <a:gd name="T54" fmla="*/ 147 w 167"/>
                  <a:gd name="T55" fmla="*/ 42 h 231"/>
                  <a:gd name="T56" fmla="*/ 135 w 167"/>
                  <a:gd name="T57" fmla="*/ 27 h 231"/>
                  <a:gd name="T58" fmla="*/ 122 w 167"/>
                  <a:gd name="T59" fmla="*/ 14 h 231"/>
                  <a:gd name="T60" fmla="*/ 108 w 167"/>
                  <a:gd name="T61" fmla="*/ 6 h 231"/>
                  <a:gd name="T62" fmla="*/ 91 w 167"/>
                  <a:gd name="T63" fmla="*/ 1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231"/>
                  <a:gd name="T98" fmla="*/ 167 w 167"/>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231">
                    <a:moveTo>
                      <a:pt x="83" y="0"/>
                    </a:moveTo>
                    <a:lnTo>
                      <a:pt x="75" y="1"/>
                    </a:lnTo>
                    <a:lnTo>
                      <a:pt x="67" y="3"/>
                    </a:lnTo>
                    <a:lnTo>
                      <a:pt x="59" y="6"/>
                    </a:lnTo>
                    <a:lnTo>
                      <a:pt x="51" y="9"/>
                    </a:lnTo>
                    <a:lnTo>
                      <a:pt x="44" y="14"/>
                    </a:lnTo>
                    <a:lnTo>
                      <a:pt x="38" y="21"/>
                    </a:lnTo>
                    <a:lnTo>
                      <a:pt x="31" y="27"/>
                    </a:lnTo>
                    <a:lnTo>
                      <a:pt x="25" y="34"/>
                    </a:lnTo>
                    <a:lnTo>
                      <a:pt x="20" y="42"/>
                    </a:lnTo>
                    <a:lnTo>
                      <a:pt x="15" y="52"/>
                    </a:lnTo>
                    <a:lnTo>
                      <a:pt x="10" y="61"/>
                    </a:lnTo>
                    <a:lnTo>
                      <a:pt x="7" y="71"/>
                    </a:lnTo>
                    <a:lnTo>
                      <a:pt x="4" y="81"/>
                    </a:lnTo>
                    <a:lnTo>
                      <a:pt x="2" y="92"/>
                    </a:lnTo>
                    <a:lnTo>
                      <a:pt x="0" y="104"/>
                    </a:lnTo>
                    <a:lnTo>
                      <a:pt x="0" y="115"/>
                    </a:lnTo>
                    <a:lnTo>
                      <a:pt x="0" y="126"/>
                    </a:lnTo>
                    <a:lnTo>
                      <a:pt x="2" y="138"/>
                    </a:lnTo>
                    <a:lnTo>
                      <a:pt x="4" y="149"/>
                    </a:lnTo>
                    <a:lnTo>
                      <a:pt x="7" y="161"/>
                    </a:lnTo>
                    <a:lnTo>
                      <a:pt x="10" y="170"/>
                    </a:lnTo>
                    <a:lnTo>
                      <a:pt x="15" y="180"/>
                    </a:lnTo>
                    <a:lnTo>
                      <a:pt x="20" y="188"/>
                    </a:lnTo>
                    <a:lnTo>
                      <a:pt x="25" y="196"/>
                    </a:lnTo>
                    <a:lnTo>
                      <a:pt x="31" y="204"/>
                    </a:lnTo>
                    <a:lnTo>
                      <a:pt x="38" y="211"/>
                    </a:lnTo>
                    <a:lnTo>
                      <a:pt x="44" y="216"/>
                    </a:lnTo>
                    <a:lnTo>
                      <a:pt x="51" y="221"/>
                    </a:lnTo>
                    <a:lnTo>
                      <a:pt x="59" y="226"/>
                    </a:lnTo>
                    <a:lnTo>
                      <a:pt x="67" y="227"/>
                    </a:lnTo>
                    <a:lnTo>
                      <a:pt x="75" y="230"/>
                    </a:lnTo>
                    <a:lnTo>
                      <a:pt x="83" y="230"/>
                    </a:lnTo>
                    <a:lnTo>
                      <a:pt x="91" y="230"/>
                    </a:lnTo>
                    <a:lnTo>
                      <a:pt x="99" y="227"/>
                    </a:lnTo>
                    <a:lnTo>
                      <a:pt x="108" y="226"/>
                    </a:lnTo>
                    <a:lnTo>
                      <a:pt x="116" y="221"/>
                    </a:lnTo>
                    <a:lnTo>
                      <a:pt x="122" y="216"/>
                    </a:lnTo>
                    <a:lnTo>
                      <a:pt x="129" y="211"/>
                    </a:lnTo>
                    <a:lnTo>
                      <a:pt x="135" y="204"/>
                    </a:lnTo>
                    <a:lnTo>
                      <a:pt x="142" y="196"/>
                    </a:lnTo>
                    <a:lnTo>
                      <a:pt x="147" y="188"/>
                    </a:lnTo>
                    <a:lnTo>
                      <a:pt x="151" y="180"/>
                    </a:lnTo>
                    <a:lnTo>
                      <a:pt x="156" y="170"/>
                    </a:lnTo>
                    <a:lnTo>
                      <a:pt x="160" y="161"/>
                    </a:lnTo>
                    <a:lnTo>
                      <a:pt x="161" y="149"/>
                    </a:lnTo>
                    <a:lnTo>
                      <a:pt x="164" y="138"/>
                    </a:lnTo>
                    <a:lnTo>
                      <a:pt x="164" y="126"/>
                    </a:lnTo>
                    <a:lnTo>
                      <a:pt x="166" y="115"/>
                    </a:lnTo>
                    <a:lnTo>
                      <a:pt x="164" y="104"/>
                    </a:lnTo>
                    <a:lnTo>
                      <a:pt x="164" y="92"/>
                    </a:lnTo>
                    <a:lnTo>
                      <a:pt x="161" y="81"/>
                    </a:lnTo>
                    <a:lnTo>
                      <a:pt x="160" y="71"/>
                    </a:lnTo>
                    <a:lnTo>
                      <a:pt x="156" y="61"/>
                    </a:lnTo>
                    <a:lnTo>
                      <a:pt x="151" y="52"/>
                    </a:lnTo>
                    <a:lnTo>
                      <a:pt x="147" y="42"/>
                    </a:lnTo>
                    <a:lnTo>
                      <a:pt x="142" y="34"/>
                    </a:lnTo>
                    <a:lnTo>
                      <a:pt x="135" y="27"/>
                    </a:lnTo>
                    <a:lnTo>
                      <a:pt x="129" y="21"/>
                    </a:lnTo>
                    <a:lnTo>
                      <a:pt x="122" y="14"/>
                    </a:lnTo>
                    <a:lnTo>
                      <a:pt x="116" y="9"/>
                    </a:lnTo>
                    <a:lnTo>
                      <a:pt x="108" y="6"/>
                    </a:lnTo>
                    <a:lnTo>
                      <a:pt x="99" y="3"/>
                    </a:lnTo>
                    <a:lnTo>
                      <a:pt x="91" y="1"/>
                    </a:lnTo>
                    <a:lnTo>
                      <a:pt x="83"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3" name="Freeform 82"/>
              <p:cNvSpPr>
                <a:spLocks/>
              </p:cNvSpPr>
              <p:nvPr/>
            </p:nvSpPr>
            <p:spPr bwMode="auto">
              <a:xfrm>
                <a:off x="1236104" y="3252141"/>
                <a:ext cx="215900" cy="303213"/>
              </a:xfrm>
              <a:custGeom>
                <a:avLst/>
                <a:gdLst>
                  <a:gd name="T0" fmla="*/ 68 w 136"/>
                  <a:gd name="T1" fmla="*/ 0 h 191"/>
                  <a:gd name="T2" fmla="*/ 60 w 136"/>
                  <a:gd name="T3" fmla="*/ 0 h 191"/>
                  <a:gd name="T4" fmla="*/ 54 w 136"/>
                  <a:gd name="T5" fmla="*/ 1 h 191"/>
                  <a:gd name="T6" fmla="*/ 47 w 136"/>
                  <a:gd name="T7" fmla="*/ 5 h 191"/>
                  <a:gd name="T8" fmla="*/ 41 w 136"/>
                  <a:gd name="T9" fmla="*/ 8 h 191"/>
                  <a:gd name="T10" fmla="*/ 29 w 136"/>
                  <a:gd name="T11" fmla="*/ 16 h 191"/>
                  <a:gd name="T12" fmla="*/ 20 w 136"/>
                  <a:gd name="T13" fmla="*/ 27 h 191"/>
                  <a:gd name="T14" fmla="*/ 11 w 136"/>
                  <a:gd name="T15" fmla="*/ 42 h 191"/>
                  <a:gd name="T16" fmla="*/ 5 w 136"/>
                  <a:gd name="T17" fmla="*/ 58 h 191"/>
                  <a:gd name="T18" fmla="*/ 2 w 136"/>
                  <a:gd name="T19" fmla="*/ 76 h 191"/>
                  <a:gd name="T20" fmla="*/ 0 w 136"/>
                  <a:gd name="T21" fmla="*/ 96 h 191"/>
                  <a:gd name="T22" fmla="*/ 2 w 136"/>
                  <a:gd name="T23" fmla="*/ 114 h 191"/>
                  <a:gd name="T24" fmla="*/ 5 w 136"/>
                  <a:gd name="T25" fmla="*/ 131 h 191"/>
                  <a:gd name="T26" fmla="*/ 11 w 136"/>
                  <a:gd name="T27" fmla="*/ 148 h 191"/>
                  <a:gd name="T28" fmla="*/ 20 w 136"/>
                  <a:gd name="T29" fmla="*/ 162 h 191"/>
                  <a:gd name="T30" fmla="*/ 29 w 136"/>
                  <a:gd name="T31" fmla="*/ 174 h 191"/>
                  <a:gd name="T32" fmla="*/ 41 w 136"/>
                  <a:gd name="T33" fmla="*/ 182 h 191"/>
                  <a:gd name="T34" fmla="*/ 47 w 136"/>
                  <a:gd name="T35" fmla="*/ 185 h 191"/>
                  <a:gd name="T36" fmla="*/ 54 w 136"/>
                  <a:gd name="T37" fmla="*/ 188 h 191"/>
                  <a:gd name="T38" fmla="*/ 60 w 136"/>
                  <a:gd name="T39" fmla="*/ 188 h 191"/>
                  <a:gd name="T40" fmla="*/ 68 w 136"/>
                  <a:gd name="T41" fmla="*/ 190 h 191"/>
                  <a:gd name="T42" fmla="*/ 75 w 136"/>
                  <a:gd name="T43" fmla="*/ 188 h 191"/>
                  <a:gd name="T44" fmla="*/ 81 w 136"/>
                  <a:gd name="T45" fmla="*/ 188 h 191"/>
                  <a:gd name="T46" fmla="*/ 88 w 136"/>
                  <a:gd name="T47" fmla="*/ 185 h 191"/>
                  <a:gd name="T48" fmla="*/ 94 w 136"/>
                  <a:gd name="T49" fmla="*/ 182 h 191"/>
                  <a:gd name="T50" fmla="*/ 106 w 136"/>
                  <a:gd name="T51" fmla="*/ 174 h 191"/>
                  <a:gd name="T52" fmla="*/ 115 w 136"/>
                  <a:gd name="T53" fmla="*/ 162 h 191"/>
                  <a:gd name="T54" fmla="*/ 124 w 136"/>
                  <a:gd name="T55" fmla="*/ 148 h 191"/>
                  <a:gd name="T56" fmla="*/ 130 w 136"/>
                  <a:gd name="T57" fmla="*/ 131 h 191"/>
                  <a:gd name="T58" fmla="*/ 135 w 136"/>
                  <a:gd name="T59" fmla="*/ 114 h 191"/>
                  <a:gd name="T60" fmla="*/ 135 w 136"/>
                  <a:gd name="T61" fmla="*/ 96 h 191"/>
                  <a:gd name="T62" fmla="*/ 135 w 136"/>
                  <a:gd name="T63" fmla="*/ 76 h 191"/>
                  <a:gd name="T64" fmla="*/ 130 w 136"/>
                  <a:gd name="T65" fmla="*/ 58 h 191"/>
                  <a:gd name="T66" fmla="*/ 124 w 136"/>
                  <a:gd name="T67" fmla="*/ 42 h 191"/>
                  <a:gd name="T68" fmla="*/ 115 w 136"/>
                  <a:gd name="T69" fmla="*/ 27 h 191"/>
                  <a:gd name="T70" fmla="*/ 106 w 136"/>
                  <a:gd name="T71" fmla="*/ 16 h 191"/>
                  <a:gd name="T72" fmla="*/ 94 w 136"/>
                  <a:gd name="T73" fmla="*/ 8 h 191"/>
                  <a:gd name="T74" fmla="*/ 88 w 136"/>
                  <a:gd name="T75" fmla="*/ 5 h 191"/>
                  <a:gd name="T76" fmla="*/ 81 w 136"/>
                  <a:gd name="T77" fmla="*/ 1 h 191"/>
                  <a:gd name="T78" fmla="*/ 75 w 136"/>
                  <a:gd name="T79" fmla="*/ 0 h 191"/>
                  <a:gd name="T80" fmla="*/ 68 w 136"/>
                  <a:gd name="T81" fmla="*/ 0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91"/>
                  <a:gd name="T125" fmla="*/ 136 w 136"/>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91">
                    <a:moveTo>
                      <a:pt x="68" y="0"/>
                    </a:moveTo>
                    <a:lnTo>
                      <a:pt x="60" y="0"/>
                    </a:lnTo>
                    <a:lnTo>
                      <a:pt x="54" y="1"/>
                    </a:lnTo>
                    <a:lnTo>
                      <a:pt x="47" y="5"/>
                    </a:lnTo>
                    <a:lnTo>
                      <a:pt x="41" y="8"/>
                    </a:lnTo>
                    <a:lnTo>
                      <a:pt x="29" y="16"/>
                    </a:lnTo>
                    <a:lnTo>
                      <a:pt x="20" y="27"/>
                    </a:lnTo>
                    <a:lnTo>
                      <a:pt x="11" y="42"/>
                    </a:lnTo>
                    <a:lnTo>
                      <a:pt x="5" y="58"/>
                    </a:lnTo>
                    <a:lnTo>
                      <a:pt x="2" y="76"/>
                    </a:lnTo>
                    <a:lnTo>
                      <a:pt x="0" y="96"/>
                    </a:lnTo>
                    <a:lnTo>
                      <a:pt x="2" y="114"/>
                    </a:lnTo>
                    <a:lnTo>
                      <a:pt x="5" y="131"/>
                    </a:lnTo>
                    <a:lnTo>
                      <a:pt x="11" y="148"/>
                    </a:lnTo>
                    <a:lnTo>
                      <a:pt x="20" y="162"/>
                    </a:lnTo>
                    <a:lnTo>
                      <a:pt x="29" y="174"/>
                    </a:lnTo>
                    <a:lnTo>
                      <a:pt x="41" y="182"/>
                    </a:lnTo>
                    <a:lnTo>
                      <a:pt x="47" y="185"/>
                    </a:lnTo>
                    <a:lnTo>
                      <a:pt x="54" y="188"/>
                    </a:lnTo>
                    <a:lnTo>
                      <a:pt x="60" y="188"/>
                    </a:lnTo>
                    <a:lnTo>
                      <a:pt x="68" y="190"/>
                    </a:lnTo>
                    <a:lnTo>
                      <a:pt x="75" y="188"/>
                    </a:lnTo>
                    <a:lnTo>
                      <a:pt x="81" y="188"/>
                    </a:lnTo>
                    <a:lnTo>
                      <a:pt x="88" y="185"/>
                    </a:lnTo>
                    <a:lnTo>
                      <a:pt x="94" y="182"/>
                    </a:lnTo>
                    <a:lnTo>
                      <a:pt x="106" y="174"/>
                    </a:lnTo>
                    <a:lnTo>
                      <a:pt x="115" y="162"/>
                    </a:lnTo>
                    <a:lnTo>
                      <a:pt x="124" y="148"/>
                    </a:lnTo>
                    <a:lnTo>
                      <a:pt x="130" y="131"/>
                    </a:lnTo>
                    <a:lnTo>
                      <a:pt x="135" y="114"/>
                    </a:lnTo>
                    <a:lnTo>
                      <a:pt x="135" y="96"/>
                    </a:lnTo>
                    <a:lnTo>
                      <a:pt x="135" y="76"/>
                    </a:lnTo>
                    <a:lnTo>
                      <a:pt x="130" y="58"/>
                    </a:lnTo>
                    <a:lnTo>
                      <a:pt x="124" y="42"/>
                    </a:lnTo>
                    <a:lnTo>
                      <a:pt x="115" y="27"/>
                    </a:lnTo>
                    <a:lnTo>
                      <a:pt x="106" y="16"/>
                    </a:lnTo>
                    <a:lnTo>
                      <a:pt x="94" y="8"/>
                    </a:lnTo>
                    <a:lnTo>
                      <a:pt x="88" y="5"/>
                    </a:lnTo>
                    <a:lnTo>
                      <a:pt x="81" y="1"/>
                    </a:lnTo>
                    <a:lnTo>
                      <a:pt x="75" y="0"/>
                    </a:lnTo>
                    <a:lnTo>
                      <a:pt x="68"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 name="Freeform 83"/>
              <p:cNvSpPr>
                <a:spLocks/>
              </p:cNvSpPr>
              <p:nvPr/>
            </p:nvSpPr>
            <p:spPr bwMode="auto">
              <a:xfrm>
                <a:off x="2304492" y="2372665"/>
                <a:ext cx="442912" cy="1150938"/>
              </a:xfrm>
              <a:custGeom>
                <a:avLst/>
                <a:gdLst>
                  <a:gd name="T0" fmla="*/ 0 w 279"/>
                  <a:gd name="T1" fmla="*/ 0 h 725"/>
                  <a:gd name="T2" fmla="*/ 36 w 279"/>
                  <a:gd name="T3" fmla="*/ 31 h 725"/>
                  <a:gd name="T4" fmla="*/ 71 w 279"/>
                  <a:gd name="T5" fmla="*/ 65 h 725"/>
                  <a:gd name="T6" fmla="*/ 106 w 279"/>
                  <a:gd name="T7" fmla="*/ 100 h 725"/>
                  <a:gd name="T8" fmla="*/ 141 w 279"/>
                  <a:gd name="T9" fmla="*/ 136 h 725"/>
                  <a:gd name="T10" fmla="*/ 175 w 279"/>
                  <a:gd name="T11" fmla="*/ 175 h 725"/>
                  <a:gd name="T12" fmla="*/ 210 w 279"/>
                  <a:gd name="T13" fmla="*/ 213 h 725"/>
                  <a:gd name="T14" fmla="*/ 244 w 279"/>
                  <a:gd name="T15" fmla="*/ 250 h 725"/>
                  <a:gd name="T16" fmla="*/ 278 w 279"/>
                  <a:gd name="T17" fmla="*/ 286 h 725"/>
                  <a:gd name="T18" fmla="*/ 276 w 279"/>
                  <a:gd name="T19" fmla="*/ 339 h 725"/>
                  <a:gd name="T20" fmla="*/ 275 w 279"/>
                  <a:gd name="T21" fmla="*/ 395 h 725"/>
                  <a:gd name="T22" fmla="*/ 273 w 279"/>
                  <a:gd name="T23" fmla="*/ 448 h 725"/>
                  <a:gd name="T24" fmla="*/ 271 w 279"/>
                  <a:gd name="T25" fmla="*/ 503 h 725"/>
                  <a:gd name="T26" fmla="*/ 268 w 279"/>
                  <a:gd name="T27" fmla="*/ 557 h 725"/>
                  <a:gd name="T28" fmla="*/ 266 w 279"/>
                  <a:gd name="T29" fmla="*/ 612 h 725"/>
                  <a:gd name="T30" fmla="*/ 263 w 279"/>
                  <a:gd name="T31" fmla="*/ 668 h 725"/>
                  <a:gd name="T32" fmla="*/ 260 w 279"/>
                  <a:gd name="T33" fmla="*/ 724 h 725"/>
                  <a:gd name="T34" fmla="*/ 257 w 279"/>
                  <a:gd name="T35" fmla="*/ 668 h 725"/>
                  <a:gd name="T36" fmla="*/ 252 w 279"/>
                  <a:gd name="T37" fmla="*/ 611 h 725"/>
                  <a:gd name="T38" fmla="*/ 247 w 279"/>
                  <a:gd name="T39" fmla="*/ 554 h 725"/>
                  <a:gd name="T40" fmla="*/ 242 w 279"/>
                  <a:gd name="T41" fmla="*/ 497 h 725"/>
                  <a:gd name="T42" fmla="*/ 237 w 279"/>
                  <a:gd name="T43" fmla="*/ 442 h 725"/>
                  <a:gd name="T44" fmla="*/ 231 w 279"/>
                  <a:gd name="T45" fmla="*/ 386 h 725"/>
                  <a:gd name="T46" fmla="*/ 223 w 279"/>
                  <a:gd name="T47" fmla="*/ 334 h 725"/>
                  <a:gd name="T48" fmla="*/ 214 w 279"/>
                  <a:gd name="T49" fmla="*/ 282 h 725"/>
                  <a:gd name="T50" fmla="*/ 188 w 279"/>
                  <a:gd name="T51" fmla="*/ 245 h 725"/>
                  <a:gd name="T52" fmla="*/ 162 w 279"/>
                  <a:gd name="T53" fmla="*/ 208 h 725"/>
                  <a:gd name="T54" fmla="*/ 136 w 279"/>
                  <a:gd name="T55" fmla="*/ 172 h 725"/>
                  <a:gd name="T56" fmla="*/ 109 w 279"/>
                  <a:gd name="T57" fmla="*/ 138 h 725"/>
                  <a:gd name="T58" fmla="*/ 83 w 279"/>
                  <a:gd name="T59" fmla="*/ 102 h 725"/>
                  <a:gd name="T60" fmla="*/ 55 w 279"/>
                  <a:gd name="T61" fmla="*/ 68 h 725"/>
                  <a:gd name="T62" fmla="*/ 29 w 279"/>
                  <a:gd name="T63" fmla="*/ 34 h 725"/>
                  <a:gd name="T64" fmla="*/ 0 w 279"/>
                  <a:gd name="T65" fmla="*/ 0 h 7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725"/>
                  <a:gd name="T101" fmla="*/ 279 w 279"/>
                  <a:gd name="T102" fmla="*/ 725 h 7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725">
                    <a:moveTo>
                      <a:pt x="0" y="0"/>
                    </a:moveTo>
                    <a:lnTo>
                      <a:pt x="36" y="31"/>
                    </a:lnTo>
                    <a:lnTo>
                      <a:pt x="71" y="65"/>
                    </a:lnTo>
                    <a:lnTo>
                      <a:pt x="106" y="100"/>
                    </a:lnTo>
                    <a:lnTo>
                      <a:pt x="141" y="136"/>
                    </a:lnTo>
                    <a:lnTo>
                      <a:pt x="175" y="175"/>
                    </a:lnTo>
                    <a:lnTo>
                      <a:pt x="210" y="213"/>
                    </a:lnTo>
                    <a:lnTo>
                      <a:pt x="244" y="250"/>
                    </a:lnTo>
                    <a:lnTo>
                      <a:pt x="278" y="286"/>
                    </a:lnTo>
                    <a:lnTo>
                      <a:pt x="276" y="339"/>
                    </a:lnTo>
                    <a:lnTo>
                      <a:pt x="275" y="395"/>
                    </a:lnTo>
                    <a:lnTo>
                      <a:pt x="273" y="448"/>
                    </a:lnTo>
                    <a:lnTo>
                      <a:pt x="271" y="503"/>
                    </a:lnTo>
                    <a:lnTo>
                      <a:pt x="268" y="557"/>
                    </a:lnTo>
                    <a:lnTo>
                      <a:pt x="266" y="612"/>
                    </a:lnTo>
                    <a:lnTo>
                      <a:pt x="263" y="668"/>
                    </a:lnTo>
                    <a:lnTo>
                      <a:pt x="260" y="724"/>
                    </a:lnTo>
                    <a:lnTo>
                      <a:pt x="257" y="668"/>
                    </a:lnTo>
                    <a:lnTo>
                      <a:pt x="252" y="611"/>
                    </a:lnTo>
                    <a:lnTo>
                      <a:pt x="247" y="554"/>
                    </a:lnTo>
                    <a:lnTo>
                      <a:pt x="242" y="497"/>
                    </a:lnTo>
                    <a:lnTo>
                      <a:pt x="237" y="442"/>
                    </a:lnTo>
                    <a:lnTo>
                      <a:pt x="231" y="386"/>
                    </a:lnTo>
                    <a:lnTo>
                      <a:pt x="223" y="334"/>
                    </a:lnTo>
                    <a:lnTo>
                      <a:pt x="214" y="282"/>
                    </a:lnTo>
                    <a:lnTo>
                      <a:pt x="188" y="245"/>
                    </a:lnTo>
                    <a:lnTo>
                      <a:pt x="162" y="208"/>
                    </a:lnTo>
                    <a:lnTo>
                      <a:pt x="136" y="172"/>
                    </a:lnTo>
                    <a:lnTo>
                      <a:pt x="109" y="138"/>
                    </a:lnTo>
                    <a:lnTo>
                      <a:pt x="83" y="102"/>
                    </a:lnTo>
                    <a:lnTo>
                      <a:pt x="55" y="68"/>
                    </a:lnTo>
                    <a:lnTo>
                      <a:pt x="29" y="34"/>
                    </a:lnTo>
                    <a:lnTo>
                      <a:pt x="0" y="0"/>
                    </a:lnTo>
                  </a:path>
                </a:pathLst>
              </a:custGeom>
              <a:solidFill>
                <a:srgbClr val="E0BC6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5" name="Freeform 84"/>
              <p:cNvSpPr>
                <a:spLocks/>
              </p:cNvSpPr>
              <p:nvPr/>
            </p:nvSpPr>
            <p:spPr bwMode="auto">
              <a:xfrm>
                <a:off x="2155267" y="2942578"/>
                <a:ext cx="207962" cy="442912"/>
              </a:xfrm>
              <a:custGeom>
                <a:avLst/>
                <a:gdLst>
                  <a:gd name="T0" fmla="*/ 120 w 131"/>
                  <a:gd name="T1" fmla="*/ 0 h 279"/>
                  <a:gd name="T2" fmla="*/ 113 w 131"/>
                  <a:gd name="T3" fmla="*/ 5 h 279"/>
                  <a:gd name="T4" fmla="*/ 107 w 131"/>
                  <a:gd name="T5" fmla="*/ 10 h 279"/>
                  <a:gd name="T6" fmla="*/ 102 w 131"/>
                  <a:gd name="T7" fmla="*/ 18 h 279"/>
                  <a:gd name="T8" fmla="*/ 97 w 131"/>
                  <a:gd name="T9" fmla="*/ 26 h 279"/>
                  <a:gd name="T10" fmla="*/ 89 w 131"/>
                  <a:gd name="T11" fmla="*/ 47 h 279"/>
                  <a:gd name="T12" fmla="*/ 84 w 131"/>
                  <a:gd name="T13" fmla="*/ 70 h 279"/>
                  <a:gd name="T14" fmla="*/ 79 w 131"/>
                  <a:gd name="T15" fmla="*/ 92 h 279"/>
                  <a:gd name="T16" fmla="*/ 78 w 131"/>
                  <a:gd name="T17" fmla="*/ 114 h 279"/>
                  <a:gd name="T18" fmla="*/ 78 w 131"/>
                  <a:gd name="T19" fmla="*/ 133 h 279"/>
                  <a:gd name="T20" fmla="*/ 78 w 131"/>
                  <a:gd name="T21" fmla="*/ 146 h 279"/>
                  <a:gd name="T22" fmla="*/ 78 w 131"/>
                  <a:gd name="T23" fmla="*/ 162 h 279"/>
                  <a:gd name="T24" fmla="*/ 79 w 131"/>
                  <a:gd name="T25" fmla="*/ 180 h 279"/>
                  <a:gd name="T26" fmla="*/ 83 w 131"/>
                  <a:gd name="T27" fmla="*/ 200 h 279"/>
                  <a:gd name="T28" fmla="*/ 87 w 131"/>
                  <a:gd name="T29" fmla="*/ 219 h 279"/>
                  <a:gd name="T30" fmla="*/ 96 w 131"/>
                  <a:gd name="T31" fmla="*/ 237 h 279"/>
                  <a:gd name="T32" fmla="*/ 104 w 131"/>
                  <a:gd name="T33" fmla="*/ 253 h 279"/>
                  <a:gd name="T34" fmla="*/ 109 w 131"/>
                  <a:gd name="T35" fmla="*/ 261 h 279"/>
                  <a:gd name="T36" fmla="*/ 115 w 131"/>
                  <a:gd name="T37" fmla="*/ 268 h 279"/>
                  <a:gd name="T38" fmla="*/ 122 w 131"/>
                  <a:gd name="T39" fmla="*/ 273 h 279"/>
                  <a:gd name="T40" fmla="*/ 130 w 131"/>
                  <a:gd name="T41" fmla="*/ 278 h 279"/>
                  <a:gd name="T42" fmla="*/ 115 w 131"/>
                  <a:gd name="T43" fmla="*/ 278 h 279"/>
                  <a:gd name="T44" fmla="*/ 102 w 131"/>
                  <a:gd name="T45" fmla="*/ 278 h 279"/>
                  <a:gd name="T46" fmla="*/ 89 w 131"/>
                  <a:gd name="T47" fmla="*/ 274 h 279"/>
                  <a:gd name="T48" fmla="*/ 78 w 131"/>
                  <a:gd name="T49" fmla="*/ 270 h 279"/>
                  <a:gd name="T50" fmla="*/ 66 w 131"/>
                  <a:gd name="T51" fmla="*/ 263 h 279"/>
                  <a:gd name="T52" fmla="*/ 55 w 131"/>
                  <a:gd name="T53" fmla="*/ 257 h 279"/>
                  <a:gd name="T54" fmla="*/ 45 w 131"/>
                  <a:gd name="T55" fmla="*/ 247 h 279"/>
                  <a:gd name="T56" fmla="*/ 37 w 131"/>
                  <a:gd name="T57" fmla="*/ 239 h 279"/>
                  <a:gd name="T58" fmla="*/ 29 w 131"/>
                  <a:gd name="T59" fmla="*/ 227 h 279"/>
                  <a:gd name="T60" fmla="*/ 22 w 131"/>
                  <a:gd name="T61" fmla="*/ 216 h 279"/>
                  <a:gd name="T62" fmla="*/ 16 w 131"/>
                  <a:gd name="T63" fmla="*/ 205 h 279"/>
                  <a:gd name="T64" fmla="*/ 11 w 131"/>
                  <a:gd name="T65" fmla="*/ 192 h 279"/>
                  <a:gd name="T66" fmla="*/ 6 w 131"/>
                  <a:gd name="T67" fmla="*/ 179 h 279"/>
                  <a:gd name="T68" fmla="*/ 3 w 131"/>
                  <a:gd name="T69" fmla="*/ 164 h 279"/>
                  <a:gd name="T70" fmla="*/ 1 w 131"/>
                  <a:gd name="T71" fmla="*/ 151 h 279"/>
                  <a:gd name="T72" fmla="*/ 0 w 131"/>
                  <a:gd name="T73" fmla="*/ 136 h 279"/>
                  <a:gd name="T74" fmla="*/ 0 w 131"/>
                  <a:gd name="T75" fmla="*/ 122 h 279"/>
                  <a:gd name="T76" fmla="*/ 1 w 131"/>
                  <a:gd name="T77" fmla="*/ 109 h 279"/>
                  <a:gd name="T78" fmla="*/ 5 w 131"/>
                  <a:gd name="T79" fmla="*/ 96 h 279"/>
                  <a:gd name="T80" fmla="*/ 8 w 131"/>
                  <a:gd name="T81" fmla="*/ 83 h 279"/>
                  <a:gd name="T82" fmla="*/ 13 w 131"/>
                  <a:gd name="T83" fmla="*/ 71 h 279"/>
                  <a:gd name="T84" fmla="*/ 19 w 131"/>
                  <a:gd name="T85" fmla="*/ 60 h 279"/>
                  <a:gd name="T86" fmla="*/ 26 w 131"/>
                  <a:gd name="T87" fmla="*/ 50 h 279"/>
                  <a:gd name="T88" fmla="*/ 34 w 131"/>
                  <a:gd name="T89" fmla="*/ 40 h 279"/>
                  <a:gd name="T90" fmla="*/ 42 w 131"/>
                  <a:gd name="T91" fmla="*/ 31 h 279"/>
                  <a:gd name="T92" fmla="*/ 52 w 131"/>
                  <a:gd name="T93" fmla="*/ 24 h 279"/>
                  <a:gd name="T94" fmla="*/ 61 w 131"/>
                  <a:gd name="T95" fmla="*/ 16 h 279"/>
                  <a:gd name="T96" fmla="*/ 73 w 131"/>
                  <a:gd name="T97" fmla="*/ 11 h 279"/>
                  <a:gd name="T98" fmla="*/ 84 w 131"/>
                  <a:gd name="T99" fmla="*/ 6 h 279"/>
                  <a:gd name="T100" fmla="*/ 96 w 131"/>
                  <a:gd name="T101" fmla="*/ 3 h 279"/>
                  <a:gd name="T102" fmla="*/ 107 w 131"/>
                  <a:gd name="T103" fmla="*/ 1 h 279"/>
                  <a:gd name="T104" fmla="*/ 120 w 131"/>
                  <a:gd name="T105" fmla="*/ 0 h 2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1"/>
                  <a:gd name="T160" fmla="*/ 0 h 279"/>
                  <a:gd name="T161" fmla="*/ 131 w 131"/>
                  <a:gd name="T162" fmla="*/ 279 h 2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1" h="279">
                    <a:moveTo>
                      <a:pt x="120" y="0"/>
                    </a:moveTo>
                    <a:lnTo>
                      <a:pt x="113" y="5"/>
                    </a:lnTo>
                    <a:lnTo>
                      <a:pt x="107" y="10"/>
                    </a:lnTo>
                    <a:lnTo>
                      <a:pt x="102" y="18"/>
                    </a:lnTo>
                    <a:lnTo>
                      <a:pt x="97" y="26"/>
                    </a:lnTo>
                    <a:lnTo>
                      <a:pt x="89" y="47"/>
                    </a:lnTo>
                    <a:lnTo>
                      <a:pt x="84" y="70"/>
                    </a:lnTo>
                    <a:lnTo>
                      <a:pt x="79" y="92"/>
                    </a:lnTo>
                    <a:lnTo>
                      <a:pt x="78" y="114"/>
                    </a:lnTo>
                    <a:lnTo>
                      <a:pt x="78" y="133"/>
                    </a:lnTo>
                    <a:lnTo>
                      <a:pt x="78" y="146"/>
                    </a:lnTo>
                    <a:lnTo>
                      <a:pt x="78" y="162"/>
                    </a:lnTo>
                    <a:lnTo>
                      <a:pt x="79" y="180"/>
                    </a:lnTo>
                    <a:lnTo>
                      <a:pt x="83" y="200"/>
                    </a:lnTo>
                    <a:lnTo>
                      <a:pt x="87" y="219"/>
                    </a:lnTo>
                    <a:lnTo>
                      <a:pt x="96" y="237"/>
                    </a:lnTo>
                    <a:lnTo>
                      <a:pt x="104" y="253"/>
                    </a:lnTo>
                    <a:lnTo>
                      <a:pt x="109" y="261"/>
                    </a:lnTo>
                    <a:lnTo>
                      <a:pt x="115" y="268"/>
                    </a:lnTo>
                    <a:lnTo>
                      <a:pt x="122" y="273"/>
                    </a:lnTo>
                    <a:lnTo>
                      <a:pt x="130" y="278"/>
                    </a:lnTo>
                    <a:lnTo>
                      <a:pt x="115" y="278"/>
                    </a:lnTo>
                    <a:lnTo>
                      <a:pt x="102" y="278"/>
                    </a:lnTo>
                    <a:lnTo>
                      <a:pt x="89" y="274"/>
                    </a:lnTo>
                    <a:lnTo>
                      <a:pt x="78" y="270"/>
                    </a:lnTo>
                    <a:lnTo>
                      <a:pt x="66" y="263"/>
                    </a:lnTo>
                    <a:lnTo>
                      <a:pt x="55" y="257"/>
                    </a:lnTo>
                    <a:lnTo>
                      <a:pt x="45" y="247"/>
                    </a:lnTo>
                    <a:lnTo>
                      <a:pt x="37" y="239"/>
                    </a:lnTo>
                    <a:lnTo>
                      <a:pt x="29" y="227"/>
                    </a:lnTo>
                    <a:lnTo>
                      <a:pt x="22" y="216"/>
                    </a:lnTo>
                    <a:lnTo>
                      <a:pt x="16" y="205"/>
                    </a:lnTo>
                    <a:lnTo>
                      <a:pt x="11" y="192"/>
                    </a:lnTo>
                    <a:lnTo>
                      <a:pt x="6" y="179"/>
                    </a:lnTo>
                    <a:lnTo>
                      <a:pt x="3" y="164"/>
                    </a:lnTo>
                    <a:lnTo>
                      <a:pt x="1" y="151"/>
                    </a:lnTo>
                    <a:lnTo>
                      <a:pt x="0" y="136"/>
                    </a:lnTo>
                    <a:lnTo>
                      <a:pt x="0" y="122"/>
                    </a:lnTo>
                    <a:lnTo>
                      <a:pt x="1" y="109"/>
                    </a:lnTo>
                    <a:lnTo>
                      <a:pt x="5" y="96"/>
                    </a:lnTo>
                    <a:lnTo>
                      <a:pt x="8" y="83"/>
                    </a:lnTo>
                    <a:lnTo>
                      <a:pt x="13" y="71"/>
                    </a:lnTo>
                    <a:lnTo>
                      <a:pt x="19" y="60"/>
                    </a:lnTo>
                    <a:lnTo>
                      <a:pt x="26" y="50"/>
                    </a:lnTo>
                    <a:lnTo>
                      <a:pt x="34" y="40"/>
                    </a:lnTo>
                    <a:lnTo>
                      <a:pt x="42" y="31"/>
                    </a:lnTo>
                    <a:lnTo>
                      <a:pt x="52" y="24"/>
                    </a:lnTo>
                    <a:lnTo>
                      <a:pt x="61" y="16"/>
                    </a:lnTo>
                    <a:lnTo>
                      <a:pt x="73" y="11"/>
                    </a:lnTo>
                    <a:lnTo>
                      <a:pt x="84" y="6"/>
                    </a:lnTo>
                    <a:lnTo>
                      <a:pt x="96" y="3"/>
                    </a:lnTo>
                    <a:lnTo>
                      <a:pt x="107" y="1"/>
                    </a:lnTo>
                    <a:lnTo>
                      <a:pt x="120" y="0"/>
                    </a:lnTo>
                  </a:path>
                </a:pathLst>
              </a:custGeom>
              <a:solidFill>
                <a:srgbClr val="FFFFF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6" name="Freeform 85"/>
              <p:cNvSpPr>
                <a:spLocks/>
              </p:cNvSpPr>
              <p:nvPr/>
            </p:nvSpPr>
            <p:spPr bwMode="auto">
              <a:xfrm>
                <a:off x="2271155" y="2937816"/>
                <a:ext cx="79375" cy="246063"/>
              </a:xfrm>
              <a:custGeom>
                <a:avLst/>
                <a:gdLst>
                  <a:gd name="T0" fmla="*/ 10 w 50"/>
                  <a:gd name="T1" fmla="*/ 149 h 155"/>
                  <a:gd name="T2" fmla="*/ 8 w 50"/>
                  <a:gd name="T3" fmla="*/ 136 h 155"/>
                  <a:gd name="T4" fmla="*/ 10 w 50"/>
                  <a:gd name="T5" fmla="*/ 117 h 155"/>
                  <a:gd name="T6" fmla="*/ 11 w 50"/>
                  <a:gd name="T7" fmla="*/ 95 h 155"/>
                  <a:gd name="T8" fmla="*/ 14 w 50"/>
                  <a:gd name="T9" fmla="*/ 73 h 155"/>
                  <a:gd name="T10" fmla="*/ 21 w 50"/>
                  <a:gd name="T11" fmla="*/ 52 h 155"/>
                  <a:gd name="T12" fmla="*/ 27 w 50"/>
                  <a:gd name="T13" fmla="*/ 30 h 155"/>
                  <a:gd name="T14" fmla="*/ 32 w 50"/>
                  <a:gd name="T15" fmla="*/ 22 h 155"/>
                  <a:gd name="T16" fmla="*/ 37 w 50"/>
                  <a:gd name="T17" fmla="*/ 16 h 155"/>
                  <a:gd name="T18" fmla="*/ 44 w 50"/>
                  <a:gd name="T19" fmla="*/ 11 h 155"/>
                  <a:gd name="T20" fmla="*/ 49 w 50"/>
                  <a:gd name="T21" fmla="*/ 6 h 155"/>
                  <a:gd name="T22" fmla="*/ 45 w 50"/>
                  <a:gd name="T23" fmla="*/ 0 h 155"/>
                  <a:gd name="T24" fmla="*/ 37 w 50"/>
                  <a:gd name="T25" fmla="*/ 4 h 155"/>
                  <a:gd name="T26" fmla="*/ 31 w 50"/>
                  <a:gd name="T27" fmla="*/ 11 h 155"/>
                  <a:gd name="T28" fmla="*/ 26 w 50"/>
                  <a:gd name="T29" fmla="*/ 19 h 155"/>
                  <a:gd name="T30" fmla="*/ 21 w 50"/>
                  <a:gd name="T31" fmla="*/ 27 h 155"/>
                  <a:gd name="T32" fmla="*/ 13 w 50"/>
                  <a:gd name="T33" fmla="*/ 48 h 155"/>
                  <a:gd name="T34" fmla="*/ 6 w 50"/>
                  <a:gd name="T35" fmla="*/ 71 h 155"/>
                  <a:gd name="T36" fmla="*/ 3 w 50"/>
                  <a:gd name="T37" fmla="*/ 94 h 155"/>
                  <a:gd name="T38" fmla="*/ 1 w 50"/>
                  <a:gd name="T39" fmla="*/ 117 h 155"/>
                  <a:gd name="T40" fmla="*/ 0 w 50"/>
                  <a:gd name="T41" fmla="*/ 136 h 155"/>
                  <a:gd name="T42" fmla="*/ 0 w 50"/>
                  <a:gd name="T43" fmla="*/ 151 h 155"/>
                  <a:gd name="T44" fmla="*/ 0 w 50"/>
                  <a:gd name="T45" fmla="*/ 149 h 155"/>
                  <a:gd name="T46" fmla="*/ 0 w 50"/>
                  <a:gd name="T47" fmla="*/ 151 h 155"/>
                  <a:gd name="T48" fmla="*/ 1 w 50"/>
                  <a:gd name="T49" fmla="*/ 152 h 155"/>
                  <a:gd name="T50" fmla="*/ 3 w 50"/>
                  <a:gd name="T51" fmla="*/ 154 h 155"/>
                  <a:gd name="T52" fmla="*/ 5 w 50"/>
                  <a:gd name="T53" fmla="*/ 154 h 155"/>
                  <a:gd name="T54" fmla="*/ 6 w 50"/>
                  <a:gd name="T55" fmla="*/ 154 h 155"/>
                  <a:gd name="T56" fmla="*/ 8 w 50"/>
                  <a:gd name="T57" fmla="*/ 152 h 155"/>
                  <a:gd name="T58" fmla="*/ 8 w 50"/>
                  <a:gd name="T59" fmla="*/ 151 h 155"/>
                  <a:gd name="T60" fmla="*/ 10 w 50"/>
                  <a:gd name="T61" fmla="*/ 149 h 1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55"/>
                  <a:gd name="T95" fmla="*/ 50 w 50"/>
                  <a:gd name="T96" fmla="*/ 155 h 1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55">
                    <a:moveTo>
                      <a:pt x="10" y="149"/>
                    </a:moveTo>
                    <a:lnTo>
                      <a:pt x="8" y="136"/>
                    </a:lnTo>
                    <a:lnTo>
                      <a:pt x="10" y="117"/>
                    </a:lnTo>
                    <a:lnTo>
                      <a:pt x="11" y="95"/>
                    </a:lnTo>
                    <a:lnTo>
                      <a:pt x="14" y="73"/>
                    </a:lnTo>
                    <a:lnTo>
                      <a:pt x="21" y="52"/>
                    </a:lnTo>
                    <a:lnTo>
                      <a:pt x="27" y="30"/>
                    </a:lnTo>
                    <a:lnTo>
                      <a:pt x="32" y="22"/>
                    </a:lnTo>
                    <a:lnTo>
                      <a:pt x="37" y="16"/>
                    </a:lnTo>
                    <a:lnTo>
                      <a:pt x="44" y="11"/>
                    </a:lnTo>
                    <a:lnTo>
                      <a:pt x="49" y="6"/>
                    </a:lnTo>
                    <a:lnTo>
                      <a:pt x="45" y="0"/>
                    </a:lnTo>
                    <a:lnTo>
                      <a:pt x="37" y="4"/>
                    </a:lnTo>
                    <a:lnTo>
                      <a:pt x="31" y="11"/>
                    </a:lnTo>
                    <a:lnTo>
                      <a:pt x="26" y="19"/>
                    </a:lnTo>
                    <a:lnTo>
                      <a:pt x="21" y="27"/>
                    </a:lnTo>
                    <a:lnTo>
                      <a:pt x="13" y="48"/>
                    </a:lnTo>
                    <a:lnTo>
                      <a:pt x="6" y="71"/>
                    </a:lnTo>
                    <a:lnTo>
                      <a:pt x="3" y="94"/>
                    </a:lnTo>
                    <a:lnTo>
                      <a:pt x="1" y="117"/>
                    </a:lnTo>
                    <a:lnTo>
                      <a:pt x="0" y="136"/>
                    </a:lnTo>
                    <a:lnTo>
                      <a:pt x="0" y="151"/>
                    </a:lnTo>
                    <a:lnTo>
                      <a:pt x="0" y="149"/>
                    </a:lnTo>
                    <a:lnTo>
                      <a:pt x="0" y="151"/>
                    </a:lnTo>
                    <a:lnTo>
                      <a:pt x="1" y="152"/>
                    </a:lnTo>
                    <a:lnTo>
                      <a:pt x="3" y="154"/>
                    </a:lnTo>
                    <a:lnTo>
                      <a:pt x="5" y="154"/>
                    </a:lnTo>
                    <a:lnTo>
                      <a:pt x="6" y="154"/>
                    </a:lnTo>
                    <a:lnTo>
                      <a:pt x="8" y="152"/>
                    </a:lnTo>
                    <a:lnTo>
                      <a:pt x="8" y="151"/>
                    </a:lnTo>
                    <a:lnTo>
                      <a:pt x="10" y="14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7" name="Freeform 86"/>
              <p:cNvSpPr>
                <a:spLocks/>
              </p:cNvSpPr>
              <p:nvPr/>
            </p:nvSpPr>
            <p:spPr bwMode="auto">
              <a:xfrm>
                <a:off x="2271154" y="3174354"/>
                <a:ext cx="96838" cy="219075"/>
              </a:xfrm>
              <a:custGeom>
                <a:avLst/>
                <a:gdLst>
                  <a:gd name="T0" fmla="*/ 57 w 61"/>
                  <a:gd name="T1" fmla="*/ 137 h 138"/>
                  <a:gd name="T2" fmla="*/ 58 w 61"/>
                  <a:gd name="T3" fmla="*/ 128 h 138"/>
                  <a:gd name="T4" fmla="*/ 52 w 61"/>
                  <a:gd name="T5" fmla="*/ 124 h 138"/>
                  <a:gd name="T6" fmla="*/ 45 w 61"/>
                  <a:gd name="T7" fmla="*/ 119 h 138"/>
                  <a:gd name="T8" fmla="*/ 39 w 61"/>
                  <a:gd name="T9" fmla="*/ 112 h 138"/>
                  <a:gd name="T10" fmla="*/ 34 w 61"/>
                  <a:gd name="T11" fmla="*/ 106 h 138"/>
                  <a:gd name="T12" fmla="*/ 26 w 61"/>
                  <a:gd name="T13" fmla="*/ 89 h 138"/>
                  <a:gd name="T14" fmla="*/ 19 w 61"/>
                  <a:gd name="T15" fmla="*/ 72 h 138"/>
                  <a:gd name="T16" fmla="*/ 14 w 61"/>
                  <a:gd name="T17" fmla="*/ 52 h 138"/>
                  <a:gd name="T18" fmla="*/ 11 w 61"/>
                  <a:gd name="T19" fmla="*/ 34 h 138"/>
                  <a:gd name="T20" fmla="*/ 10 w 61"/>
                  <a:gd name="T21" fmla="*/ 16 h 138"/>
                  <a:gd name="T22" fmla="*/ 10 w 61"/>
                  <a:gd name="T23" fmla="*/ 0 h 138"/>
                  <a:gd name="T24" fmla="*/ 0 w 61"/>
                  <a:gd name="T25" fmla="*/ 0 h 138"/>
                  <a:gd name="T26" fmla="*/ 1 w 61"/>
                  <a:gd name="T27" fmla="*/ 16 h 138"/>
                  <a:gd name="T28" fmla="*/ 3 w 61"/>
                  <a:gd name="T29" fmla="*/ 34 h 138"/>
                  <a:gd name="T30" fmla="*/ 6 w 61"/>
                  <a:gd name="T31" fmla="*/ 54 h 138"/>
                  <a:gd name="T32" fmla="*/ 11 w 61"/>
                  <a:gd name="T33" fmla="*/ 73 h 138"/>
                  <a:gd name="T34" fmla="*/ 18 w 61"/>
                  <a:gd name="T35" fmla="*/ 93 h 138"/>
                  <a:gd name="T36" fmla="*/ 27 w 61"/>
                  <a:gd name="T37" fmla="*/ 111 h 138"/>
                  <a:gd name="T38" fmla="*/ 32 w 61"/>
                  <a:gd name="T39" fmla="*/ 119 h 138"/>
                  <a:gd name="T40" fmla="*/ 39 w 61"/>
                  <a:gd name="T41" fmla="*/ 125 h 138"/>
                  <a:gd name="T42" fmla="*/ 47 w 61"/>
                  <a:gd name="T43" fmla="*/ 132 h 138"/>
                  <a:gd name="T44" fmla="*/ 53 w 61"/>
                  <a:gd name="T45" fmla="*/ 137 h 138"/>
                  <a:gd name="T46" fmla="*/ 55 w 61"/>
                  <a:gd name="T47" fmla="*/ 128 h 138"/>
                  <a:gd name="T48" fmla="*/ 53 w 61"/>
                  <a:gd name="T49" fmla="*/ 137 h 138"/>
                  <a:gd name="T50" fmla="*/ 57 w 61"/>
                  <a:gd name="T51" fmla="*/ 137 h 138"/>
                  <a:gd name="T52" fmla="*/ 58 w 61"/>
                  <a:gd name="T53" fmla="*/ 137 h 138"/>
                  <a:gd name="T54" fmla="*/ 58 w 61"/>
                  <a:gd name="T55" fmla="*/ 135 h 138"/>
                  <a:gd name="T56" fmla="*/ 60 w 61"/>
                  <a:gd name="T57" fmla="*/ 135 h 138"/>
                  <a:gd name="T58" fmla="*/ 60 w 61"/>
                  <a:gd name="T59" fmla="*/ 133 h 138"/>
                  <a:gd name="T60" fmla="*/ 60 w 61"/>
                  <a:gd name="T61" fmla="*/ 132 h 138"/>
                  <a:gd name="T62" fmla="*/ 60 w 61"/>
                  <a:gd name="T63" fmla="*/ 130 h 138"/>
                  <a:gd name="T64" fmla="*/ 58 w 61"/>
                  <a:gd name="T65" fmla="*/ 128 h 138"/>
                  <a:gd name="T66" fmla="*/ 57 w 61"/>
                  <a:gd name="T67" fmla="*/ 137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138"/>
                  <a:gd name="T104" fmla="*/ 61 w 61"/>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138">
                    <a:moveTo>
                      <a:pt x="57" y="137"/>
                    </a:moveTo>
                    <a:lnTo>
                      <a:pt x="58" y="128"/>
                    </a:lnTo>
                    <a:lnTo>
                      <a:pt x="52" y="124"/>
                    </a:lnTo>
                    <a:lnTo>
                      <a:pt x="45" y="119"/>
                    </a:lnTo>
                    <a:lnTo>
                      <a:pt x="39" y="112"/>
                    </a:lnTo>
                    <a:lnTo>
                      <a:pt x="34" y="106"/>
                    </a:lnTo>
                    <a:lnTo>
                      <a:pt x="26" y="89"/>
                    </a:lnTo>
                    <a:lnTo>
                      <a:pt x="19" y="72"/>
                    </a:lnTo>
                    <a:lnTo>
                      <a:pt x="14" y="52"/>
                    </a:lnTo>
                    <a:lnTo>
                      <a:pt x="11" y="34"/>
                    </a:lnTo>
                    <a:lnTo>
                      <a:pt x="10" y="16"/>
                    </a:lnTo>
                    <a:lnTo>
                      <a:pt x="10" y="0"/>
                    </a:lnTo>
                    <a:lnTo>
                      <a:pt x="0" y="0"/>
                    </a:lnTo>
                    <a:lnTo>
                      <a:pt x="1" y="16"/>
                    </a:lnTo>
                    <a:lnTo>
                      <a:pt x="3" y="34"/>
                    </a:lnTo>
                    <a:lnTo>
                      <a:pt x="6" y="54"/>
                    </a:lnTo>
                    <a:lnTo>
                      <a:pt x="11" y="73"/>
                    </a:lnTo>
                    <a:lnTo>
                      <a:pt x="18" y="93"/>
                    </a:lnTo>
                    <a:lnTo>
                      <a:pt x="27" y="111"/>
                    </a:lnTo>
                    <a:lnTo>
                      <a:pt x="32" y="119"/>
                    </a:lnTo>
                    <a:lnTo>
                      <a:pt x="39" y="125"/>
                    </a:lnTo>
                    <a:lnTo>
                      <a:pt x="47" y="132"/>
                    </a:lnTo>
                    <a:lnTo>
                      <a:pt x="53" y="137"/>
                    </a:lnTo>
                    <a:lnTo>
                      <a:pt x="55" y="128"/>
                    </a:lnTo>
                    <a:lnTo>
                      <a:pt x="53" y="137"/>
                    </a:lnTo>
                    <a:lnTo>
                      <a:pt x="57" y="137"/>
                    </a:lnTo>
                    <a:lnTo>
                      <a:pt x="58" y="137"/>
                    </a:lnTo>
                    <a:lnTo>
                      <a:pt x="58" y="135"/>
                    </a:lnTo>
                    <a:lnTo>
                      <a:pt x="60" y="135"/>
                    </a:lnTo>
                    <a:lnTo>
                      <a:pt x="60" y="133"/>
                    </a:lnTo>
                    <a:lnTo>
                      <a:pt x="60" y="132"/>
                    </a:lnTo>
                    <a:lnTo>
                      <a:pt x="60" y="130"/>
                    </a:lnTo>
                    <a:lnTo>
                      <a:pt x="58" y="128"/>
                    </a:lnTo>
                    <a:lnTo>
                      <a:pt x="57" y="137"/>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8" name="Freeform 87"/>
              <p:cNvSpPr>
                <a:spLocks/>
              </p:cNvSpPr>
              <p:nvPr/>
            </p:nvSpPr>
            <p:spPr bwMode="auto">
              <a:xfrm>
                <a:off x="2147329" y="3150540"/>
                <a:ext cx="215900" cy="242888"/>
              </a:xfrm>
              <a:custGeom>
                <a:avLst/>
                <a:gdLst>
                  <a:gd name="T0" fmla="*/ 0 w 136"/>
                  <a:gd name="T1" fmla="*/ 5 h 153"/>
                  <a:gd name="T2" fmla="*/ 1 w 136"/>
                  <a:gd name="T3" fmla="*/ 20 h 153"/>
                  <a:gd name="T4" fmla="*/ 3 w 136"/>
                  <a:gd name="T5" fmla="*/ 35 h 153"/>
                  <a:gd name="T6" fmla="*/ 6 w 136"/>
                  <a:gd name="T7" fmla="*/ 49 h 153"/>
                  <a:gd name="T8" fmla="*/ 11 w 136"/>
                  <a:gd name="T9" fmla="*/ 62 h 153"/>
                  <a:gd name="T10" fmla="*/ 16 w 136"/>
                  <a:gd name="T11" fmla="*/ 75 h 153"/>
                  <a:gd name="T12" fmla="*/ 23 w 136"/>
                  <a:gd name="T13" fmla="*/ 88 h 153"/>
                  <a:gd name="T14" fmla="*/ 31 w 136"/>
                  <a:gd name="T15" fmla="*/ 100 h 153"/>
                  <a:gd name="T16" fmla="*/ 39 w 136"/>
                  <a:gd name="T17" fmla="*/ 109 h 153"/>
                  <a:gd name="T18" fmla="*/ 49 w 136"/>
                  <a:gd name="T19" fmla="*/ 119 h 153"/>
                  <a:gd name="T20" fmla="*/ 58 w 136"/>
                  <a:gd name="T21" fmla="*/ 129 h 153"/>
                  <a:gd name="T22" fmla="*/ 68 w 136"/>
                  <a:gd name="T23" fmla="*/ 135 h 153"/>
                  <a:gd name="T24" fmla="*/ 81 w 136"/>
                  <a:gd name="T25" fmla="*/ 142 h 153"/>
                  <a:gd name="T26" fmla="*/ 92 w 136"/>
                  <a:gd name="T27" fmla="*/ 147 h 153"/>
                  <a:gd name="T28" fmla="*/ 105 w 136"/>
                  <a:gd name="T29" fmla="*/ 150 h 153"/>
                  <a:gd name="T30" fmla="*/ 120 w 136"/>
                  <a:gd name="T31" fmla="*/ 152 h 153"/>
                  <a:gd name="T32" fmla="*/ 135 w 136"/>
                  <a:gd name="T33" fmla="*/ 152 h 153"/>
                  <a:gd name="T34" fmla="*/ 133 w 136"/>
                  <a:gd name="T35" fmla="*/ 143 h 153"/>
                  <a:gd name="T36" fmla="*/ 120 w 136"/>
                  <a:gd name="T37" fmla="*/ 143 h 153"/>
                  <a:gd name="T38" fmla="*/ 107 w 136"/>
                  <a:gd name="T39" fmla="*/ 142 h 153"/>
                  <a:gd name="T40" fmla="*/ 96 w 136"/>
                  <a:gd name="T41" fmla="*/ 139 h 153"/>
                  <a:gd name="T42" fmla="*/ 84 w 136"/>
                  <a:gd name="T43" fmla="*/ 134 h 153"/>
                  <a:gd name="T44" fmla="*/ 73 w 136"/>
                  <a:gd name="T45" fmla="*/ 129 h 153"/>
                  <a:gd name="T46" fmla="*/ 63 w 136"/>
                  <a:gd name="T47" fmla="*/ 122 h 153"/>
                  <a:gd name="T48" fmla="*/ 53 w 136"/>
                  <a:gd name="T49" fmla="*/ 114 h 153"/>
                  <a:gd name="T50" fmla="*/ 45 w 136"/>
                  <a:gd name="T51" fmla="*/ 104 h 153"/>
                  <a:gd name="T52" fmla="*/ 37 w 136"/>
                  <a:gd name="T53" fmla="*/ 95 h 153"/>
                  <a:gd name="T54" fmla="*/ 31 w 136"/>
                  <a:gd name="T55" fmla="*/ 83 h 153"/>
                  <a:gd name="T56" fmla="*/ 24 w 136"/>
                  <a:gd name="T57" fmla="*/ 72 h 153"/>
                  <a:gd name="T58" fmla="*/ 19 w 136"/>
                  <a:gd name="T59" fmla="*/ 59 h 153"/>
                  <a:gd name="T60" fmla="*/ 16 w 136"/>
                  <a:gd name="T61" fmla="*/ 46 h 153"/>
                  <a:gd name="T62" fmla="*/ 13 w 136"/>
                  <a:gd name="T63" fmla="*/ 33 h 153"/>
                  <a:gd name="T64" fmla="*/ 10 w 136"/>
                  <a:gd name="T65" fmla="*/ 18 h 153"/>
                  <a:gd name="T66" fmla="*/ 10 w 136"/>
                  <a:gd name="T67" fmla="*/ 5 h 153"/>
                  <a:gd name="T68" fmla="*/ 8 w 136"/>
                  <a:gd name="T69" fmla="*/ 4 h 153"/>
                  <a:gd name="T70" fmla="*/ 8 w 136"/>
                  <a:gd name="T71" fmla="*/ 2 h 153"/>
                  <a:gd name="T72" fmla="*/ 6 w 136"/>
                  <a:gd name="T73" fmla="*/ 2 h 153"/>
                  <a:gd name="T74" fmla="*/ 5 w 136"/>
                  <a:gd name="T75" fmla="*/ 0 h 153"/>
                  <a:gd name="T76" fmla="*/ 3 w 136"/>
                  <a:gd name="T77" fmla="*/ 2 h 153"/>
                  <a:gd name="T78" fmla="*/ 1 w 136"/>
                  <a:gd name="T79" fmla="*/ 2 h 153"/>
                  <a:gd name="T80" fmla="*/ 1 w 136"/>
                  <a:gd name="T81" fmla="*/ 4 h 153"/>
                  <a:gd name="T82" fmla="*/ 0 w 136"/>
                  <a:gd name="T83" fmla="*/ 5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153"/>
                  <a:gd name="T128" fmla="*/ 136 w 136"/>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153">
                    <a:moveTo>
                      <a:pt x="0" y="5"/>
                    </a:moveTo>
                    <a:lnTo>
                      <a:pt x="1" y="20"/>
                    </a:lnTo>
                    <a:lnTo>
                      <a:pt x="3" y="35"/>
                    </a:lnTo>
                    <a:lnTo>
                      <a:pt x="6" y="49"/>
                    </a:lnTo>
                    <a:lnTo>
                      <a:pt x="11" y="62"/>
                    </a:lnTo>
                    <a:lnTo>
                      <a:pt x="16" y="75"/>
                    </a:lnTo>
                    <a:lnTo>
                      <a:pt x="23" y="88"/>
                    </a:lnTo>
                    <a:lnTo>
                      <a:pt x="31" y="100"/>
                    </a:lnTo>
                    <a:lnTo>
                      <a:pt x="39" y="109"/>
                    </a:lnTo>
                    <a:lnTo>
                      <a:pt x="49" y="119"/>
                    </a:lnTo>
                    <a:lnTo>
                      <a:pt x="58" y="129"/>
                    </a:lnTo>
                    <a:lnTo>
                      <a:pt x="68" y="135"/>
                    </a:lnTo>
                    <a:lnTo>
                      <a:pt x="81" y="142"/>
                    </a:lnTo>
                    <a:lnTo>
                      <a:pt x="92" y="147"/>
                    </a:lnTo>
                    <a:lnTo>
                      <a:pt x="105" y="150"/>
                    </a:lnTo>
                    <a:lnTo>
                      <a:pt x="120" y="152"/>
                    </a:lnTo>
                    <a:lnTo>
                      <a:pt x="135" y="152"/>
                    </a:lnTo>
                    <a:lnTo>
                      <a:pt x="133" y="143"/>
                    </a:lnTo>
                    <a:lnTo>
                      <a:pt x="120" y="143"/>
                    </a:lnTo>
                    <a:lnTo>
                      <a:pt x="107" y="142"/>
                    </a:lnTo>
                    <a:lnTo>
                      <a:pt x="96" y="139"/>
                    </a:lnTo>
                    <a:lnTo>
                      <a:pt x="84" y="134"/>
                    </a:lnTo>
                    <a:lnTo>
                      <a:pt x="73" y="129"/>
                    </a:lnTo>
                    <a:lnTo>
                      <a:pt x="63" y="122"/>
                    </a:lnTo>
                    <a:lnTo>
                      <a:pt x="53" y="114"/>
                    </a:lnTo>
                    <a:lnTo>
                      <a:pt x="45" y="104"/>
                    </a:lnTo>
                    <a:lnTo>
                      <a:pt x="37" y="95"/>
                    </a:lnTo>
                    <a:lnTo>
                      <a:pt x="31" y="83"/>
                    </a:lnTo>
                    <a:lnTo>
                      <a:pt x="24" y="72"/>
                    </a:lnTo>
                    <a:lnTo>
                      <a:pt x="19" y="59"/>
                    </a:lnTo>
                    <a:lnTo>
                      <a:pt x="16" y="46"/>
                    </a:lnTo>
                    <a:lnTo>
                      <a:pt x="13" y="33"/>
                    </a:lnTo>
                    <a:lnTo>
                      <a:pt x="10" y="18"/>
                    </a:lnTo>
                    <a:lnTo>
                      <a:pt x="10" y="5"/>
                    </a:lnTo>
                    <a:lnTo>
                      <a:pt x="8" y="4"/>
                    </a:lnTo>
                    <a:lnTo>
                      <a:pt x="8" y="2"/>
                    </a:lnTo>
                    <a:lnTo>
                      <a:pt x="6" y="2"/>
                    </a:lnTo>
                    <a:lnTo>
                      <a:pt x="5" y="0"/>
                    </a:lnTo>
                    <a:lnTo>
                      <a:pt x="3" y="2"/>
                    </a:lnTo>
                    <a:lnTo>
                      <a:pt x="1" y="2"/>
                    </a:lnTo>
                    <a:lnTo>
                      <a:pt x="1" y="4"/>
                    </a:lnTo>
                    <a:lnTo>
                      <a:pt x="0" y="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09" name="Freeform 88"/>
              <p:cNvSpPr>
                <a:spLocks/>
              </p:cNvSpPr>
              <p:nvPr/>
            </p:nvSpPr>
            <p:spPr bwMode="auto">
              <a:xfrm>
                <a:off x="2147329" y="2934641"/>
                <a:ext cx="204788" cy="225425"/>
              </a:xfrm>
              <a:custGeom>
                <a:avLst/>
                <a:gdLst>
                  <a:gd name="T0" fmla="*/ 127 w 129"/>
                  <a:gd name="T1" fmla="*/ 8 h 142"/>
                  <a:gd name="T2" fmla="*/ 125 w 129"/>
                  <a:gd name="T3" fmla="*/ 0 h 142"/>
                  <a:gd name="T4" fmla="*/ 112 w 129"/>
                  <a:gd name="T5" fmla="*/ 2 h 142"/>
                  <a:gd name="T6" fmla="*/ 99 w 129"/>
                  <a:gd name="T7" fmla="*/ 3 h 142"/>
                  <a:gd name="T8" fmla="*/ 88 w 129"/>
                  <a:gd name="T9" fmla="*/ 8 h 142"/>
                  <a:gd name="T10" fmla="*/ 76 w 129"/>
                  <a:gd name="T11" fmla="*/ 13 h 142"/>
                  <a:gd name="T12" fmla="*/ 65 w 129"/>
                  <a:gd name="T13" fmla="*/ 18 h 142"/>
                  <a:gd name="T14" fmla="*/ 53 w 129"/>
                  <a:gd name="T15" fmla="*/ 26 h 142"/>
                  <a:gd name="T16" fmla="*/ 44 w 129"/>
                  <a:gd name="T17" fmla="*/ 32 h 142"/>
                  <a:gd name="T18" fmla="*/ 36 w 129"/>
                  <a:gd name="T19" fmla="*/ 42 h 142"/>
                  <a:gd name="T20" fmla="*/ 27 w 129"/>
                  <a:gd name="T21" fmla="*/ 52 h 142"/>
                  <a:gd name="T22" fmla="*/ 21 w 129"/>
                  <a:gd name="T23" fmla="*/ 63 h 142"/>
                  <a:gd name="T24" fmla="*/ 14 w 129"/>
                  <a:gd name="T25" fmla="*/ 75 h 142"/>
                  <a:gd name="T26" fmla="*/ 10 w 129"/>
                  <a:gd name="T27" fmla="*/ 86 h 142"/>
                  <a:gd name="T28" fmla="*/ 5 w 129"/>
                  <a:gd name="T29" fmla="*/ 99 h 142"/>
                  <a:gd name="T30" fmla="*/ 1 w 129"/>
                  <a:gd name="T31" fmla="*/ 114 h 142"/>
                  <a:gd name="T32" fmla="*/ 1 w 129"/>
                  <a:gd name="T33" fmla="*/ 127 h 142"/>
                  <a:gd name="T34" fmla="*/ 0 w 129"/>
                  <a:gd name="T35" fmla="*/ 141 h 142"/>
                  <a:gd name="T36" fmla="*/ 10 w 129"/>
                  <a:gd name="T37" fmla="*/ 141 h 142"/>
                  <a:gd name="T38" fmla="*/ 10 w 129"/>
                  <a:gd name="T39" fmla="*/ 127 h 142"/>
                  <a:gd name="T40" fmla="*/ 11 w 129"/>
                  <a:gd name="T41" fmla="*/ 114 h 142"/>
                  <a:gd name="T42" fmla="*/ 13 w 129"/>
                  <a:gd name="T43" fmla="*/ 101 h 142"/>
                  <a:gd name="T44" fmla="*/ 18 w 129"/>
                  <a:gd name="T45" fmla="*/ 89 h 142"/>
                  <a:gd name="T46" fmla="*/ 23 w 129"/>
                  <a:gd name="T47" fmla="*/ 78 h 142"/>
                  <a:gd name="T48" fmla="*/ 27 w 129"/>
                  <a:gd name="T49" fmla="*/ 67 h 142"/>
                  <a:gd name="T50" fmla="*/ 34 w 129"/>
                  <a:gd name="T51" fmla="*/ 57 h 142"/>
                  <a:gd name="T52" fmla="*/ 42 w 129"/>
                  <a:gd name="T53" fmla="*/ 47 h 142"/>
                  <a:gd name="T54" fmla="*/ 50 w 129"/>
                  <a:gd name="T55" fmla="*/ 39 h 142"/>
                  <a:gd name="T56" fmla="*/ 60 w 129"/>
                  <a:gd name="T57" fmla="*/ 32 h 142"/>
                  <a:gd name="T58" fmla="*/ 70 w 129"/>
                  <a:gd name="T59" fmla="*/ 26 h 142"/>
                  <a:gd name="T60" fmla="*/ 79 w 129"/>
                  <a:gd name="T61" fmla="*/ 19 h 142"/>
                  <a:gd name="T62" fmla="*/ 89 w 129"/>
                  <a:gd name="T63" fmla="*/ 16 h 142"/>
                  <a:gd name="T64" fmla="*/ 101 w 129"/>
                  <a:gd name="T65" fmla="*/ 13 h 142"/>
                  <a:gd name="T66" fmla="*/ 114 w 129"/>
                  <a:gd name="T67" fmla="*/ 10 h 142"/>
                  <a:gd name="T68" fmla="*/ 125 w 129"/>
                  <a:gd name="T69" fmla="*/ 10 h 142"/>
                  <a:gd name="T70" fmla="*/ 123 w 129"/>
                  <a:gd name="T71" fmla="*/ 2 h 142"/>
                  <a:gd name="T72" fmla="*/ 125 w 129"/>
                  <a:gd name="T73" fmla="*/ 10 h 142"/>
                  <a:gd name="T74" fmla="*/ 127 w 129"/>
                  <a:gd name="T75" fmla="*/ 8 h 142"/>
                  <a:gd name="T76" fmla="*/ 128 w 129"/>
                  <a:gd name="T77" fmla="*/ 8 h 142"/>
                  <a:gd name="T78" fmla="*/ 128 w 129"/>
                  <a:gd name="T79" fmla="*/ 6 h 142"/>
                  <a:gd name="T80" fmla="*/ 128 w 129"/>
                  <a:gd name="T81" fmla="*/ 5 h 142"/>
                  <a:gd name="T82" fmla="*/ 128 w 129"/>
                  <a:gd name="T83" fmla="*/ 3 h 142"/>
                  <a:gd name="T84" fmla="*/ 128 w 129"/>
                  <a:gd name="T85" fmla="*/ 2 h 142"/>
                  <a:gd name="T86" fmla="*/ 127 w 129"/>
                  <a:gd name="T87" fmla="*/ 2 h 142"/>
                  <a:gd name="T88" fmla="*/ 125 w 129"/>
                  <a:gd name="T89" fmla="*/ 0 h 142"/>
                  <a:gd name="T90" fmla="*/ 127 w 129"/>
                  <a:gd name="T91" fmla="*/ 8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9"/>
                  <a:gd name="T139" fmla="*/ 0 h 142"/>
                  <a:gd name="T140" fmla="*/ 129 w 129"/>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9" h="142">
                    <a:moveTo>
                      <a:pt x="127" y="8"/>
                    </a:moveTo>
                    <a:lnTo>
                      <a:pt x="125" y="0"/>
                    </a:lnTo>
                    <a:lnTo>
                      <a:pt x="112" y="2"/>
                    </a:lnTo>
                    <a:lnTo>
                      <a:pt x="99" y="3"/>
                    </a:lnTo>
                    <a:lnTo>
                      <a:pt x="88" y="8"/>
                    </a:lnTo>
                    <a:lnTo>
                      <a:pt x="76" y="13"/>
                    </a:lnTo>
                    <a:lnTo>
                      <a:pt x="65" y="18"/>
                    </a:lnTo>
                    <a:lnTo>
                      <a:pt x="53" y="26"/>
                    </a:lnTo>
                    <a:lnTo>
                      <a:pt x="44" y="32"/>
                    </a:lnTo>
                    <a:lnTo>
                      <a:pt x="36" y="42"/>
                    </a:lnTo>
                    <a:lnTo>
                      <a:pt x="27" y="52"/>
                    </a:lnTo>
                    <a:lnTo>
                      <a:pt x="21" y="63"/>
                    </a:lnTo>
                    <a:lnTo>
                      <a:pt x="14" y="75"/>
                    </a:lnTo>
                    <a:lnTo>
                      <a:pt x="10" y="86"/>
                    </a:lnTo>
                    <a:lnTo>
                      <a:pt x="5" y="99"/>
                    </a:lnTo>
                    <a:lnTo>
                      <a:pt x="1" y="114"/>
                    </a:lnTo>
                    <a:lnTo>
                      <a:pt x="1" y="127"/>
                    </a:lnTo>
                    <a:lnTo>
                      <a:pt x="0" y="141"/>
                    </a:lnTo>
                    <a:lnTo>
                      <a:pt x="10" y="141"/>
                    </a:lnTo>
                    <a:lnTo>
                      <a:pt x="10" y="127"/>
                    </a:lnTo>
                    <a:lnTo>
                      <a:pt x="11" y="114"/>
                    </a:lnTo>
                    <a:lnTo>
                      <a:pt x="13" y="101"/>
                    </a:lnTo>
                    <a:lnTo>
                      <a:pt x="18" y="89"/>
                    </a:lnTo>
                    <a:lnTo>
                      <a:pt x="23" y="78"/>
                    </a:lnTo>
                    <a:lnTo>
                      <a:pt x="27" y="67"/>
                    </a:lnTo>
                    <a:lnTo>
                      <a:pt x="34" y="57"/>
                    </a:lnTo>
                    <a:lnTo>
                      <a:pt x="42" y="47"/>
                    </a:lnTo>
                    <a:lnTo>
                      <a:pt x="50" y="39"/>
                    </a:lnTo>
                    <a:lnTo>
                      <a:pt x="60" y="32"/>
                    </a:lnTo>
                    <a:lnTo>
                      <a:pt x="70" y="26"/>
                    </a:lnTo>
                    <a:lnTo>
                      <a:pt x="79" y="19"/>
                    </a:lnTo>
                    <a:lnTo>
                      <a:pt x="89" y="16"/>
                    </a:lnTo>
                    <a:lnTo>
                      <a:pt x="101" y="13"/>
                    </a:lnTo>
                    <a:lnTo>
                      <a:pt x="114" y="10"/>
                    </a:lnTo>
                    <a:lnTo>
                      <a:pt x="125" y="10"/>
                    </a:lnTo>
                    <a:lnTo>
                      <a:pt x="123" y="2"/>
                    </a:lnTo>
                    <a:lnTo>
                      <a:pt x="125" y="10"/>
                    </a:lnTo>
                    <a:lnTo>
                      <a:pt x="127" y="8"/>
                    </a:lnTo>
                    <a:lnTo>
                      <a:pt x="128" y="8"/>
                    </a:lnTo>
                    <a:lnTo>
                      <a:pt x="128" y="6"/>
                    </a:lnTo>
                    <a:lnTo>
                      <a:pt x="128" y="5"/>
                    </a:lnTo>
                    <a:lnTo>
                      <a:pt x="128" y="3"/>
                    </a:lnTo>
                    <a:lnTo>
                      <a:pt x="128" y="2"/>
                    </a:lnTo>
                    <a:lnTo>
                      <a:pt x="127" y="2"/>
                    </a:lnTo>
                    <a:lnTo>
                      <a:pt x="125" y="0"/>
                    </a:lnTo>
                    <a:lnTo>
                      <a:pt x="127"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10" name="Group 89"/>
              <p:cNvGrpSpPr>
                <a:grpSpLocks/>
              </p:cNvGrpSpPr>
              <p:nvPr/>
            </p:nvGrpSpPr>
            <p:grpSpPr bwMode="auto">
              <a:xfrm>
                <a:off x="1644093" y="2736204"/>
                <a:ext cx="320675" cy="434975"/>
                <a:chOff x="1965" y="2117"/>
                <a:chExt cx="202" cy="274"/>
              </a:xfrm>
            </p:grpSpPr>
            <p:grpSp>
              <p:nvGrpSpPr>
                <p:cNvPr id="333" name="Group 90"/>
                <p:cNvGrpSpPr>
                  <a:grpSpLocks/>
                </p:cNvGrpSpPr>
                <p:nvPr/>
              </p:nvGrpSpPr>
              <p:grpSpPr bwMode="auto">
                <a:xfrm>
                  <a:off x="1965" y="2117"/>
                  <a:ext cx="197" cy="274"/>
                  <a:chOff x="1965" y="2117"/>
                  <a:chExt cx="197" cy="274"/>
                </a:xfrm>
              </p:grpSpPr>
              <p:sp>
                <p:nvSpPr>
                  <p:cNvPr id="338" name="Freeform 91"/>
                  <p:cNvSpPr>
                    <a:spLocks/>
                  </p:cNvSpPr>
                  <p:nvPr/>
                </p:nvSpPr>
                <p:spPr bwMode="auto">
                  <a:xfrm>
                    <a:off x="1965" y="2117"/>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 name="Freeform 92"/>
                  <p:cNvSpPr>
                    <a:spLocks/>
                  </p:cNvSpPr>
                  <p:nvPr/>
                </p:nvSpPr>
                <p:spPr bwMode="auto">
                  <a:xfrm>
                    <a:off x="2062" y="2154"/>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w="9525" cap="rnd">
                    <a:solidFill>
                      <a:schemeClr val="accent2"/>
                    </a:solidFill>
                    <a:round/>
                    <a:headEnd type="none" w="sm" len="sm"/>
                    <a:tailEnd type="none" w="sm" len="sm"/>
                  </a:ln>
                </p:spPr>
                <p:txBody>
                  <a:bodyPr/>
                  <a:lstStyle/>
                  <a:p>
                    <a:endParaRPr lang="en-US"/>
                  </a:p>
                </p:txBody>
              </p:sp>
            </p:grpSp>
            <p:sp>
              <p:nvSpPr>
                <p:cNvPr id="334" name="Freeform 93"/>
                <p:cNvSpPr>
                  <a:spLocks/>
                </p:cNvSpPr>
                <p:nvPr/>
              </p:nvSpPr>
              <p:spPr bwMode="auto">
                <a:xfrm>
                  <a:off x="2057" y="2149"/>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5" name="Freeform 94"/>
                <p:cNvSpPr>
                  <a:spLocks/>
                </p:cNvSpPr>
                <p:nvPr/>
              </p:nvSpPr>
              <p:spPr bwMode="auto">
                <a:xfrm>
                  <a:off x="2057" y="2253"/>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6" name="Freeform 95"/>
                <p:cNvSpPr>
                  <a:spLocks/>
                </p:cNvSpPr>
                <p:nvPr/>
              </p:nvSpPr>
              <p:spPr bwMode="auto">
                <a:xfrm>
                  <a:off x="2111" y="2253"/>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7" name="Freeform 96"/>
                <p:cNvSpPr>
                  <a:spLocks/>
                </p:cNvSpPr>
                <p:nvPr/>
              </p:nvSpPr>
              <p:spPr bwMode="auto">
                <a:xfrm>
                  <a:off x="2111" y="2149"/>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sp>
            <p:nvSpPr>
              <p:cNvPr id="311" name="Freeform 97"/>
              <p:cNvSpPr>
                <a:spLocks/>
              </p:cNvSpPr>
              <p:nvPr/>
            </p:nvSpPr>
            <p:spPr bwMode="auto">
              <a:xfrm>
                <a:off x="1342468" y="3293416"/>
                <a:ext cx="109537" cy="220663"/>
              </a:xfrm>
              <a:custGeom>
                <a:avLst/>
                <a:gdLst>
                  <a:gd name="T0" fmla="*/ 34 w 69"/>
                  <a:gd name="T1" fmla="*/ 0 h 139"/>
                  <a:gd name="T2" fmla="*/ 27 w 69"/>
                  <a:gd name="T3" fmla="*/ 1 h 139"/>
                  <a:gd name="T4" fmla="*/ 21 w 69"/>
                  <a:gd name="T5" fmla="*/ 6 h 139"/>
                  <a:gd name="T6" fmla="*/ 14 w 69"/>
                  <a:gd name="T7" fmla="*/ 11 h 139"/>
                  <a:gd name="T8" fmla="*/ 9 w 69"/>
                  <a:gd name="T9" fmla="*/ 21 h 139"/>
                  <a:gd name="T10" fmla="*/ 6 w 69"/>
                  <a:gd name="T11" fmla="*/ 31 h 139"/>
                  <a:gd name="T12" fmla="*/ 3 w 69"/>
                  <a:gd name="T13" fmla="*/ 42 h 139"/>
                  <a:gd name="T14" fmla="*/ 0 w 69"/>
                  <a:gd name="T15" fmla="*/ 55 h 139"/>
                  <a:gd name="T16" fmla="*/ 0 w 69"/>
                  <a:gd name="T17" fmla="*/ 70 h 139"/>
                  <a:gd name="T18" fmla="*/ 0 w 69"/>
                  <a:gd name="T19" fmla="*/ 83 h 139"/>
                  <a:gd name="T20" fmla="*/ 3 w 69"/>
                  <a:gd name="T21" fmla="*/ 96 h 139"/>
                  <a:gd name="T22" fmla="*/ 6 w 69"/>
                  <a:gd name="T23" fmla="*/ 107 h 139"/>
                  <a:gd name="T24" fmla="*/ 9 w 69"/>
                  <a:gd name="T25" fmla="*/ 118 h 139"/>
                  <a:gd name="T26" fmla="*/ 14 w 69"/>
                  <a:gd name="T27" fmla="*/ 127 h 139"/>
                  <a:gd name="T28" fmla="*/ 21 w 69"/>
                  <a:gd name="T29" fmla="*/ 133 h 139"/>
                  <a:gd name="T30" fmla="*/ 27 w 69"/>
                  <a:gd name="T31" fmla="*/ 136 h 139"/>
                  <a:gd name="T32" fmla="*/ 34 w 69"/>
                  <a:gd name="T33" fmla="*/ 138 h 139"/>
                  <a:gd name="T34" fmla="*/ 40 w 69"/>
                  <a:gd name="T35" fmla="*/ 136 h 139"/>
                  <a:gd name="T36" fmla="*/ 47 w 69"/>
                  <a:gd name="T37" fmla="*/ 133 h 139"/>
                  <a:gd name="T38" fmla="*/ 53 w 69"/>
                  <a:gd name="T39" fmla="*/ 127 h 139"/>
                  <a:gd name="T40" fmla="*/ 58 w 69"/>
                  <a:gd name="T41" fmla="*/ 118 h 139"/>
                  <a:gd name="T42" fmla="*/ 63 w 69"/>
                  <a:gd name="T43" fmla="*/ 107 h 139"/>
                  <a:gd name="T44" fmla="*/ 66 w 69"/>
                  <a:gd name="T45" fmla="*/ 96 h 139"/>
                  <a:gd name="T46" fmla="*/ 68 w 69"/>
                  <a:gd name="T47" fmla="*/ 83 h 139"/>
                  <a:gd name="T48" fmla="*/ 68 w 69"/>
                  <a:gd name="T49" fmla="*/ 70 h 139"/>
                  <a:gd name="T50" fmla="*/ 68 w 69"/>
                  <a:gd name="T51" fmla="*/ 55 h 139"/>
                  <a:gd name="T52" fmla="*/ 66 w 69"/>
                  <a:gd name="T53" fmla="*/ 42 h 139"/>
                  <a:gd name="T54" fmla="*/ 63 w 69"/>
                  <a:gd name="T55" fmla="*/ 31 h 139"/>
                  <a:gd name="T56" fmla="*/ 58 w 69"/>
                  <a:gd name="T57" fmla="*/ 21 h 139"/>
                  <a:gd name="T58" fmla="*/ 53 w 69"/>
                  <a:gd name="T59" fmla="*/ 11 h 139"/>
                  <a:gd name="T60" fmla="*/ 47 w 69"/>
                  <a:gd name="T61" fmla="*/ 6 h 139"/>
                  <a:gd name="T62" fmla="*/ 40 w 69"/>
                  <a:gd name="T63" fmla="*/ 1 h 139"/>
                  <a:gd name="T64" fmla="*/ 34 w 69"/>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139"/>
                  <a:gd name="T101" fmla="*/ 69 w 6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139">
                    <a:moveTo>
                      <a:pt x="34" y="0"/>
                    </a:moveTo>
                    <a:lnTo>
                      <a:pt x="27" y="1"/>
                    </a:lnTo>
                    <a:lnTo>
                      <a:pt x="21" y="6"/>
                    </a:lnTo>
                    <a:lnTo>
                      <a:pt x="14" y="11"/>
                    </a:lnTo>
                    <a:lnTo>
                      <a:pt x="9" y="21"/>
                    </a:lnTo>
                    <a:lnTo>
                      <a:pt x="6" y="31"/>
                    </a:lnTo>
                    <a:lnTo>
                      <a:pt x="3" y="42"/>
                    </a:lnTo>
                    <a:lnTo>
                      <a:pt x="0" y="55"/>
                    </a:lnTo>
                    <a:lnTo>
                      <a:pt x="0" y="70"/>
                    </a:lnTo>
                    <a:lnTo>
                      <a:pt x="0" y="83"/>
                    </a:lnTo>
                    <a:lnTo>
                      <a:pt x="3" y="96"/>
                    </a:lnTo>
                    <a:lnTo>
                      <a:pt x="6" y="107"/>
                    </a:lnTo>
                    <a:lnTo>
                      <a:pt x="9" y="118"/>
                    </a:lnTo>
                    <a:lnTo>
                      <a:pt x="14" y="127"/>
                    </a:lnTo>
                    <a:lnTo>
                      <a:pt x="21" y="133"/>
                    </a:lnTo>
                    <a:lnTo>
                      <a:pt x="27" y="136"/>
                    </a:lnTo>
                    <a:lnTo>
                      <a:pt x="34" y="138"/>
                    </a:lnTo>
                    <a:lnTo>
                      <a:pt x="40" y="136"/>
                    </a:lnTo>
                    <a:lnTo>
                      <a:pt x="47" y="133"/>
                    </a:lnTo>
                    <a:lnTo>
                      <a:pt x="53" y="127"/>
                    </a:lnTo>
                    <a:lnTo>
                      <a:pt x="58" y="118"/>
                    </a:lnTo>
                    <a:lnTo>
                      <a:pt x="63" y="107"/>
                    </a:lnTo>
                    <a:lnTo>
                      <a:pt x="66" y="96"/>
                    </a:lnTo>
                    <a:lnTo>
                      <a:pt x="68" y="83"/>
                    </a:lnTo>
                    <a:lnTo>
                      <a:pt x="68" y="70"/>
                    </a:lnTo>
                    <a:lnTo>
                      <a:pt x="68" y="55"/>
                    </a:lnTo>
                    <a:lnTo>
                      <a:pt x="66" y="42"/>
                    </a:lnTo>
                    <a:lnTo>
                      <a:pt x="63" y="31"/>
                    </a:lnTo>
                    <a:lnTo>
                      <a:pt x="58" y="21"/>
                    </a:lnTo>
                    <a:lnTo>
                      <a:pt x="53" y="11"/>
                    </a:lnTo>
                    <a:lnTo>
                      <a:pt x="47" y="6"/>
                    </a:lnTo>
                    <a:lnTo>
                      <a:pt x="40" y="1"/>
                    </a:lnTo>
                    <a:lnTo>
                      <a:pt x="34" y="0"/>
                    </a:lnTo>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2" name="Freeform 98"/>
              <p:cNvSpPr>
                <a:spLocks/>
              </p:cNvSpPr>
              <p:nvPr/>
            </p:nvSpPr>
            <p:spPr bwMode="auto">
              <a:xfrm>
                <a:off x="1334529" y="3288654"/>
                <a:ext cx="63500" cy="117475"/>
              </a:xfrm>
              <a:custGeom>
                <a:avLst/>
                <a:gdLst>
                  <a:gd name="T0" fmla="*/ 8 w 40"/>
                  <a:gd name="T1" fmla="*/ 73 h 74"/>
                  <a:gd name="T2" fmla="*/ 10 w 40"/>
                  <a:gd name="T3" fmla="*/ 60 h 74"/>
                  <a:gd name="T4" fmla="*/ 11 w 40"/>
                  <a:gd name="T5" fmla="*/ 47 h 74"/>
                  <a:gd name="T6" fmla="*/ 14 w 40"/>
                  <a:gd name="T7" fmla="*/ 35 h 74"/>
                  <a:gd name="T8" fmla="*/ 18 w 40"/>
                  <a:gd name="T9" fmla="*/ 26 h 74"/>
                  <a:gd name="T10" fmla="*/ 23 w 40"/>
                  <a:gd name="T11" fmla="*/ 17 h 74"/>
                  <a:gd name="T12" fmla="*/ 29 w 40"/>
                  <a:gd name="T13" fmla="*/ 13 h 74"/>
                  <a:gd name="T14" fmla="*/ 34 w 40"/>
                  <a:gd name="T15" fmla="*/ 8 h 74"/>
                  <a:gd name="T16" fmla="*/ 39 w 40"/>
                  <a:gd name="T17" fmla="*/ 8 h 74"/>
                  <a:gd name="T18" fmla="*/ 39 w 40"/>
                  <a:gd name="T19" fmla="*/ 0 h 74"/>
                  <a:gd name="T20" fmla="*/ 31 w 40"/>
                  <a:gd name="T21" fmla="*/ 1 h 74"/>
                  <a:gd name="T22" fmla="*/ 23 w 40"/>
                  <a:gd name="T23" fmla="*/ 6 h 74"/>
                  <a:gd name="T24" fmla="*/ 16 w 40"/>
                  <a:gd name="T25" fmla="*/ 13 h 74"/>
                  <a:gd name="T26" fmla="*/ 11 w 40"/>
                  <a:gd name="T27" fmla="*/ 22 h 74"/>
                  <a:gd name="T28" fmla="*/ 6 w 40"/>
                  <a:gd name="T29" fmla="*/ 32 h 74"/>
                  <a:gd name="T30" fmla="*/ 3 w 40"/>
                  <a:gd name="T31" fmla="*/ 45 h 74"/>
                  <a:gd name="T32" fmla="*/ 1 w 40"/>
                  <a:gd name="T33" fmla="*/ 58 h 74"/>
                  <a:gd name="T34" fmla="*/ 0 w 40"/>
                  <a:gd name="T35" fmla="*/ 73 h 74"/>
                  <a:gd name="T36" fmla="*/ 8 w 40"/>
                  <a:gd name="T37" fmla="*/ 7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8" y="73"/>
                    </a:moveTo>
                    <a:lnTo>
                      <a:pt x="10" y="60"/>
                    </a:lnTo>
                    <a:lnTo>
                      <a:pt x="11" y="47"/>
                    </a:lnTo>
                    <a:lnTo>
                      <a:pt x="14" y="35"/>
                    </a:lnTo>
                    <a:lnTo>
                      <a:pt x="18" y="26"/>
                    </a:lnTo>
                    <a:lnTo>
                      <a:pt x="23" y="17"/>
                    </a:lnTo>
                    <a:lnTo>
                      <a:pt x="29" y="13"/>
                    </a:lnTo>
                    <a:lnTo>
                      <a:pt x="34" y="8"/>
                    </a:lnTo>
                    <a:lnTo>
                      <a:pt x="39" y="8"/>
                    </a:lnTo>
                    <a:lnTo>
                      <a:pt x="39" y="0"/>
                    </a:lnTo>
                    <a:lnTo>
                      <a:pt x="31" y="1"/>
                    </a:lnTo>
                    <a:lnTo>
                      <a:pt x="23" y="6"/>
                    </a:lnTo>
                    <a:lnTo>
                      <a:pt x="16" y="13"/>
                    </a:lnTo>
                    <a:lnTo>
                      <a:pt x="11" y="22"/>
                    </a:lnTo>
                    <a:lnTo>
                      <a:pt x="6" y="32"/>
                    </a:lnTo>
                    <a:lnTo>
                      <a:pt x="3" y="45"/>
                    </a:lnTo>
                    <a:lnTo>
                      <a:pt x="1" y="58"/>
                    </a:lnTo>
                    <a:lnTo>
                      <a:pt x="0" y="73"/>
                    </a:lnTo>
                    <a:lnTo>
                      <a:pt x="8" y="7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3" name="Freeform 99"/>
              <p:cNvSpPr>
                <a:spLocks/>
              </p:cNvSpPr>
              <p:nvPr/>
            </p:nvSpPr>
            <p:spPr bwMode="auto">
              <a:xfrm>
                <a:off x="1334529" y="3404541"/>
                <a:ext cx="63500" cy="117475"/>
              </a:xfrm>
              <a:custGeom>
                <a:avLst/>
                <a:gdLst>
                  <a:gd name="T0" fmla="*/ 39 w 40"/>
                  <a:gd name="T1" fmla="*/ 63 h 74"/>
                  <a:gd name="T2" fmla="*/ 34 w 40"/>
                  <a:gd name="T3" fmla="*/ 63 h 74"/>
                  <a:gd name="T4" fmla="*/ 29 w 40"/>
                  <a:gd name="T5" fmla="*/ 60 h 74"/>
                  <a:gd name="T6" fmla="*/ 23 w 40"/>
                  <a:gd name="T7" fmla="*/ 53 h 74"/>
                  <a:gd name="T8" fmla="*/ 18 w 40"/>
                  <a:gd name="T9" fmla="*/ 45 h 74"/>
                  <a:gd name="T10" fmla="*/ 14 w 40"/>
                  <a:gd name="T11" fmla="*/ 37 h 74"/>
                  <a:gd name="T12" fmla="*/ 11 w 40"/>
                  <a:gd name="T13" fmla="*/ 26 h 74"/>
                  <a:gd name="T14" fmla="*/ 10 w 40"/>
                  <a:gd name="T15" fmla="*/ 13 h 74"/>
                  <a:gd name="T16" fmla="*/ 8 w 40"/>
                  <a:gd name="T17" fmla="*/ 0 h 74"/>
                  <a:gd name="T18" fmla="*/ 0 w 40"/>
                  <a:gd name="T19" fmla="*/ 0 h 74"/>
                  <a:gd name="T20" fmla="*/ 1 w 40"/>
                  <a:gd name="T21" fmla="*/ 14 h 74"/>
                  <a:gd name="T22" fmla="*/ 3 w 40"/>
                  <a:gd name="T23" fmla="*/ 27 h 74"/>
                  <a:gd name="T24" fmla="*/ 6 w 40"/>
                  <a:gd name="T25" fmla="*/ 39 h 74"/>
                  <a:gd name="T26" fmla="*/ 11 w 40"/>
                  <a:gd name="T27" fmla="*/ 50 h 74"/>
                  <a:gd name="T28" fmla="*/ 16 w 40"/>
                  <a:gd name="T29" fmla="*/ 58 h 74"/>
                  <a:gd name="T30" fmla="*/ 23 w 40"/>
                  <a:gd name="T31" fmla="*/ 66 h 74"/>
                  <a:gd name="T32" fmla="*/ 31 w 40"/>
                  <a:gd name="T33" fmla="*/ 70 h 74"/>
                  <a:gd name="T34" fmla="*/ 39 w 40"/>
                  <a:gd name="T35" fmla="*/ 73 h 74"/>
                  <a:gd name="T36" fmla="*/ 39 w 40"/>
                  <a:gd name="T37" fmla="*/ 63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9" y="63"/>
                    </a:moveTo>
                    <a:lnTo>
                      <a:pt x="34" y="63"/>
                    </a:lnTo>
                    <a:lnTo>
                      <a:pt x="29" y="60"/>
                    </a:lnTo>
                    <a:lnTo>
                      <a:pt x="23" y="53"/>
                    </a:lnTo>
                    <a:lnTo>
                      <a:pt x="18" y="45"/>
                    </a:lnTo>
                    <a:lnTo>
                      <a:pt x="14" y="37"/>
                    </a:lnTo>
                    <a:lnTo>
                      <a:pt x="11" y="26"/>
                    </a:lnTo>
                    <a:lnTo>
                      <a:pt x="10" y="13"/>
                    </a:lnTo>
                    <a:lnTo>
                      <a:pt x="8" y="0"/>
                    </a:lnTo>
                    <a:lnTo>
                      <a:pt x="0" y="0"/>
                    </a:lnTo>
                    <a:lnTo>
                      <a:pt x="1" y="14"/>
                    </a:lnTo>
                    <a:lnTo>
                      <a:pt x="3" y="27"/>
                    </a:lnTo>
                    <a:lnTo>
                      <a:pt x="6" y="39"/>
                    </a:lnTo>
                    <a:lnTo>
                      <a:pt x="11" y="50"/>
                    </a:lnTo>
                    <a:lnTo>
                      <a:pt x="16" y="58"/>
                    </a:lnTo>
                    <a:lnTo>
                      <a:pt x="23" y="66"/>
                    </a:lnTo>
                    <a:lnTo>
                      <a:pt x="31" y="70"/>
                    </a:lnTo>
                    <a:lnTo>
                      <a:pt x="39" y="73"/>
                    </a:lnTo>
                    <a:lnTo>
                      <a:pt x="39" y="6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4" name="Freeform 100"/>
              <p:cNvSpPr>
                <a:spLocks/>
              </p:cNvSpPr>
              <p:nvPr/>
            </p:nvSpPr>
            <p:spPr bwMode="auto">
              <a:xfrm>
                <a:off x="1396442" y="3404541"/>
                <a:ext cx="63500" cy="117475"/>
              </a:xfrm>
              <a:custGeom>
                <a:avLst/>
                <a:gdLst>
                  <a:gd name="T0" fmla="*/ 31 w 40"/>
                  <a:gd name="T1" fmla="*/ 0 h 74"/>
                  <a:gd name="T2" fmla="*/ 29 w 40"/>
                  <a:gd name="T3" fmla="*/ 13 h 74"/>
                  <a:gd name="T4" fmla="*/ 27 w 40"/>
                  <a:gd name="T5" fmla="*/ 26 h 74"/>
                  <a:gd name="T6" fmla="*/ 24 w 40"/>
                  <a:gd name="T7" fmla="*/ 37 h 74"/>
                  <a:gd name="T8" fmla="*/ 21 w 40"/>
                  <a:gd name="T9" fmla="*/ 45 h 74"/>
                  <a:gd name="T10" fmla="*/ 16 w 40"/>
                  <a:gd name="T11" fmla="*/ 53 h 74"/>
                  <a:gd name="T12" fmla="*/ 11 w 40"/>
                  <a:gd name="T13" fmla="*/ 60 h 74"/>
                  <a:gd name="T14" fmla="*/ 5 w 40"/>
                  <a:gd name="T15" fmla="*/ 63 h 74"/>
                  <a:gd name="T16" fmla="*/ 0 w 40"/>
                  <a:gd name="T17" fmla="*/ 63 h 74"/>
                  <a:gd name="T18" fmla="*/ 0 w 40"/>
                  <a:gd name="T19" fmla="*/ 73 h 74"/>
                  <a:gd name="T20" fmla="*/ 8 w 40"/>
                  <a:gd name="T21" fmla="*/ 70 h 74"/>
                  <a:gd name="T22" fmla="*/ 16 w 40"/>
                  <a:gd name="T23" fmla="*/ 66 h 74"/>
                  <a:gd name="T24" fmla="*/ 23 w 40"/>
                  <a:gd name="T25" fmla="*/ 58 h 74"/>
                  <a:gd name="T26" fmla="*/ 29 w 40"/>
                  <a:gd name="T27" fmla="*/ 50 h 74"/>
                  <a:gd name="T28" fmla="*/ 32 w 40"/>
                  <a:gd name="T29" fmla="*/ 39 h 74"/>
                  <a:gd name="T30" fmla="*/ 36 w 40"/>
                  <a:gd name="T31" fmla="*/ 27 h 74"/>
                  <a:gd name="T32" fmla="*/ 39 w 40"/>
                  <a:gd name="T33" fmla="*/ 14 h 74"/>
                  <a:gd name="T34" fmla="*/ 39 w 40"/>
                  <a:gd name="T35" fmla="*/ 0 h 74"/>
                  <a:gd name="T36" fmla="*/ 31 w 40"/>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31" y="0"/>
                    </a:moveTo>
                    <a:lnTo>
                      <a:pt x="29" y="13"/>
                    </a:lnTo>
                    <a:lnTo>
                      <a:pt x="27" y="26"/>
                    </a:lnTo>
                    <a:lnTo>
                      <a:pt x="24" y="37"/>
                    </a:lnTo>
                    <a:lnTo>
                      <a:pt x="21" y="45"/>
                    </a:lnTo>
                    <a:lnTo>
                      <a:pt x="16" y="53"/>
                    </a:lnTo>
                    <a:lnTo>
                      <a:pt x="11" y="60"/>
                    </a:lnTo>
                    <a:lnTo>
                      <a:pt x="5" y="63"/>
                    </a:lnTo>
                    <a:lnTo>
                      <a:pt x="0" y="63"/>
                    </a:lnTo>
                    <a:lnTo>
                      <a:pt x="0" y="73"/>
                    </a:lnTo>
                    <a:lnTo>
                      <a:pt x="8" y="70"/>
                    </a:lnTo>
                    <a:lnTo>
                      <a:pt x="16" y="66"/>
                    </a:lnTo>
                    <a:lnTo>
                      <a:pt x="23" y="58"/>
                    </a:lnTo>
                    <a:lnTo>
                      <a:pt x="29" y="50"/>
                    </a:lnTo>
                    <a:lnTo>
                      <a:pt x="32" y="39"/>
                    </a:lnTo>
                    <a:lnTo>
                      <a:pt x="36" y="27"/>
                    </a:lnTo>
                    <a:lnTo>
                      <a:pt x="39" y="14"/>
                    </a:lnTo>
                    <a:lnTo>
                      <a:pt x="39" y="0"/>
                    </a:lnTo>
                    <a:lnTo>
                      <a:pt x="3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5" name="Freeform 101"/>
              <p:cNvSpPr>
                <a:spLocks/>
              </p:cNvSpPr>
              <p:nvPr/>
            </p:nvSpPr>
            <p:spPr bwMode="auto">
              <a:xfrm>
                <a:off x="1396442" y="3288654"/>
                <a:ext cx="63500" cy="117475"/>
              </a:xfrm>
              <a:custGeom>
                <a:avLst/>
                <a:gdLst>
                  <a:gd name="T0" fmla="*/ 0 w 40"/>
                  <a:gd name="T1" fmla="*/ 8 h 74"/>
                  <a:gd name="T2" fmla="*/ 5 w 40"/>
                  <a:gd name="T3" fmla="*/ 8 h 74"/>
                  <a:gd name="T4" fmla="*/ 11 w 40"/>
                  <a:gd name="T5" fmla="*/ 13 h 74"/>
                  <a:gd name="T6" fmla="*/ 16 w 40"/>
                  <a:gd name="T7" fmla="*/ 17 h 74"/>
                  <a:gd name="T8" fmla="*/ 21 w 40"/>
                  <a:gd name="T9" fmla="*/ 26 h 74"/>
                  <a:gd name="T10" fmla="*/ 24 w 40"/>
                  <a:gd name="T11" fmla="*/ 35 h 74"/>
                  <a:gd name="T12" fmla="*/ 27 w 40"/>
                  <a:gd name="T13" fmla="*/ 47 h 74"/>
                  <a:gd name="T14" fmla="*/ 29 w 40"/>
                  <a:gd name="T15" fmla="*/ 60 h 74"/>
                  <a:gd name="T16" fmla="*/ 31 w 40"/>
                  <a:gd name="T17" fmla="*/ 73 h 74"/>
                  <a:gd name="T18" fmla="*/ 39 w 40"/>
                  <a:gd name="T19" fmla="*/ 73 h 74"/>
                  <a:gd name="T20" fmla="*/ 39 w 40"/>
                  <a:gd name="T21" fmla="*/ 58 h 74"/>
                  <a:gd name="T22" fmla="*/ 36 w 40"/>
                  <a:gd name="T23" fmla="*/ 45 h 74"/>
                  <a:gd name="T24" fmla="*/ 32 w 40"/>
                  <a:gd name="T25" fmla="*/ 32 h 74"/>
                  <a:gd name="T26" fmla="*/ 29 w 40"/>
                  <a:gd name="T27" fmla="*/ 22 h 74"/>
                  <a:gd name="T28" fmla="*/ 23 w 40"/>
                  <a:gd name="T29" fmla="*/ 13 h 74"/>
                  <a:gd name="T30" fmla="*/ 16 w 40"/>
                  <a:gd name="T31" fmla="*/ 6 h 74"/>
                  <a:gd name="T32" fmla="*/ 8 w 40"/>
                  <a:gd name="T33" fmla="*/ 1 h 74"/>
                  <a:gd name="T34" fmla="*/ 0 w 40"/>
                  <a:gd name="T35" fmla="*/ 0 h 74"/>
                  <a:gd name="T36" fmla="*/ 0 w 40"/>
                  <a:gd name="T37" fmla="*/ 8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74"/>
                  <a:gd name="T59" fmla="*/ 40 w 40"/>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74">
                    <a:moveTo>
                      <a:pt x="0" y="8"/>
                    </a:moveTo>
                    <a:lnTo>
                      <a:pt x="5" y="8"/>
                    </a:lnTo>
                    <a:lnTo>
                      <a:pt x="11" y="13"/>
                    </a:lnTo>
                    <a:lnTo>
                      <a:pt x="16" y="17"/>
                    </a:lnTo>
                    <a:lnTo>
                      <a:pt x="21" y="26"/>
                    </a:lnTo>
                    <a:lnTo>
                      <a:pt x="24" y="35"/>
                    </a:lnTo>
                    <a:lnTo>
                      <a:pt x="27" y="47"/>
                    </a:lnTo>
                    <a:lnTo>
                      <a:pt x="29" y="60"/>
                    </a:lnTo>
                    <a:lnTo>
                      <a:pt x="31" y="73"/>
                    </a:lnTo>
                    <a:lnTo>
                      <a:pt x="39" y="73"/>
                    </a:lnTo>
                    <a:lnTo>
                      <a:pt x="39" y="58"/>
                    </a:lnTo>
                    <a:lnTo>
                      <a:pt x="36" y="45"/>
                    </a:lnTo>
                    <a:lnTo>
                      <a:pt x="32" y="32"/>
                    </a:lnTo>
                    <a:lnTo>
                      <a:pt x="29" y="22"/>
                    </a:lnTo>
                    <a:lnTo>
                      <a:pt x="23" y="13"/>
                    </a:lnTo>
                    <a:lnTo>
                      <a:pt x="16" y="6"/>
                    </a:lnTo>
                    <a:lnTo>
                      <a:pt x="8" y="1"/>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6" name="Freeform 102"/>
              <p:cNvSpPr>
                <a:spLocks/>
              </p:cNvSpPr>
              <p:nvPr/>
            </p:nvSpPr>
            <p:spPr bwMode="auto">
              <a:xfrm>
                <a:off x="1866342" y="3702990"/>
                <a:ext cx="146050" cy="285750"/>
              </a:xfrm>
              <a:custGeom>
                <a:avLst/>
                <a:gdLst>
                  <a:gd name="T0" fmla="*/ 45 w 92"/>
                  <a:gd name="T1" fmla="*/ 0 h 180"/>
                  <a:gd name="T2" fmla="*/ 40 w 92"/>
                  <a:gd name="T3" fmla="*/ 0 h 180"/>
                  <a:gd name="T4" fmla="*/ 35 w 92"/>
                  <a:gd name="T5" fmla="*/ 2 h 180"/>
                  <a:gd name="T6" fmla="*/ 32 w 92"/>
                  <a:gd name="T7" fmla="*/ 5 h 180"/>
                  <a:gd name="T8" fmla="*/ 27 w 92"/>
                  <a:gd name="T9" fmla="*/ 8 h 180"/>
                  <a:gd name="T10" fmla="*/ 19 w 92"/>
                  <a:gd name="T11" fmla="*/ 17 h 180"/>
                  <a:gd name="T12" fmla="*/ 13 w 92"/>
                  <a:gd name="T13" fmla="*/ 26 h 180"/>
                  <a:gd name="T14" fmla="*/ 8 w 92"/>
                  <a:gd name="T15" fmla="*/ 41 h 180"/>
                  <a:gd name="T16" fmla="*/ 3 w 92"/>
                  <a:gd name="T17" fmla="*/ 56 h 180"/>
                  <a:gd name="T18" fmla="*/ 1 w 92"/>
                  <a:gd name="T19" fmla="*/ 72 h 180"/>
                  <a:gd name="T20" fmla="*/ 0 w 92"/>
                  <a:gd name="T21" fmla="*/ 90 h 180"/>
                  <a:gd name="T22" fmla="*/ 1 w 92"/>
                  <a:gd name="T23" fmla="*/ 109 h 180"/>
                  <a:gd name="T24" fmla="*/ 3 w 92"/>
                  <a:gd name="T25" fmla="*/ 125 h 180"/>
                  <a:gd name="T26" fmla="*/ 8 w 92"/>
                  <a:gd name="T27" fmla="*/ 140 h 180"/>
                  <a:gd name="T28" fmla="*/ 13 w 92"/>
                  <a:gd name="T29" fmla="*/ 153 h 180"/>
                  <a:gd name="T30" fmla="*/ 19 w 92"/>
                  <a:gd name="T31" fmla="*/ 164 h 180"/>
                  <a:gd name="T32" fmla="*/ 27 w 92"/>
                  <a:gd name="T33" fmla="*/ 173 h 180"/>
                  <a:gd name="T34" fmla="*/ 32 w 92"/>
                  <a:gd name="T35" fmla="*/ 176 h 180"/>
                  <a:gd name="T36" fmla="*/ 35 w 92"/>
                  <a:gd name="T37" fmla="*/ 177 h 180"/>
                  <a:gd name="T38" fmla="*/ 40 w 92"/>
                  <a:gd name="T39" fmla="*/ 179 h 180"/>
                  <a:gd name="T40" fmla="*/ 45 w 92"/>
                  <a:gd name="T41" fmla="*/ 179 h 180"/>
                  <a:gd name="T42" fmla="*/ 50 w 92"/>
                  <a:gd name="T43" fmla="*/ 179 h 180"/>
                  <a:gd name="T44" fmla="*/ 53 w 92"/>
                  <a:gd name="T45" fmla="*/ 177 h 180"/>
                  <a:gd name="T46" fmla="*/ 58 w 92"/>
                  <a:gd name="T47" fmla="*/ 176 h 180"/>
                  <a:gd name="T48" fmla="*/ 63 w 92"/>
                  <a:gd name="T49" fmla="*/ 173 h 180"/>
                  <a:gd name="T50" fmla="*/ 69 w 92"/>
                  <a:gd name="T51" fmla="*/ 164 h 180"/>
                  <a:gd name="T52" fmla="*/ 76 w 92"/>
                  <a:gd name="T53" fmla="*/ 153 h 180"/>
                  <a:gd name="T54" fmla="*/ 82 w 92"/>
                  <a:gd name="T55" fmla="*/ 140 h 180"/>
                  <a:gd name="T56" fmla="*/ 86 w 92"/>
                  <a:gd name="T57" fmla="*/ 125 h 180"/>
                  <a:gd name="T58" fmla="*/ 89 w 92"/>
                  <a:gd name="T59" fmla="*/ 109 h 180"/>
                  <a:gd name="T60" fmla="*/ 91 w 92"/>
                  <a:gd name="T61" fmla="*/ 90 h 180"/>
                  <a:gd name="T62" fmla="*/ 89 w 92"/>
                  <a:gd name="T63" fmla="*/ 72 h 180"/>
                  <a:gd name="T64" fmla="*/ 86 w 92"/>
                  <a:gd name="T65" fmla="*/ 56 h 180"/>
                  <a:gd name="T66" fmla="*/ 82 w 92"/>
                  <a:gd name="T67" fmla="*/ 41 h 180"/>
                  <a:gd name="T68" fmla="*/ 76 w 92"/>
                  <a:gd name="T69" fmla="*/ 26 h 180"/>
                  <a:gd name="T70" fmla="*/ 69 w 92"/>
                  <a:gd name="T71" fmla="*/ 17 h 180"/>
                  <a:gd name="T72" fmla="*/ 63 w 92"/>
                  <a:gd name="T73" fmla="*/ 8 h 180"/>
                  <a:gd name="T74" fmla="*/ 58 w 92"/>
                  <a:gd name="T75" fmla="*/ 5 h 180"/>
                  <a:gd name="T76" fmla="*/ 53 w 92"/>
                  <a:gd name="T77" fmla="*/ 2 h 180"/>
                  <a:gd name="T78" fmla="*/ 50 w 92"/>
                  <a:gd name="T79" fmla="*/ 0 h 180"/>
                  <a:gd name="T80" fmla="*/ 45 w 92"/>
                  <a:gd name="T81" fmla="*/ 0 h 1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180"/>
                  <a:gd name="T125" fmla="*/ 92 w 92"/>
                  <a:gd name="T126" fmla="*/ 180 h 1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180">
                    <a:moveTo>
                      <a:pt x="45" y="0"/>
                    </a:moveTo>
                    <a:lnTo>
                      <a:pt x="40" y="0"/>
                    </a:lnTo>
                    <a:lnTo>
                      <a:pt x="35" y="2"/>
                    </a:lnTo>
                    <a:lnTo>
                      <a:pt x="32" y="5"/>
                    </a:lnTo>
                    <a:lnTo>
                      <a:pt x="27" y="8"/>
                    </a:lnTo>
                    <a:lnTo>
                      <a:pt x="19" y="17"/>
                    </a:lnTo>
                    <a:lnTo>
                      <a:pt x="13" y="26"/>
                    </a:lnTo>
                    <a:lnTo>
                      <a:pt x="8" y="41"/>
                    </a:lnTo>
                    <a:lnTo>
                      <a:pt x="3" y="56"/>
                    </a:lnTo>
                    <a:lnTo>
                      <a:pt x="1" y="72"/>
                    </a:lnTo>
                    <a:lnTo>
                      <a:pt x="0" y="90"/>
                    </a:lnTo>
                    <a:lnTo>
                      <a:pt x="1" y="109"/>
                    </a:lnTo>
                    <a:lnTo>
                      <a:pt x="3" y="125"/>
                    </a:lnTo>
                    <a:lnTo>
                      <a:pt x="8" y="140"/>
                    </a:lnTo>
                    <a:lnTo>
                      <a:pt x="13" y="153"/>
                    </a:lnTo>
                    <a:lnTo>
                      <a:pt x="19" y="164"/>
                    </a:lnTo>
                    <a:lnTo>
                      <a:pt x="27" y="173"/>
                    </a:lnTo>
                    <a:lnTo>
                      <a:pt x="32" y="176"/>
                    </a:lnTo>
                    <a:lnTo>
                      <a:pt x="35" y="177"/>
                    </a:lnTo>
                    <a:lnTo>
                      <a:pt x="40" y="179"/>
                    </a:lnTo>
                    <a:lnTo>
                      <a:pt x="45" y="179"/>
                    </a:lnTo>
                    <a:lnTo>
                      <a:pt x="50" y="179"/>
                    </a:lnTo>
                    <a:lnTo>
                      <a:pt x="53" y="177"/>
                    </a:lnTo>
                    <a:lnTo>
                      <a:pt x="58" y="176"/>
                    </a:lnTo>
                    <a:lnTo>
                      <a:pt x="63" y="173"/>
                    </a:lnTo>
                    <a:lnTo>
                      <a:pt x="69" y="164"/>
                    </a:lnTo>
                    <a:lnTo>
                      <a:pt x="76" y="153"/>
                    </a:lnTo>
                    <a:lnTo>
                      <a:pt x="82" y="140"/>
                    </a:lnTo>
                    <a:lnTo>
                      <a:pt x="86" y="125"/>
                    </a:lnTo>
                    <a:lnTo>
                      <a:pt x="89" y="109"/>
                    </a:lnTo>
                    <a:lnTo>
                      <a:pt x="91" y="90"/>
                    </a:lnTo>
                    <a:lnTo>
                      <a:pt x="89" y="72"/>
                    </a:lnTo>
                    <a:lnTo>
                      <a:pt x="86" y="56"/>
                    </a:lnTo>
                    <a:lnTo>
                      <a:pt x="82" y="41"/>
                    </a:lnTo>
                    <a:lnTo>
                      <a:pt x="76" y="26"/>
                    </a:lnTo>
                    <a:lnTo>
                      <a:pt x="69" y="17"/>
                    </a:lnTo>
                    <a:lnTo>
                      <a:pt x="63" y="8"/>
                    </a:lnTo>
                    <a:lnTo>
                      <a:pt x="58" y="5"/>
                    </a:lnTo>
                    <a:lnTo>
                      <a:pt x="53" y="2"/>
                    </a:lnTo>
                    <a:lnTo>
                      <a:pt x="50" y="0"/>
                    </a:lnTo>
                    <a:lnTo>
                      <a:pt x="45"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7" name="Freeform 103"/>
              <p:cNvSpPr>
                <a:spLocks/>
              </p:cNvSpPr>
              <p:nvPr/>
            </p:nvSpPr>
            <p:spPr bwMode="auto">
              <a:xfrm>
                <a:off x="1859993" y="3698229"/>
                <a:ext cx="79375" cy="149225"/>
              </a:xfrm>
              <a:custGeom>
                <a:avLst/>
                <a:gdLst>
                  <a:gd name="T0" fmla="*/ 8 w 50"/>
                  <a:gd name="T1" fmla="*/ 93 h 94"/>
                  <a:gd name="T2" fmla="*/ 8 w 50"/>
                  <a:gd name="T3" fmla="*/ 76 h 94"/>
                  <a:gd name="T4" fmla="*/ 12 w 50"/>
                  <a:gd name="T5" fmla="*/ 59 h 94"/>
                  <a:gd name="T6" fmla="*/ 17 w 50"/>
                  <a:gd name="T7" fmla="*/ 44 h 94"/>
                  <a:gd name="T8" fmla="*/ 21 w 50"/>
                  <a:gd name="T9" fmla="*/ 33 h 94"/>
                  <a:gd name="T10" fmla="*/ 28 w 50"/>
                  <a:gd name="T11" fmla="*/ 21 h 94"/>
                  <a:gd name="T12" fmla="*/ 34 w 50"/>
                  <a:gd name="T13" fmla="*/ 13 h 94"/>
                  <a:gd name="T14" fmla="*/ 38 w 50"/>
                  <a:gd name="T15" fmla="*/ 11 h 94"/>
                  <a:gd name="T16" fmla="*/ 41 w 50"/>
                  <a:gd name="T17" fmla="*/ 10 h 94"/>
                  <a:gd name="T18" fmla="*/ 46 w 50"/>
                  <a:gd name="T19" fmla="*/ 8 h 94"/>
                  <a:gd name="T20" fmla="*/ 49 w 50"/>
                  <a:gd name="T21" fmla="*/ 8 h 94"/>
                  <a:gd name="T22" fmla="*/ 49 w 50"/>
                  <a:gd name="T23" fmla="*/ 0 h 94"/>
                  <a:gd name="T24" fmla="*/ 44 w 50"/>
                  <a:gd name="T25" fmla="*/ 0 h 94"/>
                  <a:gd name="T26" fmla="*/ 38 w 50"/>
                  <a:gd name="T27" fmla="*/ 2 h 94"/>
                  <a:gd name="T28" fmla="*/ 33 w 50"/>
                  <a:gd name="T29" fmla="*/ 3 h 94"/>
                  <a:gd name="T30" fmla="*/ 28 w 50"/>
                  <a:gd name="T31" fmla="*/ 8 h 94"/>
                  <a:gd name="T32" fmla="*/ 20 w 50"/>
                  <a:gd name="T33" fmla="*/ 16 h 94"/>
                  <a:gd name="T34" fmla="*/ 13 w 50"/>
                  <a:gd name="T35" fmla="*/ 28 h 94"/>
                  <a:gd name="T36" fmla="*/ 8 w 50"/>
                  <a:gd name="T37" fmla="*/ 42 h 94"/>
                  <a:gd name="T38" fmla="*/ 4 w 50"/>
                  <a:gd name="T39" fmla="*/ 57 h 94"/>
                  <a:gd name="T40" fmla="*/ 0 w 50"/>
                  <a:gd name="T41" fmla="*/ 75 h 94"/>
                  <a:gd name="T42" fmla="*/ 0 w 50"/>
                  <a:gd name="T43" fmla="*/ 93 h 94"/>
                  <a:gd name="T44" fmla="*/ 8 w 50"/>
                  <a:gd name="T45" fmla="*/ 93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8" y="93"/>
                    </a:moveTo>
                    <a:lnTo>
                      <a:pt x="8" y="76"/>
                    </a:lnTo>
                    <a:lnTo>
                      <a:pt x="12" y="59"/>
                    </a:lnTo>
                    <a:lnTo>
                      <a:pt x="17" y="44"/>
                    </a:lnTo>
                    <a:lnTo>
                      <a:pt x="21" y="33"/>
                    </a:lnTo>
                    <a:lnTo>
                      <a:pt x="28" y="21"/>
                    </a:lnTo>
                    <a:lnTo>
                      <a:pt x="34" y="13"/>
                    </a:lnTo>
                    <a:lnTo>
                      <a:pt x="38" y="11"/>
                    </a:lnTo>
                    <a:lnTo>
                      <a:pt x="41" y="10"/>
                    </a:lnTo>
                    <a:lnTo>
                      <a:pt x="46" y="8"/>
                    </a:lnTo>
                    <a:lnTo>
                      <a:pt x="49" y="8"/>
                    </a:lnTo>
                    <a:lnTo>
                      <a:pt x="49" y="0"/>
                    </a:lnTo>
                    <a:lnTo>
                      <a:pt x="44" y="0"/>
                    </a:lnTo>
                    <a:lnTo>
                      <a:pt x="38" y="2"/>
                    </a:lnTo>
                    <a:lnTo>
                      <a:pt x="33" y="3"/>
                    </a:lnTo>
                    <a:lnTo>
                      <a:pt x="28" y="8"/>
                    </a:lnTo>
                    <a:lnTo>
                      <a:pt x="20" y="16"/>
                    </a:lnTo>
                    <a:lnTo>
                      <a:pt x="13" y="28"/>
                    </a:lnTo>
                    <a:lnTo>
                      <a:pt x="8" y="42"/>
                    </a:lnTo>
                    <a:lnTo>
                      <a:pt x="4" y="57"/>
                    </a:lnTo>
                    <a:lnTo>
                      <a:pt x="0" y="75"/>
                    </a:lnTo>
                    <a:lnTo>
                      <a:pt x="0" y="93"/>
                    </a:lnTo>
                    <a:lnTo>
                      <a:pt x="8" y="9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8" name="Freeform 104"/>
              <p:cNvSpPr>
                <a:spLocks/>
              </p:cNvSpPr>
              <p:nvPr/>
            </p:nvSpPr>
            <p:spPr bwMode="auto">
              <a:xfrm>
                <a:off x="1859993" y="3845866"/>
                <a:ext cx="79375" cy="150813"/>
              </a:xfrm>
              <a:custGeom>
                <a:avLst/>
                <a:gdLst>
                  <a:gd name="T0" fmla="*/ 49 w 50"/>
                  <a:gd name="T1" fmla="*/ 84 h 95"/>
                  <a:gd name="T2" fmla="*/ 46 w 50"/>
                  <a:gd name="T3" fmla="*/ 84 h 95"/>
                  <a:gd name="T4" fmla="*/ 41 w 50"/>
                  <a:gd name="T5" fmla="*/ 84 h 95"/>
                  <a:gd name="T6" fmla="*/ 38 w 50"/>
                  <a:gd name="T7" fmla="*/ 81 h 95"/>
                  <a:gd name="T8" fmla="*/ 34 w 50"/>
                  <a:gd name="T9" fmla="*/ 79 h 95"/>
                  <a:gd name="T10" fmla="*/ 28 w 50"/>
                  <a:gd name="T11" fmla="*/ 71 h 95"/>
                  <a:gd name="T12" fmla="*/ 21 w 50"/>
                  <a:gd name="T13" fmla="*/ 61 h 95"/>
                  <a:gd name="T14" fmla="*/ 17 w 50"/>
                  <a:gd name="T15" fmla="*/ 48 h 95"/>
                  <a:gd name="T16" fmla="*/ 12 w 50"/>
                  <a:gd name="T17" fmla="*/ 34 h 95"/>
                  <a:gd name="T18" fmla="*/ 8 w 50"/>
                  <a:gd name="T19" fmla="*/ 18 h 95"/>
                  <a:gd name="T20" fmla="*/ 8 w 50"/>
                  <a:gd name="T21" fmla="*/ 0 h 95"/>
                  <a:gd name="T22" fmla="*/ 0 w 50"/>
                  <a:gd name="T23" fmla="*/ 0 h 95"/>
                  <a:gd name="T24" fmla="*/ 0 w 50"/>
                  <a:gd name="T25" fmla="*/ 19 h 95"/>
                  <a:gd name="T26" fmla="*/ 4 w 50"/>
                  <a:gd name="T27" fmla="*/ 35 h 95"/>
                  <a:gd name="T28" fmla="*/ 8 w 50"/>
                  <a:gd name="T29" fmla="*/ 52 h 95"/>
                  <a:gd name="T30" fmla="*/ 13 w 50"/>
                  <a:gd name="T31" fmla="*/ 65 h 95"/>
                  <a:gd name="T32" fmla="*/ 20 w 50"/>
                  <a:gd name="T33" fmla="*/ 76 h 95"/>
                  <a:gd name="T34" fmla="*/ 28 w 50"/>
                  <a:gd name="T35" fmla="*/ 86 h 95"/>
                  <a:gd name="T36" fmla="*/ 33 w 50"/>
                  <a:gd name="T37" fmla="*/ 89 h 95"/>
                  <a:gd name="T38" fmla="*/ 38 w 50"/>
                  <a:gd name="T39" fmla="*/ 91 h 95"/>
                  <a:gd name="T40" fmla="*/ 44 w 50"/>
                  <a:gd name="T41" fmla="*/ 92 h 95"/>
                  <a:gd name="T42" fmla="*/ 49 w 50"/>
                  <a:gd name="T43" fmla="*/ 94 h 95"/>
                  <a:gd name="T44" fmla="*/ 49 w 50"/>
                  <a:gd name="T45" fmla="*/ 84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9" y="84"/>
                    </a:moveTo>
                    <a:lnTo>
                      <a:pt x="46" y="84"/>
                    </a:lnTo>
                    <a:lnTo>
                      <a:pt x="41" y="84"/>
                    </a:lnTo>
                    <a:lnTo>
                      <a:pt x="38" y="81"/>
                    </a:lnTo>
                    <a:lnTo>
                      <a:pt x="34" y="79"/>
                    </a:lnTo>
                    <a:lnTo>
                      <a:pt x="28" y="71"/>
                    </a:lnTo>
                    <a:lnTo>
                      <a:pt x="21" y="61"/>
                    </a:lnTo>
                    <a:lnTo>
                      <a:pt x="17" y="48"/>
                    </a:lnTo>
                    <a:lnTo>
                      <a:pt x="12" y="34"/>
                    </a:lnTo>
                    <a:lnTo>
                      <a:pt x="8" y="18"/>
                    </a:lnTo>
                    <a:lnTo>
                      <a:pt x="8" y="0"/>
                    </a:lnTo>
                    <a:lnTo>
                      <a:pt x="0" y="0"/>
                    </a:lnTo>
                    <a:lnTo>
                      <a:pt x="0" y="19"/>
                    </a:lnTo>
                    <a:lnTo>
                      <a:pt x="4" y="35"/>
                    </a:lnTo>
                    <a:lnTo>
                      <a:pt x="8" y="52"/>
                    </a:lnTo>
                    <a:lnTo>
                      <a:pt x="13" y="65"/>
                    </a:lnTo>
                    <a:lnTo>
                      <a:pt x="20" y="76"/>
                    </a:lnTo>
                    <a:lnTo>
                      <a:pt x="28" y="86"/>
                    </a:lnTo>
                    <a:lnTo>
                      <a:pt x="33" y="89"/>
                    </a:lnTo>
                    <a:lnTo>
                      <a:pt x="38" y="91"/>
                    </a:lnTo>
                    <a:lnTo>
                      <a:pt x="44" y="92"/>
                    </a:lnTo>
                    <a:lnTo>
                      <a:pt x="49" y="94"/>
                    </a:lnTo>
                    <a:lnTo>
                      <a:pt x="49" y="8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19" name="Freeform 105"/>
              <p:cNvSpPr>
                <a:spLocks/>
              </p:cNvSpPr>
              <p:nvPr/>
            </p:nvSpPr>
            <p:spPr bwMode="auto">
              <a:xfrm>
                <a:off x="1937780" y="3845866"/>
                <a:ext cx="79375" cy="150813"/>
              </a:xfrm>
              <a:custGeom>
                <a:avLst/>
                <a:gdLst>
                  <a:gd name="T0" fmla="*/ 41 w 50"/>
                  <a:gd name="T1" fmla="*/ 0 h 95"/>
                  <a:gd name="T2" fmla="*/ 39 w 50"/>
                  <a:gd name="T3" fmla="*/ 18 h 95"/>
                  <a:gd name="T4" fmla="*/ 37 w 50"/>
                  <a:gd name="T5" fmla="*/ 34 h 95"/>
                  <a:gd name="T6" fmla="*/ 33 w 50"/>
                  <a:gd name="T7" fmla="*/ 48 h 95"/>
                  <a:gd name="T8" fmla="*/ 28 w 50"/>
                  <a:gd name="T9" fmla="*/ 61 h 95"/>
                  <a:gd name="T10" fmla="*/ 21 w 50"/>
                  <a:gd name="T11" fmla="*/ 71 h 95"/>
                  <a:gd name="T12" fmla="*/ 15 w 50"/>
                  <a:gd name="T13" fmla="*/ 79 h 95"/>
                  <a:gd name="T14" fmla="*/ 11 w 50"/>
                  <a:gd name="T15" fmla="*/ 81 h 95"/>
                  <a:gd name="T16" fmla="*/ 7 w 50"/>
                  <a:gd name="T17" fmla="*/ 84 h 95"/>
                  <a:gd name="T18" fmla="*/ 3 w 50"/>
                  <a:gd name="T19" fmla="*/ 84 h 95"/>
                  <a:gd name="T20" fmla="*/ 0 w 50"/>
                  <a:gd name="T21" fmla="*/ 84 h 95"/>
                  <a:gd name="T22" fmla="*/ 0 w 50"/>
                  <a:gd name="T23" fmla="*/ 94 h 95"/>
                  <a:gd name="T24" fmla="*/ 5 w 50"/>
                  <a:gd name="T25" fmla="*/ 92 h 95"/>
                  <a:gd name="T26" fmla="*/ 10 w 50"/>
                  <a:gd name="T27" fmla="*/ 91 h 95"/>
                  <a:gd name="T28" fmla="*/ 15 w 50"/>
                  <a:gd name="T29" fmla="*/ 89 h 95"/>
                  <a:gd name="T30" fmla="*/ 20 w 50"/>
                  <a:gd name="T31" fmla="*/ 86 h 95"/>
                  <a:gd name="T32" fmla="*/ 28 w 50"/>
                  <a:gd name="T33" fmla="*/ 76 h 95"/>
                  <a:gd name="T34" fmla="*/ 36 w 50"/>
                  <a:gd name="T35" fmla="*/ 65 h 95"/>
                  <a:gd name="T36" fmla="*/ 41 w 50"/>
                  <a:gd name="T37" fmla="*/ 52 h 95"/>
                  <a:gd name="T38" fmla="*/ 46 w 50"/>
                  <a:gd name="T39" fmla="*/ 35 h 95"/>
                  <a:gd name="T40" fmla="*/ 49 w 50"/>
                  <a:gd name="T41" fmla="*/ 19 h 95"/>
                  <a:gd name="T42" fmla="*/ 49 w 50"/>
                  <a:gd name="T43" fmla="*/ 0 h 95"/>
                  <a:gd name="T44" fmla="*/ 41 w 50"/>
                  <a:gd name="T45" fmla="*/ 0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5"/>
                  <a:gd name="T71" fmla="*/ 50 w 50"/>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5">
                    <a:moveTo>
                      <a:pt x="41" y="0"/>
                    </a:moveTo>
                    <a:lnTo>
                      <a:pt x="39" y="18"/>
                    </a:lnTo>
                    <a:lnTo>
                      <a:pt x="37" y="34"/>
                    </a:lnTo>
                    <a:lnTo>
                      <a:pt x="33" y="48"/>
                    </a:lnTo>
                    <a:lnTo>
                      <a:pt x="28" y="61"/>
                    </a:lnTo>
                    <a:lnTo>
                      <a:pt x="21" y="71"/>
                    </a:lnTo>
                    <a:lnTo>
                      <a:pt x="15" y="79"/>
                    </a:lnTo>
                    <a:lnTo>
                      <a:pt x="11" y="81"/>
                    </a:lnTo>
                    <a:lnTo>
                      <a:pt x="7" y="84"/>
                    </a:lnTo>
                    <a:lnTo>
                      <a:pt x="3" y="84"/>
                    </a:lnTo>
                    <a:lnTo>
                      <a:pt x="0" y="84"/>
                    </a:lnTo>
                    <a:lnTo>
                      <a:pt x="0" y="94"/>
                    </a:lnTo>
                    <a:lnTo>
                      <a:pt x="5" y="92"/>
                    </a:lnTo>
                    <a:lnTo>
                      <a:pt x="10" y="91"/>
                    </a:lnTo>
                    <a:lnTo>
                      <a:pt x="15" y="89"/>
                    </a:lnTo>
                    <a:lnTo>
                      <a:pt x="20" y="86"/>
                    </a:lnTo>
                    <a:lnTo>
                      <a:pt x="28" y="76"/>
                    </a:lnTo>
                    <a:lnTo>
                      <a:pt x="36" y="65"/>
                    </a:lnTo>
                    <a:lnTo>
                      <a:pt x="41" y="52"/>
                    </a:lnTo>
                    <a:lnTo>
                      <a:pt x="46" y="35"/>
                    </a:lnTo>
                    <a:lnTo>
                      <a:pt x="49" y="19"/>
                    </a:lnTo>
                    <a:lnTo>
                      <a:pt x="49" y="0"/>
                    </a:lnTo>
                    <a:lnTo>
                      <a:pt x="41"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0" name="Freeform 106"/>
              <p:cNvSpPr>
                <a:spLocks/>
              </p:cNvSpPr>
              <p:nvPr/>
            </p:nvSpPr>
            <p:spPr bwMode="auto">
              <a:xfrm>
                <a:off x="1937780" y="3698229"/>
                <a:ext cx="79375" cy="149225"/>
              </a:xfrm>
              <a:custGeom>
                <a:avLst/>
                <a:gdLst>
                  <a:gd name="T0" fmla="*/ 0 w 50"/>
                  <a:gd name="T1" fmla="*/ 8 h 94"/>
                  <a:gd name="T2" fmla="*/ 3 w 50"/>
                  <a:gd name="T3" fmla="*/ 8 h 94"/>
                  <a:gd name="T4" fmla="*/ 7 w 50"/>
                  <a:gd name="T5" fmla="*/ 10 h 94"/>
                  <a:gd name="T6" fmla="*/ 11 w 50"/>
                  <a:gd name="T7" fmla="*/ 11 h 94"/>
                  <a:gd name="T8" fmla="*/ 15 w 50"/>
                  <a:gd name="T9" fmla="*/ 13 h 94"/>
                  <a:gd name="T10" fmla="*/ 21 w 50"/>
                  <a:gd name="T11" fmla="*/ 21 h 94"/>
                  <a:gd name="T12" fmla="*/ 28 w 50"/>
                  <a:gd name="T13" fmla="*/ 33 h 94"/>
                  <a:gd name="T14" fmla="*/ 33 w 50"/>
                  <a:gd name="T15" fmla="*/ 44 h 94"/>
                  <a:gd name="T16" fmla="*/ 37 w 50"/>
                  <a:gd name="T17" fmla="*/ 60 h 94"/>
                  <a:gd name="T18" fmla="*/ 39 w 50"/>
                  <a:gd name="T19" fmla="*/ 76 h 94"/>
                  <a:gd name="T20" fmla="*/ 41 w 50"/>
                  <a:gd name="T21" fmla="*/ 93 h 94"/>
                  <a:gd name="T22" fmla="*/ 49 w 50"/>
                  <a:gd name="T23" fmla="*/ 93 h 94"/>
                  <a:gd name="T24" fmla="*/ 49 w 50"/>
                  <a:gd name="T25" fmla="*/ 75 h 94"/>
                  <a:gd name="T26" fmla="*/ 46 w 50"/>
                  <a:gd name="T27" fmla="*/ 57 h 94"/>
                  <a:gd name="T28" fmla="*/ 41 w 50"/>
                  <a:gd name="T29" fmla="*/ 42 h 94"/>
                  <a:gd name="T30" fmla="*/ 36 w 50"/>
                  <a:gd name="T31" fmla="*/ 28 h 94"/>
                  <a:gd name="T32" fmla="*/ 28 w 50"/>
                  <a:gd name="T33" fmla="*/ 16 h 94"/>
                  <a:gd name="T34" fmla="*/ 20 w 50"/>
                  <a:gd name="T35" fmla="*/ 8 h 94"/>
                  <a:gd name="T36" fmla="*/ 15 w 50"/>
                  <a:gd name="T37" fmla="*/ 3 h 94"/>
                  <a:gd name="T38" fmla="*/ 10 w 50"/>
                  <a:gd name="T39" fmla="*/ 2 h 94"/>
                  <a:gd name="T40" fmla="*/ 5 w 50"/>
                  <a:gd name="T41" fmla="*/ 0 h 94"/>
                  <a:gd name="T42" fmla="*/ 0 w 50"/>
                  <a:gd name="T43" fmla="*/ 0 h 94"/>
                  <a:gd name="T44" fmla="*/ 0 w 50"/>
                  <a:gd name="T45" fmla="*/ 8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94"/>
                  <a:gd name="T71" fmla="*/ 50 w 50"/>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94">
                    <a:moveTo>
                      <a:pt x="0" y="8"/>
                    </a:moveTo>
                    <a:lnTo>
                      <a:pt x="3" y="8"/>
                    </a:lnTo>
                    <a:lnTo>
                      <a:pt x="7" y="10"/>
                    </a:lnTo>
                    <a:lnTo>
                      <a:pt x="11" y="11"/>
                    </a:lnTo>
                    <a:lnTo>
                      <a:pt x="15" y="13"/>
                    </a:lnTo>
                    <a:lnTo>
                      <a:pt x="21" y="21"/>
                    </a:lnTo>
                    <a:lnTo>
                      <a:pt x="28" y="33"/>
                    </a:lnTo>
                    <a:lnTo>
                      <a:pt x="33" y="44"/>
                    </a:lnTo>
                    <a:lnTo>
                      <a:pt x="37" y="60"/>
                    </a:lnTo>
                    <a:lnTo>
                      <a:pt x="39" y="76"/>
                    </a:lnTo>
                    <a:lnTo>
                      <a:pt x="41" y="93"/>
                    </a:lnTo>
                    <a:lnTo>
                      <a:pt x="49" y="93"/>
                    </a:lnTo>
                    <a:lnTo>
                      <a:pt x="49" y="75"/>
                    </a:lnTo>
                    <a:lnTo>
                      <a:pt x="46" y="57"/>
                    </a:lnTo>
                    <a:lnTo>
                      <a:pt x="41" y="42"/>
                    </a:lnTo>
                    <a:lnTo>
                      <a:pt x="36" y="28"/>
                    </a:lnTo>
                    <a:lnTo>
                      <a:pt x="28" y="16"/>
                    </a:lnTo>
                    <a:lnTo>
                      <a:pt x="20" y="8"/>
                    </a:lnTo>
                    <a:lnTo>
                      <a:pt x="15" y="3"/>
                    </a:lnTo>
                    <a:lnTo>
                      <a:pt x="10" y="2"/>
                    </a:lnTo>
                    <a:lnTo>
                      <a:pt x="5" y="0"/>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1" name="Freeform 107"/>
              <p:cNvSpPr>
                <a:spLocks/>
              </p:cNvSpPr>
              <p:nvPr/>
            </p:nvSpPr>
            <p:spPr bwMode="auto">
              <a:xfrm>
                <a:off x="1371043" y="4144315"/>
                <a:ext cx="134937" cy="268288"/>
              </a:xfrm>
              <a:custGeom>
                <a:avLst/>
                <a:gdLst>
                  <a:gd name="T0" fmla="*/ 42 w 85"/>
                  <a:gd name="T1" fmla="*/ 0 h 169"/>
                  <a:gd name="T2" fmla="*/ 34 w 85"/>
                  <a:gd name="T3" fmla="*/ 2 h 169"/>
                  <a:gd name="T4" fmla="*/ 26 w 85"/>
                  <a:gd name="T5" fmla="*/ 7 h 169"/>
                  <a:gd name="T6" fmla="*/ 17 w 85"/>
                  <a:gd name="T7" fmla="*/ 15 h 169"/>
                  <a:gd name="T8" fmla="*/ 13 w 85"/>
                  <a:gd name="T9" fmla="*/ 25 h 169"/>
                  <a:gd name="T10" fmla="*/ 6 w 85"/>
                  <a:gd name="T11" fmla="*/ 38 h 169"/>
                  <a:gd name="T12" fmla="*/ 3 w 85"/>
                  <a:gd name="T13" fmla="*/ 51 h 169"/>
                  <a:gd name="T14" fmla="*/ 1 w 85"/>
                  <a:gd name="T15" fmla="*/ 67 h 169"/>
                  <a:gd name="T16" fmla="*/ 0 w 85"/>
                  <a:gd name="T17" fmla="*/ 83 h 169"/>
                  <a:gd name="T18" fmla="*/ 1 w 85"/>
                  <a:gd name="T19" fmla="*/ 101 h 169"/>
                  <a:gd name="T20" fmla="*/ 3 w 85"/>
                  <a:gd name="T21" fmla="*/ 116 h 169"/>
                  <a:gd name="T22" fmla="*/ 6 w 85"/>
                  <a:gd name="T23" fmla="*/ 130 h 169"/>
                  <a:gd name="T24" fmla="*/ 13 w 85"/>
                  <a:gd name="T25" fmla="*/ 143 h 169"/>
                  <a:gd name="T26" fmla="*/ 17 w 85"/>
                  <a:gd name="T27" fmla="*/ 153 h 169"/>
                  <a:gd name="T28" fmla="*/ 26 w 85"/>
                  <a:gd name="T29" fmla="*/ 161 h 169"/>
                  <a:gd name="T30" fmla="*/ 34 w 85"/>
                  <a:gd name="T31" fmla="*/ 166 h 169"/>
                  <a:gd name="T32" fmla="*/ 42 w 85"/>
                  <a:gd name="T33" fmla="*/ 168 h 169"/>
                  <a:gd name="T34" fmla="*/ 50 w 85"/>
                  <a:gd name="T35" fmla="*/ 166 h 169"/>
                  <a:gd name="T36" fmla="*/ 58 w 85"/>
                  <a:gd name="T37" fmla="*/ 161 h 169"/>
                  <a:gd name="T38" fmla="*/ 65 w 85"/>
                  <a:gd name="T39" fmla="*/ 153 h 169"/>
                  <a:gd name="T40" fmla="*/ 71 w 85"/>
                  <a:gd name="T41" fmla="*/ 143 h 169"/>
                  <a:gd name="T42" fmla="*/ 76 w 85"/>
                  <a:gd name="T43" fmla="*/ 130 h 169"/>
                  <a:gd name="T44" fmla="*/ 81 w 85"/>
                  <a:gd name="T45" fmla="*/ 116 h 169"/>
                  <a:gd name="T46" fmla="*/ 82 w 85"/>
                  <a:gd name="T47" fmla="*/ 101 h 169"/>
                  <a:gd name="T48" fmla="*/ 84 w 85"/>
                  <a:gd name="T49" fmla="*/ 83 h 169"/>
                  <a:gd name="T50" fmla="*/ 82 w 85"/>
                  <a:gd name="T51" fmla="*/ 67 h 169"/>
                  <a:gd name="T52" fmla="*/ 81 w 85"/>
                  <a:gd name="T53" fmla="*/ 51 h 169"/>
                  <a:gd name="T54" fmla="*/ 76 w 85"/>
                  <a:gd name="T55" fmla="*/ 38 h 169"/>
                  <a:gd name="T56" fmla="*/ 71 w 85"/>
                  <a:gd name="T57" fmla="*/ 25 h 169"/>
                  <a:gd name="T58" fmla="*/ 65 w 85"/>
                  <a:gd name="T59" fmla="*/ 15 h 169"/>
                  <a:gd name="T60" fmla="*/ 58 w 85"/>
                  <a:gd name="T61" fmla="*/ 7 h 169"/>
                  <a:gd name="T62" fmla="*/ 50 w 85"/>
                  <a:gd name="T63" fmla="*/ 2 h 169"/>
                  <a:gd name="T64" fmla="*/ 42 w 85"/>
                  <a:gd name="T65" fmla="*/ 0 h 1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69"/>
                  <a:gd name="T101" fmla="*/ 85 w 85"/>
                  <a:gd name="T102" fmla="*/ 169 h 1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69">
                    <a:moveTo>
                      <a:pt x="42" y="0"/>
                    </a:moveTo>
                    <a:lnTo>
                      <a:pt x="34" y="2"/>
                    </a:lnTo>
                    <a:lnTo>
                      <a:pt x="26" y="7"/>
                    </a:lnTo>
                    <a:lnTo>
                      <a:pt x="17" y="15"/>
                    </a:lnTo>
                    <a:lnTo>
                      <a:pt x="13" y="25"/>
                    </a:lnTo>
                    <a:lnTo>
                      <a:pt x="6" y="38"/>
                    </a:lnTo>
                    <a:lnTo>
                      <a:pt x="3" y="51"/>
                    </a:lnTo>
                    <a:lnTo>
                      <a:pt x="1" y="67"/>
                    </a:lnTo>
                    <a:lnTo>
                      <a:pt x="0" y="83"/>
                    </a:lnTo>
                    <a:lnTo>
                      <a:pt x="1" y="101"/>
                    </a:lnTo>
                    <a:lnTo>
                      <a:pt x="3" y="116"/>
                    </a:lnTo>
                    <a:lnTo>
                      <a:pt x="6" y="130"/>
                    </a:lnTo>
                    <a:lnTo>
                      <a:pt x="13" y="143"/>
                    </a:lnTo>
                    <a:lnTo>
                      <a:pt x="17" y="153"/>
                    </a:lnTo>
                    <a:lnTo>
                      <a:pt x="26" y="161"/>
                    </a:lnTo>
                    <a:lnTo>
                      <a:pt x="34" y="166"/>
                    </a:lnTo>
                    <a:lnTo>
                      <a:pt x="42" y="168"/>
                    </a:lnTo>
                    <a:lnTo>
                      <a:pt x="50" y="166"/>
                    </a:lnTo>
                    <a:lnTo>
                      <a:pt x="58" y="161"/>
                    </a:lnTo>
                    <a:lnTo>
                      <a:pt x="65" y="153"/>
                    </a:lnTo>
                    <a:lnTo>
                      <a:pt x="71" y="143"/>
                    </a:lnTo>
                    <a:lnTo>
                      <a:pt x="76" y="130"/>
                    </a:lnTo>
                    <a:lnTo>
                      <a:pt x="81" y="116"/>
                    </a:lnTo>
                    <a:lnTo>
                      <a:pt x="82" y="101"/>
                    </a:lnTo>
                    <a:lnTo>
                      <a:pt x="84" y="83"/>
                    </a:lnTo>
                    <a:lnTo>
                      <a:pt x="82" y="67"/>
                    </a:lnTo>
                    <a:lnTo>
                      <a:pt x="81" y="51"/>
                    </a:lnTo>
                    <a:lnTo>
                      <a:pt x="76" y="38"/>
                    </a:lnTo>
                    <a:lnTo>
                      <a:pt x="71" y="25"/>
                    </a:lnTo>
                    <a:lnTo>
                      <a:pt x="65" y="15"/>
                    </a:lnTo>
                    <a:lnTo>
                      <a:pt x="58" y="7"/>
                    </a:lnTo>
                    <a:lnTo>
                      <a:pt x="50" y="2"/>
                    </a:lnTo>
                    <a:lnTo>
                      <a:pt x="42"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2" name="Freeform 108"/>
              <p:cNvSpPr>
                <a:spLocks/>
              </p:cNvSpPr>
              <p:nvPr/>
            </p:nvSpPr>
            <p:spPr bwMode="auto">
              <a:xfrm>
                <a:off x="1363104" y="4136379"/>
                <a:ext cx="76200" cy="141287"/>
              </a:xfrm>
              <a:custGeom>
                <a:avLst/>
                <a:gdLst>
                  <a:gd name="T0" fmla="*/ 9 w 48"/>
                  <a:gd name="T1" fmla="*/ 88 h 89"/>
                  <a:gd name="T2" fmla="*/ 9 w 48"/>
                  <a:gd name="T3" fmla="*/ 72 h 89"/>
                  <a:gd name="T4" fmla="*/ 13 w 48"/>
                  <a:gd name="T5" fmla="*/ 57 h 89"/>
                  <a:gd name="T6" fmla="*/ 16 w 48"/>
                  <a:gd name="T7" fmla="*/ 43 h 89"/>
                  <a:gd name="T8" fmla="*/ 21 w 48"/>
                  <a:gd name="T9" fmla="*/ 31 h 89"/>
                  <a:gd name="T10" fmla="*/ 26 w 48"/>
                  <a:gd name="T11" fmla="*/ 21 h 89"/>
                  <a:gd name="T12" fmla="*/ 32 w 48"/>
                  <a:gd name="T13" fmla="*/ 15 h 89"/>
                  <a:gd name="T14" fmla="*/ 40 w 48"/>
                  <a:gd name="T15" fmla="*/ 10 h 89"/>
                  <a:gd name="T16" fmla="*/ 47 w 48"/>
                  <a:gd name="T17" fmla="*/ 8 h 89"/>
                  <a:gd name="T18" fmla="*/ 47 w 48"/>
                  <a:gd name="T19" fmla="*/ 0 h 89"/>
                  <a:gd name="T20" fmla="*/ 37 w 48"/>
                  <a:gd name="T21" fmla="*/ 2 h 89"/>
                  <a:gd name="T22" fmla="*/ 27 w 48"/>
                  <a:gd name="T23" fmla="*/ 8 h 89"/>
                  <a:gd name="T24" fmla="*/ 19 w 48"/>
                  <a:gd name="T25" fmla="*/ 17 h 89"/>
                  <a:gd name="T26" fmla="*/ 13 w 48"/>
                  <a:gd name="T27" fmla="*/ 28 h 89"/>
                  <a:gd name="T28" fmla="*/ 8 w 48"/>
                  <a:gd name="T29" fmla="*/ 41 h 89"/>
                  <a:gd name="T30" fmla="*/ 3 w 48"/>
                  <a:gd name="T31" fmla="*/ 56 h 89"/>
                  <a:gd name="T32" fmla="*/ 1 w 48"/>
                  <a:gd name="T33" fmla="*/ 72 h 89"/>
                  <a:gd name="T34" fmla="*/ 0 w 48"/>
                  <a:gd name="T35" fmla="*/ 88 h 89"/>
                  <a:gd name="T36" fmla="*/ 9 w 48"/>
                  <a:gd name="T37" fmla="*/ 8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9" y="88"/>
                    </a:moveTo>
                    <a:lnTo>
                      <a:pt x="9" y="72"/>
                    </a:lnTo>
                    <a:lnTo>
                      <a:pt x="13" y="57"/>
                    </a:lnTo>
                    <a:lnTo>
                      <a:pt x="16" y="43"/>
                    </a:lnTo>
                    <a:lnTo>
                      <a:pt x="21" y="31"/>
                    </a:lnTo>
                    <a:lnTo>
                      <a:pt x="26" y="21"/>
                    </a:lnTo>
                    <a:lnTo>
                      <a:pt x="32" y="15"/>
                    </a:lnTo>
                    <a:lnTo>
                      <a:pt x="40" y="10"/>
                    </a:lnTo>
                    <a:lnTo>
                      <a:pt x="47" y="8"/>
                    </a:lnTo>
                    <a:lnTo>
                      <a:pt x="47" y="0"/>
                    </a:lnTo>
                    <a:lnTo>
                      <a:pt x="37" y="2"/>
                    </a:lnTo>
                    <a:lnTo>
                      <a:pt x="27" y="8"/>
                    </a:lnTo>
                    <a:lnTo>
                      <a:pt x="19" y="17"/>
                    </a:lnTo>
                    <a:lnTo>
                      <a:pt x="13" y="28"/>
                    </a:lnTo>
                    <a:lnTo>
                      <a:pt x="8" y="41"/>
                    </a:lnTo>
                    <a:lnTo>
                      <a:pt x="3" y="56"/>
                    </a:lnTo>
                    <a:lnTo>
                      <a:pt x="1" y="72"/>
                    </a:lnTo>
                    <a:lnTo>
                      <a:pt x="0" y="88"/>
                    </a:lnTo>
                    <a:lnTo>
                      <a:pt x="9" y="8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3" name="Freeform 109"/>
              <p:cNvSpPr>
                <a:spLocks/>
              </p:cNvSpPr>
              <p:nvPr/>
            </p:nvSpPr>
            <p:spPr bwMode="auto">
              <a:xfrm>
                <a:off x="1363104" y="4276079"/>
                <a:ext cx="76200" cy="141287"/>
              </a:xfrm>
              <a:custGeom>
                <a:avLst/>
                <a:gdLst>
                  <a:gd name="T0" fmla="*/ 47 w 48"/>
                  <a:gd name="T1" fmla="*/ 80 h 89"/>
                  <a:gd name="T2" fmla="*/ 40 w 48"/>
                  <a:gd name="T3" fmla="*/ 78 h 89"/>
                  <a:gd name="T4" fmla="*/ 32 w 48"/>
                  <a:gd name="T5" fmla="*/ 75 h 89"/>
                  <a:gd name="T6" fmla="*/ 26 w 48"/>
                  <a:gd name="T7" fmla="*/ 67 h 89"/>
                  <a:gd name="T8" fmla="*/ 21 w 48"/>
                  <a:gd name="T9" fmla="*/ 59 h 89"/>
                  <a:gd name="T10" fmla="*/ 16 w 48"/>
                  <a:gd name="T11" fmla="*/ 46 h 89"/>
                  <a:gd name="T12" fmla="*/ 13 w 48"/>
                  <a:gd name="T13" fmla="*/ 33 h 89"/>
                  <a:gd name="T14" fmla="*/ 9 w 48"/>
                  <a:gd name="T15" fmla="*/ 18 h 89"/>
                  <a:gd name="T16" fmla="*/ 9 w 48"/>
                  <a:gd name="T17" fmla="*/ 0 h 89"/>
                  <a:gd name="T18" fmla="*/ 0 w 48"/>
                  <a:gd name="T19" fmla="*/ 0 h 89"/>
                  <a:gd name="T20" fmla="*/ 1 w 48"/>
                  <a:gd name="T21" fmla="*/ 18 h 89"/>
                  <a:gd name="T22" fmla="*/ 3 w 48"/>
                  <a:gd name="T23" fmla="*/ 34 h 89"/>
                  <a:gd name="T24" fmla="*/ 8 w 48"/>
                  <a:gd name="T25" fmla="*/ 49 h 89"/>
                  <a:gd name="T26" fmla="*/ 13 w 48"/>
                  <a:gd name="T27" fmla="*/ 62 h 89"/>
                  <a:gd name="T28" fmla="*/ 19 w 48"/>
                  <a:gd name="T29" fmla="*/ 73 h 89"/>
                  <a:gd name="T30" fmla="*/ 27 w 48"/>
                  <a:gd name="T31" fmla="*/ 81 h 89"/>
                  <a:gd name="T32" fmla="*/ 37 w 48"/>
                  <a:gd name="T33" fmla="*/ 86 h 89"/>
                  <a:gd name="T34" fmla="*/ 47 w 48"/>
                  <a:gd name="T35" fmla="*/ 88 h 89"/>
                  <a:gd name="T36" fmla="*/ 47 w 48"/>
                  <a:gd name="T37" fmla="*/ 8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89"/>
                  <a:gd name="T59" fmla="*/ 48 w 4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89">
                    <a:moveTo>
                      <a:pt x="47" y="80"/>
                    </a:moveTo>
                    <a:lnTo>
                      <a:pt x="40" y="78"/>
                    </a:lnTo>
                    <a:lnTo>
                      <a:pt x="32" y="75"/>
                    </a:lnTo>
                    <a:lnTo>
                      <a:pt x="26" y="67"/>
                    </a:lnTo>
                    <a:lnTo>
                      <a:pt x="21" y="59"/>
                    </a:lnTo>
                    <a:lnTo>
                      <a:pt x="16" y="46"/>
                    </a:lnTo>
                    <a:lnTo>
                      <a:pt x="13" y="33"/>
                    </a:lnTo>
                    <a:lnTo>
                      <a:pt x="9" y="18"/>
                    </a:lnTo>
                    <a:lnTo>
                      <a:pt x="9" y="0"/>
                    </a:lnTo>
                    <a:lnTo>
                      <a:pt x="0" y="0"/>
                    </a:lnTo>
                    <a:lnTo>
                      <a:pt x="1" y="18"/>
                    </a:lnTo>
                    <a:lnTo>
                      <a:pt x="3" y="34"/>
                    </a:lnTo>
                    <a:lnTo>
                      <a:pt x="8" y="49"/>
                    </a:lnTo>
                    <a:lnTo>
                      <a:pt x="13" y="62"/>
                    </a:lnTo>
                    <a:lnTo>
                      <a:pt x="19" y="73"/>
                    </a:lnTo>
                    <a:lnTo>
                      <a:pt x="27" y="81"/>
                    </a:lnTo>
                    <a:lnTo>
                      <a:pt x="37" y="86"/>
                    </a:lnTo>
                    <a:lnTo>
                      <a:pt x="47" y="88"/>
                    </a:lnTo>
                    <a:lnTo>
                      <a:pt x="47" y="8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4" name="Freeform 110"/>
              <p:cNvSpPr>
                <a:spLocks/>
              </p:cNvSpPr>
              <p:nvPr/>
            </p:nvSpPr>
            <p:spPr bwMode="auto">
              <a:xfrm>
                <a:off x="1437718" y="4276079"/>
                <a:ext cx="73025" cy="141287"/>
              </a:xfrm>
              <a:custGeom>
                <a:avLst/>
                <a:gdLst>
                  <a:gd name="T0" fmla="*/ 37 w 46"/>
                  <a:gd name="T1" fmla="*/ 0 h 89"/>
                  <a:gd name="T2" fmla="*/ 37 w 46"/>
                  <a:gd name="T3" fmla="*/ 18 h 89"/>
                  <a:gd name="T4" fmla="*/ 34 w 46"/>
                  <a:gd name="T5" fmla="*/ 33 h 89"/>
                  <a:gd name="T6" fmla="*/ 31 w 46"/>
                  <a:gd name="T7" fmla="*/ 46 h 89"/>
                  <a:gd name="T8" fmla="*/ 26 w 46"/>
                  <a:gd name="T9" fmla="*/ 59 h 89"/>
                  <a:gd name="T10" fmla="*/ 19 w 46"/>
                  <a:gd name="T11" fmla="*/ 67 h 89"/>
                  <a:gd name="T12" fmla="*/ 13 w 46"/>
                  <a:gd name="T13" fmla="*/ 75 h 89"/>
                  <a:gd name="T14" fmla="*/ 6 w 46"/>
                  <a:gd name="T15" fmla="*/ 78 h 89"/>
                  <a:gd name="T16" fmla="*/ 0 w 46"/>
                  <a:gd name="T17" fmla="*/ 80 h 89"/>
                  <a:gd name="T18" fmla="*/ 0 w 46"/>
                  <a:gd name="T19" fmla="*/ 88 h 89"/>
                  <a:gd name="T20" fmla="*/ 10 w 46"/>
                  <a:gd name="T21" fmla="*/ 86 h 89"/>
                  <a:gd name="T22" fmla="*/ 18 w 46"/>
                  <a:gd name="T23" fmla="*/ 81 h 89"/>
                  <a:gd name="T24" fmla="*/ 26 w 46"/>
                  <a:gd name="T25" fmla="*/ 73 h 89"/>
                  <a:gd name="T26" fmla="*/ 32 w 46"/>
                  <a:gd name="T27" fmla="*/ 62 h 89"/>
                  <a:gd name="T28" fmla="*/ 39 w 46"/>
                  <a:gd name="T29" fmla="*/ 49 h 89"/>
                  <a:gd name="T30" fmla="*/ 42 w 46"/>
                  <a:gd name="T31" fmla="*/ 34 h 89"/>
                  <a:gd name="T32" fmla="*/ 45 w 46"/>
                  <a:gd name="T33" fmla="*/ 18 h 89"/>
                  <a:gd name="T34" fmla="*/ 45 w 46"/>
                  <a:gd name="T35" fmla="*/ 0 h 89"/>
                  <a:gd name="T36" fmla="*/ 37 w 46"/>
                  <a:gd name="T37" fmla="*/ 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37" y="0"/>
                    </a:moveTo>
                    <a:lnTo>
                      <a:pt x="37" y="18"/>
                    </a:lnTo>
                    <a:lnTo>
                      <a:pt x="34" y="33"/>
                    </a:lnTo>
                    <a:lnTo>
                      <a:pt x="31" y="46"/>
                    </a:lnTo>
                    <a:lnTo>
                      <a:pt x="26" y="59"/>
                    </a:lnTo>
                    <a:lnTo>
                      <a:pt x="19" y="67"/>
                    </a:lnTo>
                    <a:lnTo>
                      <a:pt x="13" y="75"/>
                    </a:lnTo>
                    <a:lnTo>
                      <a:pt x="6" y="78"/>
                    </a:lnTo>
                    <a:lnTo>
                      <a:pt x="0" y="80"/>
                    </a:lnTo>
                    <a:lnTo>
                      <a:pt x="0" y="88"/>
                    </a:lnTo>
                    <a:lnTo>
                      <a:pt x="10" y="86"/>
                    </a:lnTo>
                    <a:lnTo>
                      <a:pt x="18" y="81"/>
                    </a:lnTo>
                    <a:lnTo>
                      <a:pt x="26" y="73"/>
                    </a:lnTo>
                    <a:lnTo>
                      <a:pt x="32" y="62"/>
                    </a:lnTo>
                    <a:lnTo>
                      <a:pt x="39" y="49"/>
                    </a:lnTo>
                    <a:lnTo>
                      <a:pt x="42" y="34"/>
                    </a:lnTo>
                    <a:lnTo>
                      <a:pt x="45" y="18"/>
                    </a:lnTo>
                    <a:lnTo>
                      <a:pt x="45" y="0"/>
                    </a:lnTo>
                    <a:lnTo>
                      <a:pt x="3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5" name="Freeform 111"/>
              <p:cNvSpPr>
                <a:spLocks/>
              </p:cNvSpPr>
              <p:nvPr/>
            </p:nvSpPr>
            <p:spPr bwMode="auto">
              <a:xfrm>
                <a:off x="1437718" y="4136379"/>
                <a:ext cx="73025" cy="141287"/>
              </a:xfrm>
              <a:custGeom>
                <a:avLst/>
                <a:gdLst>
                  <a:gd name="T0" fmla="*/ 0 w 46"/>
                  <a:gd name="T1" fmla="*/ 8 h 89"/>
                  <a:gd name="T2" fmla="*/ 6 w 46"/>
                  <a:gd name="T3" fmla="*/ 10 h 89"/>
                  <a:gd name="T4" fmla="*/ 13 w 46"/>
                  <a:gd name="T5" fmla="*/ 15 h 89"/>
                  <a:gd name="T6" fmla="*/ 19 w 46"/>
                  <a:gd name="T7" fmla="*/ 21 h 89"/>
                  <a:gd name="T8" fmla="*/ 26 w 46"/>
                  <a:gd name="T9" fmla="*/ 31 h 89"/>
                  <a:gd name="T10" fmla="*/ 31 w 46"/>
                  <a:gd name="T11" fmla="*/ 43 h 89"/>
                  <a:gd name="T12" fmla="*/ 34 w 46"/>
                  <a:gd name="T13" fmla="*/ 57 h 89"/>
                  <a:gd name="T14" fmla="*/ 37 w 46"/>
                  <a:gd name="T15" fmla="*/ 72 h 89"/>
                  <a:gd name="T16" fmla="*/ 37 w 46"/>
                  <a:gd name="T17" fmla="*/ 88 h 89"/>
                  <a:gd name="T18" fmla="*/ 45 w 46"/>
                  <a:gd name="T19" fmla="*/ 88 h 89"/>
                  <a:gd name="T20" fmla="*/ 45 w 46"/>
                  <a:gd name="T21" fmla="*/ 72 h 89"/>
                  <a:gd name="T22" fmla="*/ 42 w 46"/>
                  <a:gd name="T23" fmla="*/ 56 h 89"/>
                  <a:gd name="T24" fmla="*/ 39 w 46"/>
                  <a:gd name="T25" fmla="*/ 41 h 89"/>
                  <a:gd name="T26" fmla="*/ 32 w 46"/>
                  <a:gd name="T27" fmla="*/ 28 h 89"/>
                  <a:gd name="T28" fmla="*/ 26 w 46"/>
                  <a:gd name="T29" fmla="*/ 17 h 89"/>
                  <a:gd name="T30" fmla="*/ 18 w 46"/>
                  <a:gd name="T31" fmla="*/ 8 h 89"/>
                  <a:gd name="T32" fmla="*/ 10 w 46"/>
                  <a:gd name="T33" fmla="*/ 2 h 89"/>
                  <a:gd name="T34" fmla="*/ 0 w 46"/>
                  <a:gd name="T35" fmla="*/ 0 h 89"/>
                  <a:gd name="T36" fmla="*/ 0 w 46"/>
                  <a:gd name="T37" fmla="*/ 8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89"/>
                  <a:gd name="T59" fmla="*/ 46 w 4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89">
                    <a:moveTo>
                      <a:pt x="0" y="8"/>
                    </a:moveTo>
                    <a:lnTo>
                      <a:pt x="6" y="10"/>
                    </a:lnTo>
                    <a:lnTo>
                      <a:pt x="13" y="15"/>
                    </a:lnTo>
                    <a:lnTo>
                      <a:pt x="19" y="21"/>
                    </a:lnTo>
                    <a:lnTo>
                      <a:pt x="26" y="31"/>
                    </a:lnTo>
                    <a:lnTo>
                      <a:pt x="31" y="43"/>
                    </a:lnTo>
                    <a:lnTo>
                      <a:pt x="34" y="57"/>
                    </a:lnTo>
                    <a:lnTo>
                      <a:pt x="37" y="72"/>
                    </a:lnTo>
                    <a:lnTo>
                      <a:pt x="37" y="88"/>
                    </a:lnTo>
                    <a:lnTo>
                      <a:pt x="45" y="88"/>
                    </a:lnTo>
                    <a:lnTo>
                      <a:pt x="45" y="72"/>
                    </a:lnTo>
                    <a:lnTo>
                      <a:pt x="42" y="56"/>
                    </a:lnTo>
                    <a:lnTo>
                      <a:pt x="39" y="41"/>
                    </a:lnTo>
                    <a:lnTo>
                      <a:pt x="32" y="28"/>
                    </a:lnTo>
                    <a:lnTo>
                      <a:pt x="26" y="17"/>
                    </a:lnTo>
                    <a:lnTo>
                      <a:pt x="18" y="8"/>
                    </a:lnTo>
                    <a:lnTo>
                      <a:pt x="10"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nvGrpSpPr>
              <p:cNvPr id="326" name="Group 124"/>
              <p:cNvGrpSpPr>
                <a:grpSpLocks/>
              </p:cNvGrpSpPr>
              <p:nvPr/>
            </p:nvGrpSpPr>
            <p:grpSpPr bwMode="auto">
              <a:xfrm>
                <a:off x="1720293" y="4184004"/>
                <a:ext cx="320675" cy="434975"/>
                <a:chOff x="2013" y="3029"/>
                <a:chExt cx="202" cy="274"/>
              </a:xfrm>
            </p:grpSpPr>
            <p:sp>
              <p:nvSpPr>
                <p:cNvPr id="327" name="Freeform 125"/>
                <p:cNvSpPr>
                  <a:spLocks/>
                </p:cNvSpPr>
                <p:nvPr/>
              </p:nvSpPr>
              <p:spPr bwMode="auto">
                <a:xfrm>
                  <a:off x="2013" y="3029"/>
                  <a:ext cx="197" cy="274"/>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 name="Freeform 126"/>
                <p:cNvSpPr>
                  <a:spLocks/>
                </p:cNvSpPr>
                <p:nvPr/>
              </p:nvSpPr>
              <p:spPr bwMode="auto">
                <a:xfrm>
                  <a:off x="2110" y="3066"/>
                  <a:ext cx="100" cy="199"/>
                </a:xfrm>
                <a:custGeom>
                  <a:avLst/>
                  <a:gdLst>
                    <a:gd name="T0" fmla="*/ 49 w 100"/>
                    <a:gd name="T1" fmla="*/ 0 h 199"/>
                    <a:gd name="T2" fmla="*/ 44 w 100"/>
                    <a:gd name="T3" fmla="*/ 0 h 199"/>
                    <a:gd name="T4" fmla="*/ 39 w 100"/>
                    <a:gd name="T5" fmla="*/ 2 h 199"/>
                    <a:gd name="T6" fmla="*/ 34 w 100"/>
                    <a:gd name="T7" fmla="*/ 5 h 199"/>
                    <a:gd name="T8" fmla="*/ 30 w 100"/>
                    <a:gd name="T9" fmla="*/ 8 h 199"/>
                    <a:gd name="T10" fmla="*/ 21 w 100"/>
                    <a:gd name="T11" fmla="*/ 16 h 199"/>
                    <a:gd name="T12" fmla="*/ 15 w 100"/>
                    <a:gd name="T13" fmla="*/ 29 h 199"/>
                    <a:gd name="T14" fmla="*/ 8 w 100"/>
                    <a:gd name="T15" fmla="*/ 44 h 199"/>
                    <a:gd name="T16" fmla="*/ 4 w 100"/>
                    <a:gd name="T17" fmla="*/ 60 h 199"/>
                    <a:gd name="T18" fmla="*/ 0 w 100"/>
                    <a:gd name="T19" fmla="*/ 80 h 199"/>
                    <a:gd name="T20" fmla="*/ 0 w 100"/>
                    <a:gd name="T21" fmla="*/ 99 h 199"/>
                    <a:gd name="T22" fmla="*/ 0 w 100"/>
                    <a:gd name="T23" fmla="*/ 120 h 199"/>
                    <a:gd name="T24" fmla="*/ 4 w 100"/>
                    <a:gd name="T25" fmla="*/ 138 h 199"/>
                    <a:gd name="T26" fmla="*/ 8 w 100"/>
                    <a:gd name="T27" fmla="*/ 155 h 199"/>
                    <a:gd name="T28" fmla="*/ 15 w 100"/>
                    <a:gd name="T29" fmla="*/ 169 h 199"/>
                    <a:gd name="T30" fmla="*/ 21 w 100"/>
                    <a:gd name="T31" fmla="*/ 182 h 199"/>
                    <a:gd name="T32" fmla="*/ 30 w 100"/>
                    <a:gd name="T33" fmla="*/ 190 h 199"/>
                    <a:gd name="T34" fmla="*/ 34 w 100"/>
                    <a:gd name="T35" fmla="*/ 195 h 199"/>
                    <a:gd name="T36" fmla="*/ 39 w 100"/>
                    <a:gd name="T37" fmla="*/ 197 h 199"/>
                    <a:gd name="T38" fmla="*/ 44 w 100"/>
                    <a:gd name="T39" fmla="*/ 198 h 199"/>
                    <a:gd name="T40" fmla="*/ 49 w 100"/>
                    <a:gd name="T41" fmla="*/ 198 h 199"/>
                    <a:gd name="T42" fmla="*/ 54 w 100"/>
                    <a:gd name="T43" fmla="*/ 198 h 199"/>
                    <a:gd name="T44" fmla="*/ 60 w 100"/>
                    <a:gd name="T45" fmla="*/ 197 h 199"/>
                    <a:gd name="T46" fmla="*/ 64 w 100"/>
                    <a:gd name="T47" fmla="*/ 195 h 199"/>
                    <a:gd name="T48" fmla="*/ 69 w 100"/>
                    <a:gd name="T49" fmla="*/ 190 h 199"/>
                    <a:gd name="T50" fmla="*/ 78 w 100"/>
                    <a:gd name="T51" fmla="*/ 182 h 199"/>
                    <a:gd name="T52" fmla="*/ 85 w 100"/>
                    <a:gd name="T53" fmla="*/ 169 h 199"/>
                    <a:gd name="T54" fmla="*/ 91 w 100"/>
                    <a:gd name="T55" fmla="*/ 155 h 199"/>
                    <a:gd name="T56" fmla="*/ 96 w 100"/>
                    <a:gd name="T57" fmla="*/ 138 h 199"/>
                    <a:gd name="T58" fmla="*/ 99 w 100"/>
                    <a:gd name="T59" fmla="*/ 120 h 199"/>
                    <a:gd name="T60" fmla="*/ 99 w 100"/>
                    <a:gd name="T61" fmla="*/ 99 h 199"/>
                    <a:gd name="T62" fmla="*/ 99 w 100"/>
                    <a:gd name="T63" fmla="*/ 80 h 199"/>
                    <a:gd name="T64" fmla="*/ 96 w 100"/>
                    <a:gd name="T65" fmla="*/ 60 h 199"/>
                    <a:gd name="T66" fmla="*/ 91 w 100"/>
                    <a:gd name="T67" fmla="*/ 44 h 199"/>
                    <a:gd name="T68" fmla="*/ 85 w 100"/>
                    <a:gd name="T69" fmla="*/ 29 h 199"/>
                    <a:gd name="T70" fmla="*/ 78 w 100"/>
                    <a:gd name="T71" fmla="*/ 16 h 199"/>
                    <a:gd name="T72" fmla="*/ 69 w 100"/>
                    <a:gd name="T73" fmla="*/ 8 h 199"/>
                    <a:gd name="T74" fmla="*/ 64 w 100"/>
                    <a:gd name="T75" fmla="*/ 5 h 199"/>
                    <a:gd name="T76" fmla="*/ 60 w 100"/>
                    <a:gd name="T77" fmla="*/ 2 h 199"/>
                    <a:gd name="T78" fmla="*/ 54 w 100"/>
                    <a:gd name="T79" fmla="*/ 0 h 199"/>
                    <a:gd name="T80" fmla="*/ 49 w 100"/>
                    <a:gd name="T81" fmla="*/ 0 h 1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199"/>
                    <a:gd name="T125" fmla="*/ 100 w 100"/>
                    <a:gd name="T126" fmla="*/ 199 h 1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199">
                      <a:moveTo>
                        <a:pt x="49" y="0"/>
                      </a:moveTo>
                      <a:lnTo>
                        <a:pt x="44" y="0"/>
                      </a:lnTo>
                      <a:lnTo>
                        <a:pt x="39" y="2"/>
                      </a:lnTo>
                      <a:lnTo>
                        <a:pt x="34" y="5"/>
                      </a:lnTo>
                      <a:lnTo>
                        <a:pt x="30" y="8"/>
                      </a:lnTo>
                      <a:lnTo>
                        <a:pt x="21" y="16"/>
                      </a:lnTo>
                      <a:lnTo>
                        <a:pt x="15" y="29"/>
                      </a:lnTo>
                      <a:lnTo>
                        <a:pt x="8" y="44"/>
                      </a:lnTo>
                      <a:lnTo>
                        <a:pt x="4" y="60"/>
                      </a:lnTo>
                      <a:lnTo>
                        <a:pt x="0" y="80"/>
                      </a:lnTo>
                      <a:lnTo>
                        <a:pt x="0" y="99"/>
                      </a:lnTo>
                      <a:lnTo>
                        <a:pt x="0" y="120"/>
                      </a:lnTo>
                      <a:lnTo>
                        <a:pt x="4" y="138"/>
                      </a:lnTo>
                      <a:lnTo>
                        <a:pt x="8" y="155"/>
                      </a:lnTo>
                      <a:lnTo>
                        <a:pt x="15" y="169"/>
                      </a:lnTo>
                      <a:lnTo>
                        <a:pt x="21" y="182"/>
                      </a:lnTo>
                      <a:lnTo>
                        <a:pt x="30" y="190"/>
                      </a:lnTo>
                      <a:lnTo>
                        <a:pt x="34" y="195"/>
                      </a:lnTo>
                      <a:lnTo>
                        <a:pt x="39" y="197"/>
                      </a:lnTo>
                      <a:lnTo>
                        <a:pt x="44" y="198"/>
                      </a:lnTo>
                      <a:lnTo>
                        <a:pt x="49" y="198"/>
                      </a:lnTo>
                      <a:lnTo>
                        <a:pt x="54" y="198"/>
                      </a:lnTo>
                      <a:lnTo>
                        <a:pt x="60" y="197"/>
                      </a:lnTo>
                      <a:lnTo>
                        <a:pt x="64" y="195"/>
                      </a:lnTo>
                      <a:lnTo>
                        <a:pt x="69" y="190"/>
                      </a:lnTo>
                      <a:lnTo>
                        <a:pt x="78" y="182"/>
                      </a:lnTo>
                      <a:lnTo>
                        <a:pt x="85" y="169"/>
                      </a:lnTo>
                      <a:lnTo>
                        <a:pt x="91" y="155"/>
                      </a:lnTo>
                      <a:lnTo>
                        <a:pt x="96" y="138"/>
                      </a:lnTo>
                      <a:lnTo>
                        <a:pt x="99" y="120"/>
                      </a:lnTo>
                      <a:lnTo>
                        <a:pt x="99" y="99"/>
                      </a:lnTo>
                      <a:lnTo>
                        <a:pt x="99" y="80"/>
                      </a:lnTo>
                      <a:lnTo>
                        <a:pt x="96" y="60"/>
                      </a:lnTo>
                      <a:lnTo>
                        <a:pt x="91" y="44"/>
                      </a:lnTo>
                      <a:lnTo>
                        <a:pt x="85" y="29"/>
                      </a:lnTo>
                      <a:lnTo>
                        <a:pt x="78" y="16"/>
                      </a:lnTo>
                      <a:lnTo>
                        <a:pt x="69" y="8"/>
                      </a:lnTo>
                      <a:lnTo>
                        <a:pt x="64" y="5"/>
                      </a:lnTo>
                      <a:lnTo>
                        <a:pt x="60" y="2"/>
                      </a:lnTo>
                      <a:lnTo>
                        <a:pt x="54" y="0"/>
                      </a:lnTo>
                      <a:lnTo>
                        <a:pt x="49"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29" name="Freeform 127"/>
                <p:cNvSpPr>
                  <a:spLocks/>
                </p:cNvSpPr>
                <p:nvPr/>
              </p:nvSpPr>
              <p:spPr bwMode="auto">
                <a:xfrm>
                  <a:off x="2105" y="3061"/>
                  <a:ext cx="55" cy="105"/>
                </a:xfrm>
                <a:custGeom>
                  <a:avLst/>
                  <a:gdLst>
                    <a:gd name="T0" fmla="*/ 9 w 55"/>
                    <a:gd name="T1" fmla="*/ 104 h 105"/>
                    <a:gd name="T2" fmla="*/ 10 w 55"/>
                    <a:gd name="T3" fmla="*/ 85 h 105"/>
                    <a:gd name="T4" fmla="*/ 13 w 55"/>
                    <a:gd name="T5" fmla="*/ 67 h 105"/>
                    <a:gd name="T6" fmla="*/ 18 w 55"/>
                    <a:gd name="T7" fmla="*/ 51 h 105"/>
                    <a:gd name="T8" fmla="*/ 23 w 55"/>
                    <a:gd name="T9" fmla="*/ 36 h 105"/>
                    <a:gd name="T10" fmla="*/ 30 w 55"/>
                    <a:gd name="T11" fmla="*/ 25 h 105"/>
                    <a:gd name="T12" fmla="*/ 38 w 55"/>
                    <a:gd name="T13" fmla="*/ 15 h 105"/>
                    <a:gd name="T14" fmla="*/ 43 w 55"/>
                    <a:gd name="T15" fmla="*/ 13 h 105"/>
                    <a:gd name="T16" fmla="*/ 46 w 55"/>
                    <a:gd name="T17" fmla="*/ 10 h 105"/>
                    <a:gd name="T18" fmla="*/ 51 w 55"/>
                    <a:gd name="T19" fmla="*/ 10 h 105"/>
                    <a:gd name="T20" fmla="*/ 54 w 55"/>
                    <a:gd name="T21" fmla="*/ 8 h 105"/>
                    <a:gd name="T22" fmla="*/ 54 w 55"/>
                    <a:gd name="T23" fmla="*/ 0 h 105"/>
                    <a:gd name="T24" fmla="*/ 49 w 55"/>
                    <a:gd name="T25" fmla="*/ 2 h 105"/>
                    <a:gd name="T26" fmla="*/ 43 w 55"/>
                    <a:gd name="T27" fmla="*/ 4 h 105"/>
                    <a:gd name="T28" fmla="*/ 38 w 55"/>
                    <a:gd name="T29" fmla="*/ 5 h 105"/>
                    <a:gd name="T30" fmla="*/ 33 w 55"/>
                    <a:gd name="T31" fmla="*/ 10 h 105"/>
                    <a:gd name="T32" fmla="*/ 23 w 55"/>
                    <a:gd name="T33" fmla="*/ 20 h 105"/>
                    <a:gd name="T34" fmla="*/ 15 w 55"/>
                    <a:gd name="T35" fmla="*/ 33 h 105"/>
                    <a:gd name="T36" fmla="*/ 10 w 55"/>
                    <a:gd name="T37" fmla="*/ 47 h 105"/>
                    <a:gd name="T38" fmla="*/ 5 w 55"/>
                    <a:gd name="T39" fmla="*/ 65 h 105"/>
                    <a:gd name="T40" fmla="*/ 2 w 55"/>
                    <a:gd name="T41" fmla="*/ 85 h 105"/>
                    <a:gd name="T42" fmla="*/ 0 w 55"/>
                    <a:gd name="T43" fmla="*/ 104 h 105"/>
                    <a:gd name="T44" fmla="*/ 9 w 55"/>
                    <a:gd name="T45" fmla="*/ 104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9" y="104"/>
                      </a:moveTo>
                      <a:lnTo>
                        <a:pt x="10" y="85"/>
                      </a:lnTo>
                      <a:lnTo>
                        <a:pt x="13" y="67"/>
                      </a:lnTo>
                      <a:lnTo>
                        <a:pt x="18" y="51"/>
                      </a:lnTo>
                      <a:lnTo>
                        <a:pt x="23" y="36"/>
                      </a:lnTo>
                      <a:lnTo>
                        <a:pt x="30" y="25"/>
                      </a:lnTo>
                      <a:lnTo>
                        <a:pt x="38" y="15"/>
                      </a:lnTo>
                      <a:lnTo>
                        <a:pt x="43" y="13"/>
                      </a:lnTo>
                      <a:lnTo>
                        <a:pt x="46" y="10"/>
                      </a:lnTo>
                      <a:lnTo>
                        <a:pt x="51" y="10"/>
                      </a:lnTo>
                      <a:lnTo>
                        <a:pt x="54" y="8"/>
                      </a:lnTo>
                      <a:lnTo>
                        <a:pt x="54" y="0"/>
                      </a:lnTo>
                      <a:lnTo>
                        <a:pt x="49" y="2"/>
                      </a:lnTo>
                      <a:lnTo>
                        <a:pt x="43" y="4"/>
                      </a:lnTo>
                      <a:lnTo>
                        <a:pt x="38" y="5"/>
                      </a:lnTo>
                      <a:lnTo>
                        <a:pt x="33" y="10"/>
                      </a:lnTo>
                      <a:lnTo>
                        <a:pt x="23" y="20"/>
                      </a:lnTo>
                      <a:lnTo>
                        <a:pt x="15" y="33"/>
                      </a:lnTo>
                      <a:lnTo>
                        <a:pt x="10" y="47"/>
                      </a:lnTo>
                      <a:lnTo>
                        <a:pt x="5" y="65"/>
                      </a:lnTo>
                      <a:lnTo>
                        <a:pt x="2" y="85"/>
                      </a:lnTo>
                      <a:lnTo>
                        <a:pt x="0" y="104"/>
                      </a:lnTo>
                      <a:lnTo>
                        <a:pt x="9" y="10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0" name="Freeform 128"/>
                <p:cNvSpPr>
                  <a:spLocks/>
                </p:cNvSpPr>
                <p:nvPr/>
              </p:nvSpPr>
              <p:spPr bwMode="auto">
                <a:xfrm>
                  <a:off x="2105" y="3165"/>
                  <a:ext cx="55" cy="105"/>
                </a:xfrm>
                <a:custGeom>
                  <a:avLst/>
                  <a:gdLst>
                    <a:gd name="T0" fmla="*/ 54 w 55"/>
                    <a:gd name="T1" fmla="*/ 96 h 105"/>
                    <a:gd name="T2" fmla="*/ 51 w 55"/>
                    <a:gd name="T3" fmla="*/ 95 h 105"/>
                    <a:gd name="T4" fmla="*/ 46 w 55"/>
                    <a:gd name="T5" fmla="*/ 95 h 105"/>
                    <a:gd name="T6" fmla="*/ 43 w 55"/>
                    <a:gd name="T7" fmla="*/ 91 h 105"/>
                    <a:gd name="T8" fmla="*/ 38 w 55"/>
                    <a:gd name="T9" fmla="*/ 90 h 105"/>
                    <a:gd name="T10" fmla="*/ 30 w 55"/>
                    <a:gd name="T11" fmla="*/ 80 h 105"/>
                    <a:gd name="T12" fmla="*/ 23 w 55"/>
                    <a:gd name="T13" fmla="*/ 69 h 105"/>
                    <a:gd name="T14" fmla="*/ 18 w 55"/>
                    <a:gd name="T15" fmla="*/ 56 h 105"/>
                    <a:gd name="T16" fmla="*/ 13 w 55"/>
                    <a:gd name="T17" fmla="*/ 38 h 105"/>
                    <a:gd name="T18" fmla="*/ 10 w 55"/>
                    <a:gd name="T19" fmla="*/ 20 h 105"/>
                    <a:gd name="T20" fmla="*/ 9 w 55"/>
                    <a:gd name="T21" fmla="*/ 0 h 105"/>
                    <a:gd name="T22" fmla="*/ 0 w 55"/>
                    <a:gd name="T23" fmla="*/ 0 h 105"/>
                    <a:gd name="T24" fmla="*/ 2 w 55"/>
                    <a:gd name="T25" fmla="*/ 21 h 105"/>
                    <a:gd name="T26" fmla="*/ 5 w 55"/>
                    <a:gd name="T27" fmla="*/ 41 h 105"/>
                    <a:gd name="T28" fmla="*/ 10 w 55"/>
                    <a:gd name="T29" fmla="*/ 57 h 105"/>
                    <a:gd name="T30" fmla="*/ 15 w 55"/>
                    <a:gd name="T31" fmla="*/ 73 h 105"/>
                    <a:gd name="T32" fmla="*/ 23 w 55"/>
                    <a:gd name="T33" fmla="*/ 85 h 105"/>
                    <a:gd name="T34" fmla="*/ 33 w 55"/>
                    <a:gd name="T35" fmla="*/ 95 h 105"/>
                    <a:gd name="T36" fmla="*/ 38 w 55"/>
                    <a:gd name="T37" fmla="*/ 99 h 105"/>
                    <a:gd name="T38" fmla="*/ 43 w 55"/>
                    <a:gd name="T39" fmla="*/ 101 h 105"/>
                    <a:gd name="T40" fmla="*/ 49 w 55"/>
                    <a:gd name="T41" fmla="*/ 103 h 105"/>
                    <a:gd name="T42" fmla="*/ 54 w 55"/>
                    <a:gd name="T43" fmla="*/ 104 h 105"/>
                    <a:gd name="T44" fmla="*/ 54 w 55"/>
                    <a:gd name="T45" fmla="*/ 96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105"/>
                    <a:gd name="T71" fmla="*/ 55 w 5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105">
                      <a:moveTo>
                        <a:pt x="54" y="96"/>
                      </a:moveTo>
                      <a:lnTo>
                        <a:pt x="51" y="95"/>
                      </a:lnTo>
                      <a:lnTo>
                        <a:pt x="46" y="95"/>
                      </a:lnTo>
                      <a:lnTo>
                        <a:pt x="43" y="91"/>
                      </a:lnTo>
                      <a:lnTo>
                        <a:pt x="38" y="90"/>
                      </a:lnTo>
                      <a:lnTo>
                        <a:pt x="30" y="80"/>
                      </a:lnTo>
                      <a:lnTo>
                        <a:pt x="23" y="69"/>
                      </a:lnTo>
                      <a:lnTo>
                        <a:pt x="18" y="56"/>
                      </a:lnTo>
                      <a:lnTo>
                        <a:pt x="13" y="38"/>
                      </a:lnTo>
                      <a:lnTo>
                        <a:pt x="10" y="20"/>
                      </a:lnTo>
                      <a:lnTo>
                        <a:pt x="9" y="0"/>
                      </a:lnTo>
                      <a:lnTo>
                        <a:pt x="0" y="0"/>
                      </a:lnTo>
                      <a:lnTo>
                        <a:pt x="2" y="21"/>
                      </a:lnTo>
                      <a:lnTo>
                        <a:pt x="5" y="41"/>
                      </a:lnTo>
                      <a:lnTo>
                        <a:pt x="10" y="57"/>
                      </a:lnTo>
                      <a:lnTo>
                        <a:pt x="15" y="73"/>
                      </a:lnTo>
                      <a:lnTo>
                        <a:pt x="23" y="85"/>
                      </a:lnTo>
                      <a:lnTo>
                        <a:pt x="33" y="95"/>
                      </a:lnTo>
                      <a:lnTo>
                        <a:pt x="38" y="99"/>
                      </a:lnTo>
                      <a:lnTo>
                        <a:pt x="43" y="101"/>
                      </a:lnTo>
                      <a:lnTo>
                        <a:pt x="49" y="103"/>
                      </a:lnTo>
                      <a:lnTo>
                        <a:pt x="54" y="104"/>
                      </a:lnTo>
                      <a:lnTo>
                        <a:pt x="54" y="9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1" name="Freeform 129"/>
                <p:cNvSpPr>
                  <a:spLocks/>
                </p:cNvSpPr>
                <p:nvPr/>
              </p:nvSpPr>
              <p:spPr bwMode="auto">
                <a:xfrm>
                  <a:off x="2159" y="3165"/>
                  <a:ext cx="56" cy="105"/>
                </a:xfrm>
                <a:custGeom>
                  <a:avLst/>
                  <a:gdLst>
                    <a:gd name="T0" fmla="*/ 47 w 56"/>
                    <a:gd name="T1" fmla="*/ 0 h 105"/>
                    <a:gd name="T2" fmla="*/ 46 w 56"/>
                    <a:gd name="T3" fmla="*/ 20 h 105"/>
                    <a:gd name="T4" fmla="*/ 42 w 56"/>
                    <a:gd name="T5" fmla="*/ 38 h 105"/>
                    <a:gd name="T6" fmla="*/ 37 w 56"/>
                    <a:gd name="T7" fmla="*/ 56 h 105"/>
                    <a:gd name="T8" fmla="*/ 33 w 56"/>
                    <a:gd name="T9" fmla="*/ 69 h 105"/>
                    <a:gd name="T10" fmla="*/ 24 w 56"/>
                    <a:gd name="T11" fmla="*/ 80 h 105"/>
                    <a:gd name="T12" fmla="*/ 18 w 56"/>
                    <a:gd name="T13" fmla="*/ 90 h 105"/>
                    <a:gd name="T14" fmla="*/ 13 w 56"/>
                    <a:gd name="T15" fmla="*/ 91 h 105"/>
                    <a:gd name="T16" fmla="*/ 10 w 56"/>
                    <a:gd name="T17" fmla="*/ 95 h 105"/>
                    <a:gd name="T18" fmla="*/ 5 w 56"/>
                    <a:gd name="T19" fmla="*/ 95 h 105"/>
                    <a:gd name="T20" fmla="*/ 0 w 56"/>
                    <a:gd name="T21" fmla="*/ 96 h 105"/>
                    <a:gd name="T22" fmla="*/ 0 w 56"/>
                    <a:gd name="T23" fmla="*/ 104 h 105"/>
                    <a:gd name="T24" fmla="*/ 7 w 56"/>
                    <a:gd name="T25" fmla="*/ 103 h 105"/>
                    <a:gd name="T26" fmla="*/ 13 w 56"/>
                    <a:gd name="T27" fmla="*/ 101 h 105"/>
                    <a:gd name="T28" fmla="*/ 18 w 56"/>
                    <a:gd name="T29" fmla="*/ 99 h 105"/>
                    <a:gd name="T30" fmla="*/ 23 w 56"/>
                    <a:gd name="T31" fmla="*/ 95 h 105"/>
                    <a:gd name="T32" fmla="*/ 33 w 56"/>
                    <a:gd name="T33" fmla="*/ 85 h 105"/>
                    <a:gd name="T34" fmla="*/ 41 w 56"/>
                    <a:gd name="T35" fmla="*/ 73 h 105"/>
                    <a:gd name="T36" fmla="*/ 46 w 56"/>
                    <a:gd name="T37" fmla="*/ 57 h 105"/>
                    <a:gd name="T38" fmla="*/ 50 w 56"/>
                    <a:gd name="T39" fmla="*/ 41 h 105"/>
                    <a:gd name="T40" fmla="*/ 54 w 56"/>
                    <a:gd name="T41" fmla="*/ 21 h 105"/>
                    <a:gd name="T42" fmla="*/ 55 w 56"/>
                    <a:gd name="T43" fmla="*/ 0 h 105"/>
                    <a:gd name="T44" fmla="*/ 47 w 56"/>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47" y="0"/>
                      </a:moveTo>
                      <a:lnTo>
                        <a:pt x="46" y="20"/>
                      </a:lnTo>
                      <a:lnTo>
                        <a:pt x="42" y="38"/>
                      </a:lnTo>
                      <a:lnTo>
                        <a:pt x="37" y="56"/>
                      </a:lnTo>
                      <a:lnTo>
                        <a:pt x="33" y="69"/>
                      </a:lnTo>
                      <a:lnTo>
                        <a:pt x="24" y="80"/>
                      </a:lnTo>
                      <a:lnTo>
                        <a:pt x="18" y="90"/>
                      </a:lnTo>
                      <a:lnTo>
                        <a:pt x="13" y="91"/>
                      </a:lnTo>
                      <a:lnTo>
                        <a:pt x="10" y="95"/>
                      </a:lnTo>
                      <a:lnTo>
                        <a:pt x="5" y="95"/>
                      </a:lnTo>
                      <a:lnTo>
                        <a:pt x="0" y="96"/>
                      </a:lnTo>
                      <a:lnTo>
                        <a:pt x="0" y="104"/>
                      </a:lnTo>
                      <a:lnTo>
                        <a:pt x="7" y="103"/>
                      </a:lnTo>
                      <a:lnTo>
                        <a:pt x="13" y="101"/>
                      </a:lnTo>
                      <a:lnTo>
                        <a:pt x="18" y="99"/>
                      </a:lnTo>
                      <a:lnTo>
                        <a:pt x="23" y="95"/>
                      </a:lnTo>
                      <a:lnTo>
                        <a:pt x="33" y="85"/>
                      </a:lnTo>
                      <a:lnTo>
                        <a:pt x="41" y="73"/>
                      </a:lnTo>
                      <a:lnTo>
                        <a:pt x="46" y="57"/>
                      </a:lnTo>
                      <a:lnTo>
                        <a:pt x="50" y="41"/>
                      </a:lnTo>
                      <a:lnTo>
                        <a:pt x="54" y="21"/>
                      </a:lnTo>
                      <a:lnTo>
                        <a:pt x="55" y="0"/>
                      </a:lnTo>
                      <a:lnTo>
                        <a:pt x="47"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32" name="Freeform 130"/>
                <p:cNvSpPr>
                  <a:spLocks/>
                </p:cNvSpPr>
                <p:nvPr/>
              </p:nvSpPr>
              <p:spPr bwMode="auto">
                <a:xfrm>
                  <a:off x="2159" y="3061"/>
                  <a:ext cx="56" cy="105"/>
                </a:xfrm>
                <a:custGeom>
                  <a:avLst/>
                  <a:gdLst>
                    <a:gd name="T0" fmla="*/ 0 w 56"/>
                    <a:gd name="T1" fmla="*/ 8 h 105"/>
                    <a:gd name="T2" fmla="*/ 5 w 56"/>
                    <a:gd name="T3" fmla="*/ 10 h 105"/>
                    <a:gd name="T4" fmla="*/ 10 w 56"/>
                    <a:gd name="T5" fmla="*/ 10 h 105"/>
                    <a:gd name="T6" fmla="*/ 13 w 56"/>
                    <a:gd name="T7" fmla="*/ 13 h 105"/>
                    <a:gd name="T8" fmla="*/ 18 w 56"/>
                    <a:gd name="T9" fmla="*/ 15 h 105"/>
                    <a:gd name="T10" fmla="*/ 24 w 56"/>
                    <a:gd name="T11" fmla="*/ 25 h 105"/>
                    <a:gd name="T12" fmla="*/ 33 w 56"/>
                    <a:gd name="T13" fmla="*/ 36 h 105"/>
                    <a:gd name="T14" fmla="*/ 37 w 56"/>
                    <a:gd name="T15" fmla="*/ 51 h 105"/>
                    <a:gd name="T16" fmla="*/ 42 w 56"/>
                    <a:gd name="T17" fmla="*/ 67 h 105"/>
                    <a:gd name="T18" fmla="*/ 46 w 56"/>
                    <a:gd name="T19" fmla="*/ 85 h 105"/>
                    <a:gd name="T20" fmla="*/ 47 w 56"/>
                    <a:gd name="T21" fmla="*/ 104 h 105"/>
                    <a:gd name="T22" fmla="*/ 55 w 56"/>
                    <a:gd name="T23" fmla="*/ 104 h 105"/>
                    <a:gd name="T24" fmla="*/ 54 w 56"/>
                    <a:gd name="T25" fmla="*/ 85 h 105"/>
                    <a:gd name="T26" fmla="*/ 50 w 56"/>
                    <a:gd name="T27" fmla="*/ 65 h 105"/>
                    <a:gd name="T28" fmla="*/ 46 w 56"/>
                    <a:gd name="T29" fmla="*/ 47 h 105"/>
                    <a:gd name="T30" fmla="*/ 41 w 56"/>
                    <a:gd name="T31" fmla="*/ 33 h 105"/>
                    <a:gd name="T32" fmla="*/ 33 w 56"/>
                    <a:gd name="T33" fmla="*/ 20 h 105"/>
                    <a:gd name="T34" fmla="*/ 23 w 56"/>
                    <a:gd name="T35" fmla="*/ 10 h 105"/>
                    <a:gd name="T36" fmla="*/ 18 w 56"/>
                    <a:gd name="T37" fmla="*/ 5 h 105"/>
                    <a:gd name="T38" fmla="*/ 13 w 56"/>
                    <a:gd name="T39" fmla="*/ 4 h 105"/>
                    <a:gd name="T40" fmla="*/ 7 w 56"/>
                    <a:gd name="T41" fmla="*/ 2 h 105"/>
                    <a:gd name="T42" fmla="*/ 0 w 56"/>
                    <a:gd name="T43" fmla="*/ 0 h 105"/>
                    <a:gd name="T44" fmla="*/ 0 w 56"/>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105"/>
                    <a:gd name="T71" fmla="*/ 56 w 56"/>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105">
                      <a:moveTo>
                        <a:pt x="0" y="8"/>
                      </a:moveTo>
                      <a:lnTo>
                        <a:pt x="5" y="10"/>
                      </a:lnTo>
                      <a:lnTo>
                        <a:pt x="10" y="10"/>
                      </a:lnTo>
                      <a:lnTo>
                        <a:pt x="13" y="13"/>
                      </a:lnTo>
                      <a:lnTo>
                        <a:pt x="18" y="15"/>
                      </a:lnTo>
                      <a:lnTo>
                        <a:pt x="24" y="25"/>
                      </a:lnTo>
                      <a:lnTo>
                        <a:pt x="33" y="36"/>
                      </a:lnTo>
                      <a:lnTo>
                        <a:pt x="37" y="51"/>
                      </a:lnTo>
                      <a:lnTo>
                        <a:pt x="42" y="67"/>
                      </a:lnTo>
                      <a:lnTo>
                        <a:pt x="46" y="85"/>
                      </a:lnTo>
                      <a:lnTo>
                        <a:pt x="47" y="104"/>
                      </a:lnTo>
                      <a:lnTo>
                        <a:pt x="55" y="104"/>
                      </a:lnTo>
                      <a:lnTo>
                        <a:pt x="54" y="85"/>
                      </a:lnTo>
                      <a:lnTo>
                        <a:pt x="50" y="65"/>
                      </a:lnTo>
                      <a:lnTo>
                        <a:pt x="46" y="47"/>
                      </a:lnTo>
                      <a:lnTo>
                        <a:pt x="41" y="33"/>
                      </a:lnTo>
                      <a:lnTo>
                        <a:pt x="33" y="20"/>
                      </a:lnTo>
                      <a:lnTo>
                        <a:pt x="23" y="10"/>
                      </a:lnTo>
                      <a:lnTo>
                        <a:pt x="18" y="5"/>
                      </a:lnTo>
                      <a:lnTo>
                        <a:pt x="13" y="4"/>
                      </a:lnTo>
                      <a:lnTo>
                        <a:pt x="7" y="2"/>
                      </a:lnTo>
                      <a:lnTo>
                        <a:pt x="0" y="0"/>
                      </a:lnTo>
                      <a:lnTo>
                        <a:pt x="0"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grpSp>
        </p:grpSp>
        <p:sp>
          <p:nvSpPr>
            <p:cNvPr id="439" name="Freeform 118"/>
            <p:cNvSpPr>
              <a:spLocks/>
            </p:cNvSpPr>
            <p:nvPr/>
          </p:nvSpPr>
          <p:spPr bwMode="auto">
            <a:xfrm>
              <a:off x="6853594" y="2264708"/>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0" name="Freeform 118"/>
            <p:cNvSpPr>
              <a:spLocks/>
            </p:cNvSpPr>
            <p:nvPr/>
          </p:nvSpPr>
          <p:spPr bwMode="auto">
            <a:xfrm>
              <a:off x="6205921" y="3990098"/>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1" name="Freeform 118"/>
            <p:cNvSpPr>
              <a:spLocks/>
            </p:cNvSpPr>
            <p:nvPr/>
          </p:nvSpPr>
          <p:spPr bwMode="auto">
            <a:xfrm>
              <a:off x="4823967" y="2657207"/>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2" name="Freeform 118"/>
            <p:cNvSpPr>
              <a:spLocks/>
            </p:cNvSpPr>
            <p:nvPr/>
          </p:nvSpPr>
          <p:spPr bwMode="auto">
            <a:xfrm>
              <a:off x="2079733" y="2648667"/>
              <a:ext cx="107257" cy="139891"/>
            </a:xfrm>
            <a:custGeom>
              <a:avLst/>
              <a:gdLst>
                <a:gd name="T0" fmla="*/ 89 w 197"/>
                <a:gd name="T1" fmla="*/ 0 h 274"/>
                <a:gd name="T2" fmla="*/ 70 w 197"/>
                <a:gd name="T3" fmla="*/ 6 h 274"/>
                <a:gd name="T4" fmla="*/ 52 w 197"/>
                <a:gd name="T5" fmla="*/ 16 h 274"/>
                <a:gd name="T6" fmla="*/ 36 w 197"/>
                <a:gd name="T7" fmla="*/ 31 h 274"/>
                <a:gd name="T8" fmla="*/ 23 w 197"/>
                <a:gd name="T9" fmla="*/ 50 h 274"/>
                <a:gd name="T10" fmla="*/ 13 w 197"/>
                <a:gd name="T11" fmla="*/ 71 h 274"/>
                <a:gd name="T12" fmla="*/ 5 w 197"/>
                <a:gd name="T13" fmla="*/ 96 h 274"/>
                <a:gd name="T14" fmla="*/ 1 w 197"/>
                <a:gd name="T15" fmla="*/ 122 h 274"/>
                <a:gd name="T16" fmla="*/ 1 w 197"/>
                <a:gd name="T17" fmla="*/ 151 h 274"/>
                <a:gd name="T18" fmla="*/ 5 w 197"/>
                <a:gd name="T19" fmla="*/ 177 h 274"/>
                <a:gd name="T20" fmla="*/ 13 w 197"/>
                <a:gd name="T21" fmla="*/ 201 h 274"/>
                <a:gd name="T22" fmla="*/ 23 w 197"/>
                <a:gd name="T23" fmla="*/ 222 h 274"/>
                <a:gd name="T24" fmla="*/ 36 w 197"/>
                <a:gd name="T25" fmla="*/ 242 h 274"/>
                <a:gd name="T26" fmla="*/ 52 w 197"/>
                <a:gd name="T27" fmla="*/ 257 h 274"/>
                <a:gd name="T28" fmla="*/ 70 w 197"/>
                <a:gd name="T29" fmla="*/ 266 h 274"/>
                <a:gd name="T30" fmla="*/ 89 w 197"/>
                <a:gd name="T31" fmla="*/ 273 h 274"/>
                <a:gd name="T32" fmla="*/ 109 w 197"/>
                <a:gd name="T33" fmla="*/ 273 h 274"/>
                <a:gd name="T34" fmla="*/ 128 w 197"/>
                <a:gd name="T35" fmla="*/ 266 h 274"/>
                <a:gd name="T36" fmla="*/ 146 w 197"/>
                <a:gd name="T37" fmla="*/ 257 h 274"/>
                <a:gd name="T38" fmla="*/ 161 w 197"/>
                <a:gd name="T39" fmla="*/ 242 h 274"/>
                <a:gd name="T40" fmla="*/ 174 w 197"/>
                <a:gd name="T41" fmla="*/ 222 h 274"/>
                <a:gd name="T42" fmla="*/ 185 w 197"/>
                <a:gd name="T43" fmla="*/ 201 h 274"/>
                <a:gd name="T44" fmla="*/ 193 w 197"/>
                <a:gd name="T45" fmla="*/ 177 h 274"/>
                <a:gd name="T46" fmla="*/ 196 w 197"/>
                <a:gd name="T47" fmla="*/ 151 h 274"/>
                <a:gd name="T48" fmla="*/ 196 w 197"/>
                <a:gd name="T49" fmla="*/ 122 h 274"/>
                <a:gd name="T50" fmla="*/ 193 w 197"/>
                <a:gd name="T51" fmla="*/ 96 h 274"/>
                <a:gd name="T52" fmla="*/ 185 w 197"/>
                <a:gd name="T53" fmla="*/ 71 h 274"/>
                <a:gd name="T54" fmla="*/ 174 w 197"/>
                <a:gd name="T55" fmla="*/ 50 h 274"/>
                <a:gd name="T56" fmla="*/ 161 w 197"/>
                <a:gd name="T57" fmla="*/ 31 h 274"/>
                <a:gd name="T58" fmla="*/ 146 w 197"/>
                <a:gd name="T59" fmla="*/ 16 h 274"/>
                <a:gd name="T60" fmla="*/ 128 w 197"/>
                <a:gd name="T61" fmla="*/ 6 h 274"/>
                <a:gd name="T62" fmla="*/ 109 w 197"/>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274"/>
                <a:gd name="T98" fmla="*/ 197 w 19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274">
                  <a:moveTo>
                    <a:pt x="99" y="0"/>
                  </a:moveTo>
                  <a:lnTo>
                    <a:pt x="89" y="0"/>
                  </a:lnTo>
                  <a:lnTo>
                    <a:pt x="79" y="3"/>
                  </a:lnTo>
                  <a:lnTo>
                    <a:pt x="70" y="6"/>
                  </a:lnTo>
                  <a:lnTo>
                    <a:pt x="60" y="10"/>
                  </a:lnTo>
                  <a:lnTo>
                    <a:pt x="52" y="16"/>
                  </a:lnTo>
                  <a:lnTo>
                    <a:pt x="44" y="23"/>
                  </a:lnTo>
                  <a:lnTo>
                    <a:pt x="36" y="31"/>
                  </a:lnTo>
                  <a:lnTo>
                    <a:pt x="29" y="40"/>
                  </a:lnTo>
                  <a:lnTo>
                    <a:pt x="23" y="50"/>
                  </a:lnTo>
                  <a:lnTo>
                    <a:pt x="18" y="60"/>
                  </a:lnTo>
                  <a:lnTo>
                    <a:pt x="13" y="71"/>
                  </a:lnTo>
                  <a:lnTo>
                    <a:pt x="8" y="83"/>
                  </a:lnTo>
                  <a:lnTo>
                    <a:pt x="5" y="96"/>
                  </a:lnTo>
                  <a:lnTo>
                    <a:pt x="3" y="109"/>
                  </a:lnTo>
                  <a:lnTo>
                    <a:pt x="1" y="122"/>
                  </a:lnTo>
                  <a:lnTo>
                    <a:pt x="0" y="136"/>
                  </a:lnTo>
                  <a:lnTo>
                    <a:pt x="1" y="151"/>
                  </a:lnTo>
                  <a:lnTo>
                    <a:pt x="3" y="164"/>
                  </a:lnTo>
                  <a:lnTo>
                    <a:pt x="5" y="177"/>
                  </a:lnTo>
                  <a:lnTo>
                    <a:pt x="8" y="190"/>
                  </a:lnTo>
                  <a:lnTo>
                    <a:pt x="13" y="201"/>
                  </a:lnTo>
                  <a:lnTo>
                    <a:pt x="18" y="213"/>
                  </a:lnTo>
                  <a:lnTo>
                    <a:pt x="23" y="222"/>
                  </a:lnTo>
                  <a:lnTo>
                    <a:pt x="29" y="232"/>
                  </a:lnTo>
                  <a:lnTo>
                    <a:pt x="36" y="242"/>
                  </a:lnTo>
                  <a:lnTo>
                    <a:pt x="44" y="250"/>
                  </a:lnTo>
                  <a:lnTo>
                    <a:pt x="52" y="257"/>
                  </a:lnTo>
                  <a:lnTo>
                    <a:pt x="60" y="261"/>
                  </a:lnTo>
                  <a:lnTo>
                    <a:pt x="70" y="266"/>
                  </a:lnTo>
                  <a:lnTo>
                    <a:pt x="79" y="270"/>
                  </a:lnTo>
                  <a:lnTo>
                    <a:pt x="89" y="273"/>
                  </a:lnTo>
                  <a:lnTo>
                    <a:pt x="99" y="273"/>
                  </a:lnTo>
                  <a:lnTo>
                    <a:pt x="109" y="273"/>
                  </a:lnTo>
                  <a:lnTo>
                    <a:pt x="118" y="270"/>
                  </a:lnTo>
                  <a:lnTo>
                    <a:pt x="128" y="266"/>
                  </a:lnTo>
                  <a:lnTo>
                    <a:pt x="136" y="261"/>
                  </a:lnTo>
                  <a:lnTo>
                    <a:pt x="146" y="257"/>
                  </a:lnTo>
                  <a:lnTo>
                    <a:pt x="154" y="250"/>
                  </a:lnTo>
                  <a:lnTo>
                    <a:pt x="161" y="242"/>
                  </a:lnTo>
                  <a:lnTo>
                    <a:pt x="169" y="232"/>
                  </a:lnTo>
                  <a:lnTo>
                    <a:pt x="174" y="222"/>
                  </a:lnTo>
                  <a:lnTo>
                    <a:pt x="180" y="213"/>
                  </a:lnTo>
                  <a:lnTo>
                    <a:pt x="185" y="201"/>
                  </a:lnTo>
                  <a:lnTo>
                    <a:pt x="190" y="190"/>
                  </a:lnTo>
                  <a:lnTo>
                    <a:pt x="193" y="177"/>
                  </a:lnTo>
                  <a:lnTo>
                    <a:pt x="195" y="164"/>
                  </a:lnTo>
                  <a:lnTo>
                    <a:pt x="196" y="151"/>
                  </a:lnTo>
                  <a:lnTo>
                    <a:pt x="196" y="136"/>
                  </a:lnTo>
                  <a:lnTo>
                    <a:pt x="196" y="122"/>
                  </a:lnTo>
                  <a:lnTo>
                    <a:pt x="195" y="109"/>
                  </a:lnTo>
                  <a:lnTo>
                    <a:pt x="193" y="96"/>
                  </a:lnTo>
                  <a:lnTo>
                    <a:pt x="190" y="83"/>
                  </a:lnTo>
                  <a:lnTo>
                    <a:pt x="185" y="71"/>
                  </a:lnTo>
                  <a:lnTo>
                    <a:pt x="180" y="60"/>
                  </a:lnTo>
                  <a:lnTo>
                    <a:pt x="174" y="50"/>
                  </a:lnTo>
                  <a:lnTo>
                    <a:pt x="169" y="40"/>
                  </a:lnTo>
                  <a:lnTo>
                    <a:pt x="161" y="31"/>
                  </a:lnTo>
                  <a:lnTo>
                    <a:pt x="154" y="23"/>
                  </a:lnTo>
                  <a:lnTo>
                    <a:pt x="146" y="16"/>
                  </a:lnTo>
                  <a:lnTo>
                    <a:pt x="136" y="10"/>
                  </a:lnTo>
                  <a:lnTo>
                    <a:pt x="128" y="6"/>
                  </a:lnTo>
                  <a:lnTo>
                    <a:pt x="118" y="3"/>
                  </a:lnTo>
                  <a:lnTo>
                    <a:pt x="109" y="0"/>
                  </a:lnTo>
                  <a:lnTo>
                    <a:pt x="99" y="0"/>
                  </a:lnTo>
                </a:path>
              </a:pathLst>
            </a:custGeom>
            <a:solidFill>
              <a:schemeClr val="bg1"/>
            </a:solidFill>
            <a:ln w="12700" cap="rnd" cmpd="sng">
              <a:solidFill>
                <a:srgbClr val="000000"/>
              </a:solidFill>
              <a:prstDash val="solid"/>
              <a:round/>
              <a:headEnd type="none" w="sm" len="sm"/>
              <a:tailEnd type="none" w="sm" len="sm"/>
            </a:ln>
          </p:spPr>
          <p:txBody>
            <a:bodyPr/>
            <a:lstStyle/>
            <a:p>
              <a:endParaRPr lang="en-US"/>
            </a:p>
          </p:txBody>
        </p:sp>
        <p:sp>
          <p:nvSpPr>
            <p:cNvPr id="443" name="Freeform 15"/>
            <p:cNvSpPr>
              <a:spLocks/>
            </p:cNvSpPr>
            <p:nvPr/>
          </p:nvSpPr>
          <p:spPr bwMode="auto">
            <a:xfrm>
              <a:off x="5557105" y="3855390"/>
              <a:ext cx="128588" cy="174625"/>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4" name="Freeform 23"/>
            <p:cNvSpPr>
              <a:spLocks/>
            </p:cNvSpPr>
            <p:nvPr/>
          </p:nvSpPr>
          <p:spPr bwMode="auto">
            <a:xfrm>
              <a:off x="5619019" y="3879203"/>
              <a:ext cx="66675" cy="1285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45" name="Freeform 15"/>
            <p:cNvSpPr>
              <a:spLocks/>
            </p:cNvSpPr>
            <p:nvPr/>
          </p:nvSpPr>
          <p:spPr bwMode="auto">
            <a:xfrm>
              <a:off x="4818509" y="3763283"/>
              <a:ext cx="181795" cy="323816"/>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6" name="Freeform 23"/>
            <p:cNvSpPr>
              <a:spLocks/>
            </p:cNvSpPr>
            <p:nvPr/>
          </p:nvSpPr>
          <p:spPr bwMode="auto">
            <a:xfrm>
              <a:off x="4906042" y="3826428"/>
              <a:ext cx="94264" cy="238445"/>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47" name="Freeform 15"/>
            <p:cNvSpPr>
              <a:spLocks/>
            </p:cNvSpPr>
            <p:nvPr/>
          </p:nvSpPr>
          <p:spPr bwMode="auto">
            <a:xfrm flipH="1">
              <a:off x="6201154" y="3121998"/>
              <a:ext cx="216246" cy="21207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 name="Freeform 23"/>
            <p:cNvSpPr>
              <a:spLocks/>
            </p:cNvSpPr>
            <p:nvPr/>
          </p:nvSpPr>
          <p:spPr bwMode="auto">
            <a:xfrm flipH="1">
              <a:off x="6201153" y="3155683"/>
              <a:ext cx="112127" cy="156161"/>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49" name="Freeform 15"/>
            <p:cNvSpPr>
              <a:spLocks/>
            </p:cNvSpPr>
            <p:nvPr/>
          </p:nvSpPr>
          <p:spPr bwMode="auto">
            <a:xfrm>
              <a:off x="5495767" y="2171192"/>
              <a:ext cx="152657" cy="30722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 name="Freeform 23"/>
            <p:cNvSpPr>
              <a:spLocks/>
            </p:cNvSpPr>
            <p:nvPr/>
          </p:nvSpPr>
          <p:spPr bwMode="auto">
            <a:xfrm>
              <a:off x="5569267" y="2229965"/>
              <a:ext cx="79155" cy="22623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1" name="Freeform 15"/>
            <p:cNvSpPr>
              <a:spLocks/>
            </p:cNvSpPr>
            <p:nvPr/>
          </p:nvSpPr>
          <p:spPr bwMode="auto">
            <a:xfrm>
              <a:off x="7409271" y="2946478"/>
              <a:ext cx="172662" cy="15164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2" name="Freeform 23"/>
            <p:cNvSpPr>
              <a:spLocks/>
            </p:cNvSpPr>
            <p:nvPr/>
          </p:nvSpPr>
          <p:spPr bwMode="auto">
            <a:xfrm>
              <a:off x="7492403" y="2964233"/>
              <a:ext cx="89528" cy="11166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3" name="Freeform 15"/>
            <p:cNvSpPr>
              <a:spLocks/>
            </p:cNvSpPr>
            <p:nvPr/>
          </p:nvSpPr>
          <p:spPr bwMode="auto">
            <a:xfrm>
              <a:off x="5618646" y="3251597"/>
              <a:ext cx="172662" cy="15164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4" name="Freeform 23"/>
            <p:cNvSpPr>
              <a:spLocks/>
            </p:cNvSpPr>
            <p:nvPr/>
          </p:nvSpPr>
          <p:spPr bwMode="auto">
            <a:xfrm>
              <a:off x="5701778" y="3269352"/>
              <a:ext cx="89528" cy="11166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5" name="Freeform 15"/>
            <p:cNvSpPr>
              <a:spLocks/>
            </p:cNvSpPr>
            <p:nvPr/>
          </p:nvSpPr>
          <p:spPr bwMode="auto">
            <a:xfrm>
              <a:off x="3199486" y="2138053"/>
              <a:ext cx="172662" cy="15164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6" name="Freeform 23"/>
            <p:cNvSpPr>
              <a:spLocks/>
            </p:cNvSpPr>
            <p:nvPr/>
          </p:nvSpPr>
          <p:spPr bwMode="auto">
            <a:xfrm>
              <a:off x="3282618" y="2155808"/>
              <a:ext cx="89528" cy="11166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7" name="Freeform 15"/>
            <p:cNvSpPr>
              <a:spLocks/>
            </p:cNvSpPr>
            <p:nvPr/>
          </p:nvSpPr>
          <p:spPr bwMode="auto">
            <a:xfrm>
              <a:off x="4000273" y="2370935"/>
              <a:ext cx="152657" cy="307227"/>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8" name="Freeform 23"/>
            <p:cNvSpPr>
              <a:spLocks/>
            </p:cNvSpPr>
            <p:nvPr/>
          </p:nvSpPr>
          <p:spPr bwMode="auto">
            <a:xfrm>
              <a:off x="4073773" y="2429708"/>
              <a:ext cx="79155" cy="22623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59" name="Freeform 15"/>
            <p:cNvSpPr>
              <a:spLocks/>
            </p:cNvSpPr>
            <p:nvPr/>
          </p:nvSpPr>
          <p:spPr bwMode="auto">
            <a:xfrm>
              <a:off x="4102147" y="3209128"/>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0" name="Freeform 23"/>
            <p:cNvSpPr>
              <a:spLocks/>
            </p:cNvSpPr>
            <p:nvPr/>
          </p:nvSpPr>
          <p:spPr bwMode="auto">
            <a:xfrm>
              <a:off x="4186377" y="3230695"/>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1" name="Freeform 15"/>
            <p:cNvSpPr>
              <a:spLocks/>
            </p:cNvSpPr>
            <p:nvPr/>
          </p:nvSpPr>
          <p:spPr bwMode="auto">
            <a:xfrm>
              <a:off x="4904142" y="2474564"/>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 name="Freeform 23"/>
            <p:cNvSpPr>
              <a:spLocks/>
            </p:cNvSpPr>
            <p:nvPr/>
          </p:nvSpPr>
          <p:spPr bwMode="auto">
            <a:xfrm>
              <a:off x="4988372" y="2496131"/>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3" name="Freeform 15"/>
            <p:cNvSpPr>
              <a:spLocks/>
            </p:cNvSpPr>
            <p:nvPr/>
          </p:nvSpPr>
          <p:spPr bwMode="auto">
            <a:xfrm>
              <a:off x="6092772" y="2105677"/>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 name="Freeform 23"/>
            <p:cNvSpPr>
              <a:spLocks/>
            </p:cNvSpPr>
            <p:nvPr/>
          </p:nvSpPr>
          <p:spPr bwMode="auto">
            <a:xfrm>
              <a:off x="6177002" y="2127244"/>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5" name="Freeform 15"/>
            <p:cNvSpPr>
              <a:spLocks/>
            </p:cNvSpPr>
            <p:nvPr/>
          </p:nvSpPr>
          <p:spPr bwMode="auto">
            <a:xfrm>
              <a:off x="8131459" y="3314323"/>
              <a:ext cx="174942" cy="166101"/>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6" name="Freeform 23"/>
            <p:cNvSpPr>
              <a:spLocks/>
            </p:cNvSpPr>
            <p:nvPr/>
          </p:nvSpPr>
          <p:spPr bwMode="auto">
            <a:xfrm>
              <a:off x="8215689" y="3335890"/>
              <a:ext cx="90710" cy="122310"/>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sp>
          <p:nvSpPr>
            <p:cNvPr id="467" name="Freeform 15"/>
            <p:cNvSpPr>
              <a:spLocks/>
            </p:cNvSpPr>
            <p:nvPr/>
          </p:nvSpPr>
          <p:spPr bwMode="auto">
            <a:xfrm>
              <a:off x="4070274" y="3565631"/>
              <a:ext cx="150132" cy="267243"/>
            </a:xfrm>
            <a:custGeom>
              <a:avLst/>
              <a:gdLst>
                <a:gd name="T0" fmla="*/ 41 w 81"/>
                <a:gd name="T1" fmla="*/ 0 h 110"/>
                <a:gd name="T2" fmla="*/ 33 w 81"/>
                <a:gd name="T3" fmla="*/ 0 h 110"/>
                <a:gd name="T4" fmla="*/ 25 w 81"/>
                <a:gd name="T5" fmla="*/ 4 h 110"/>
                <a:gd name="T6" fmla="*/ 18 w 81"/>
                <a:gd name="T7" fmla="*/ 8 h 110"/>
                <a:gd name="T8" fmla="*/ 13 w 81"/>
                <a:gd name="T9" fmla="*/ 17 h 110"/>
                <a:gd name="T10" fmla="*/ 8 w 81"/>
                <a:gd name="T11" fmla="*/ 25 h 110"/>
                <a:gd name="T12" fmla="*/ 4 w 81"/>
                <a:gd name="T13" fmla="*/ 33 h 110"/>
                <a:gd name="T14" fmla="*/ 2 w 81"/>
                <a:gd name="T15" fmla="*/ 44 h 110"/>
                <a:gd name="T16" fmla="*/ 0 w 81"/>
                <a:gd name="T17" fmla="*/ 54 h 110"/>
                <a:gd name="T18" fmla="*/ 2 w 81"/>
                <a:gd name="T19" fmla="*/ 65 h 110"/>
                <a:gd name="T20" fmla="*/ 4 w 81"/>
                <a:gd name="T21" fmla="*/ 77 h 110"/>
                <a:gd name="T22" fmla="*/ 8 w 81"/>
                <a:gd name="T23" fmla="*/ 85 h 110"/>
                <a:gd name="T24" fmla="*/ 13 w 81"/>
                <a:gd name="T25" fmla="*/ 93 h 110"/>
                <a:gd name="T26" fmla="*/ 18 w 81"/>
                <a:gd name="T27" fmla="*/ 99 h 110"/>
                <a:gd name="T28" fmla="*/ 25 w 81"/>
                <a:gd name="T29" fmla="*/ 106 h 110"/>
                <a:gd name="T30" fmla="*/ 33 w 81"/>
                <a:gd name="T31" fmla="*/ 108 h 110"/>
                <a:gd name="T32" fmla="*/ 41 w 81"/>
                <a:gd name="T33" fmla="*/ 109 h 110"/>
                <a:gd name="T34" fmla="*/ 49 w 81"/>
                <a:gd name="T35" fmla="*/ 108 h 110"/>
                <a:gd name="T36" fmla="*/ 56 w 81"/>
                <a:gd name="T37" fmla="*/ 106 h 110"/>
                <a:gd name="T38" fmla="*/ 62 w 81"/>
                <a:gd name="T39" fmla="*/ 99 h 110"/>
                <a:gd name="T40" fmla="*/ 69 w 81"/>
                <a:gd name="T41" fmla="*/ 93 h 110"/>
                <a:gd name="T42" fmla="*/ 73 w 81"/>
                <a:gd name="T43" fmla="*/ 85 h 110"/>
                <a:gd name="T44" fmla="*/ 77 w 81"/>
                <a:gd name="T45" fmla="*/ 77 h 110"/>
                <a:gd name="T46" fmla="*/ 78 w 81"/>
                <a:gd name="T47" fmla="*/ 65 h 110"/>
                <a:gd name="T48" fmla="*/ 80 w 81"/>
                <a:gd name="T49" fmla="*/ 54 h 110"/>
                <a:gd name="T50" fmla="*/ 78 w 81"/>
                <a:gd name="T51" fmla="*/ 44 h 110"/>
                <a:gd name="T52" fmla="*/ 77 w 81"/>
                <a:gd name="T53" fmla="*/ 33 h 110"/>
                <a:gd name="T54" fmla="*/ 73 w 81"/>
                <a:gd name="T55" fmla="*/ 25 h 110"/>
                <a:gd name="T56" fmla="*/ 69 w 81"/>
                <a:gd name="T57" fmla="*/ 17 h 110"/>
                <a:gd name="T58" fmla="*/ 62 w 81"/>
                <a:gd name="T59" fmla="*/ 8 h 110"/>
                <a:gd name="T60" fmla="*/ 56 w 81"/>
                <a:gd name="T61" fmla="*/ 4 h 110"/>
                <a:gd name="T62" fmla="*/ 49 w 81"/>
                <a:gd name="T63" fmla="*/ 0 h 110"/>
                <a:gd name="T64" fmla="*/ 41 w 81"/>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110"/>
                <a:gd name="T101" fmla="*/ 81 w 8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110">
                  <a:moveTo>
                    <a:pt x="41" y="0"/>
                  </a:moveTo>
                  <a:lnTo>
                    <a:pt x="33" y="0"/>
                  </a:lnTo>
                  <a:lnTo>
                    <a:pt x="25" y="4"/>
                  </a:lnTo>
                  <a:lnTo>
                    <a:pt x="18" y="8"/>
                  </a:lnTo>
                  <a:lnTo>
                    <a:pt x="13" y="17"/>
                  </a:lnTo>
                  <a:lnTo>
                    <a:pt x="8" y="25"/>
                  </a:lnTo>
                  <a:lnTo>
                    <a:pt x="4" y="33"/>
                  </a:lnTo>
                  <a:lnTo>
                    <a:pt x="2" y="44"/>
                  </a:lnTo>
                  <a:lnTo>
                    <a:pt x="0" y="54"/>
                  </a:lnTo>
                  <a:lnTo>
                    <a:pt x="2" y="65"/>
                  </a:lnTo>
                  <a:lnTo>
                    <a:pt x="4" y="77"/>
                  </a:lnTo>
                  <a:lnTo>
                    <a:pt x="8" y="85"/>
                  </a:lnTo>
                  <a:lnTo>
                    <a:pt x="13" y="93"/>
                  </a:lnTo>
                  <a:lnTo>
                    <a:pt x="18" y="99"/>
                  </a:lnTo>
                  <a:lnTo>
                    <a:pt x="25" y="106"/>
                  </a:lnTo>
                  <a:lnTo>
                    <a:pt x="33" y="108"/>
                  </a:lnTo>
                  <a:lnTo>
                    <a:pt x="41" y="109"/>
                  </a:lnTo>
                  <a:lnTo>
                    <a:pt x="49" y="108"/>
                  </a:lnTo>
                  <a:lnTo>
                    <a:pt x="56" y="106"/>
                  </a:lnTo>
                  <a:lnTo>
                    <a:pt x="62" y="99"/>
                  </a:lnTo>
                  <a:lnTo>
                    <a:pt x="69" y="93"/>
                  </a:lnTo>
                  <a:lnTo>
                    <a:pt x="73" y="85"/>
                  </a:lnTo>
                  <a:lnTo>
                    <a:pt x="77" y="77"/>
                  </a:lnTo>
                  <a:lnTo>
                    <a:pt x="78" y="65"/>
                  </a:lnTo>
                  <a:lnTo>
                    <a:pt x="80" y="54"/>
                  </a:lnTo>
                  <a:lnTo>
                    <a:pt x="78" y="44"/>
                  </a:lnTo>
                  <a:lnTo>
                    <a:pt x="77" y="33"/>
                  </a:lnTo>
                  <a:lnTo>
                    <a:pt x="73" y="25"/>
                  </a:lnTo>
                  <a:lnTo>
                    <a:pt x="69" y="17"/>
                  </a:lnTo>
                  <a:lnTo>
                    <a:pt x="62" y="8"/>
                  </a:lnTo>
                  <a:lnTo>
                    <a:pt x="56" y="4"/>
                  </a:lnTo>
                  <a:lnTo>
                    <a:pt x="49" y="0"/>
                  </a:lnTo>
                  <a:lnTo>
                    <a:pt x="41"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8" name="Freeform 23"/>
            <p:cNvSpPr>
              <a:spLocks/>
            </p:cNvSpPr>
            <p:nvPr/>
          </p:nvSpPr>
          <p:spPr bwMode="auto">
            <a:xfrm>
              <a:off x="4142558" y="3613863"/>
              <a:ext cx="77846" cy="196787"/>
            </a:xfrm>
            <a:custGeom>
              <a:avLst/>
              <a:gdLst>
                <a:gd name="T0" fmla="*/ 21 w 42"/>
                <a:gd name="T1" fmla="*/ 0 h 81"/>
                <a:gd name="T2" fmla="*/ 17 w 42"/>
                <a:gd name="T3" fmla="*/ 0 h 81"/>
                <a:gd name="T4" fmla="*/ 13 w 42"/>
                <a:gd name="T5" fmla="*/ 3 h 81"/>
                <a:gd name="T6" fmla="*/ 10 w 42"/>
                <a:gd name="T7" fmla="*/ 6 h 81"/>
                <a:gd name="T8" fmla="*/ 7 w 42"/>
                <a:gd name="T9" fmla="*/ 11 h 81"/>
                <a:gd name="T10" fmla="*/ 4 w 42"/>
                <a:gd name="T11" fmla="*/ 18 h 81"/>
                <a:gd name="T12" fmla="*/ 2 w 42"/>
                <a:gd name="T13" fmla="*/ 24 h 81"/>
                <a:gd name="T14" fmla="*/ 0 w 42"/>
                <a:gd name="T15" fmla="*/ 32 h 81"/>
                <a:gd name="T16" fmla="*/ 0 w 42"/>
                <a:gd name="T17" fmla="*/ 41 h 81"/>
                <a:gd name="T18" fmla="*/ 0 w 42"/>
                <a:gd name="T19" fmla="*/ 47 h 81"/>
                <a:gd name="T20" fmla="*/ 2 w 42"/>
                <a:gd name="T21" fmla="*/ 55 h 81"/>
                <a:gd name="T22" fmla="*/ 4 w 42"/>
                <a:gd name="T23" fmla="*/ 62 h 81"/>
                <a:gd name="T24" fmla="*/ 7 w 42"/>
                <a:gd name="T25" fmla="*/ 68 h 81"/>
                <a:gd name="T26" fmla="*/ 10 w 42"/>
                <a:gd name="T27" fmla="*/ 73 h 81"/>
                <a:gd name="T28" fmla="*/ 13 w 42"/>
                <a:gd name="T29" fmla="*/ 76 h 81"/>
                <a:gd name="T30" fmla="*/ 17 w 42"/>
                <a:gd name="T31" fmla="*/ 78 h 81"/>
                <a:gd name="T32" fmla="*/ 21 w 42"/>
                <a:gd name="T33" fmla="*/ 80 h 81"/>
                <a:gd name="T34" fmla="*/ 25 w 42"/>
                <a:gd name="T35" fmla="*/ 78 h 81"/>
                <a:gd name="T36" fmla="*/ 28 w 42"/>
                <a:gd name="T37" fmla="*/ 76 h 81"/>
                <a:gd name="T38" fmla="*/ 31 w 42"/>
                <a:gd name="T39" fmla="*/ 73 h 81"/>
                <a:gd name="T40" fmla="*/ 34 w 42"/>
                <a:gd name="T41" fmla="*/ 68 h 81"/>
                <a:gd name="T42" fmla="*/ 38 w 42"/>
                <a:gd name="T43" fmla="*/ 62 h 81"/>
                <a:gd name="T44" fmla="*/ 39 w 42"/>
                <a:gd name="T45" fmla="*/ 55 h 81"/>
                <a:gd name="T46" fmla="*/ 41 w 42"/>
                <a:gd name="T47" fmla="*/ 47 h 81"/>
                <a:gd name="T48" fmla="*/ 41 w 42"/>
                <a:gd name="T49" fmla="*/ 41 h 81"/>
                <a:gd name="T50" fmla="*/ 41 w 42"/>
                <a:gd name="T51" fmla="*/ 32 h 81"/>
                <a:gd name="T52" fmla="*/ 39 w 42"/>
                <a:gd name="T53" fmla="*/ 24 h 81"/>
                <a:gd name="T54" fmla="*/ 38 w 42"/>
                <a:gd name="T55" fmla="*/ 18 h 81"/>
                <a:gd name="T56" fmla="*/ 34 w 42"/>
                <a:gd name="T57" fmla="*/ 11 h 81"/>
                <a:gd name="T58" fmla="*/ 31 w 42"/>
                <a:gd name="T59" fmla="*/ 6 h 81"/>
                <a:gd name="T60" fmla="*/ 28 w 42"/>
                <a:gd name="T61" fmla="*/ 3 h 81"/>
                <a:gd name="T62" fmla="*/ 25 w 42"/>
                <a:gd name="T63" fmla="*/ 0 h 81"/>
                <a:gd name="T64" fmla="*/ 21 w 42"/>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81"/>
                <a:gd name="T101" fmla="*/ 42 w 42"/>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81">
                  <a:moveTo>
                    <a:pt x="21" y="0"/>
                  </a:moveTo>
                  <a:lnTo>
                    <a:pt x="17" y="0"/>
                  </a:lnTo>
                  <a:lnTo>
                    <a:pt x="13" y="3"/>
                  </a:lnTo>
                  <a:lnTo>
                    <a:pt x="10" y="6"/>
                  </a:lnTo>
                  <a:lnTo>
                    <a:pt x="7" y="11"/>
                  </a:lnTo>
                  <a:lnTo>
                    <a:pt x="4" y="18"/>
                  </a:lnTo>
                  <a:lnTo>
                    <a:pt x="2" y="24"/>
                  </a:lnTo>
                  <a:lnTo>
                    <a:pt x="0" y="32"/>
                  </a:lnTo>
                  <a:lnTo>
                    <a:pt x="0" y="41"/>
                  </a:lnTo>
                  <a:lnTo>
                    <a:pt x="0" y="47"/>
                  </a:lnTo>
                  <a:lnTo>
                    <a:pt x="2" y="55"/>
                  </a:lnTo>
                  <a:lnTo>
                    <a:pt x="4" y="62"/>
                  </a:lnTo>
                  <a:lnTo>
                    <a:pt x="7" y="68"/>
                  </a:lnTo>
                  <a:lnTo>
                    <a:pt x="10" y="73"/>
                  </a:lnTo>
                  <a:lnTo>
                    <a:pt x="13" y="76"/>
                  </a:lnTo>
                  <a:lnTo>
                    <a:pt x="17" y="78"/>
                  </a:lnTo>
                  <a:lnTo>
                    <a:pt x="21" y="80"/>
                  </a:lnTo>
                  <a:lnTo>
                    <a:pt x="25" y="78"/>
                  </a:lnTo>
                  <a:lnTo>
                    <a:pt x="28" y="76"/>
                  </a:lnTo>
                  <a:lnTo>
                    <a:pt x="31" y="73"/>
                  </a:lnTo>
                  <a:lnTo>
                    <a:pt x="34" y="68"/>
                  </a:lnTo>
                  <a:lnTo>
                    <a:pt x="38" y="62"/>
                  </a:lnTo>
                  <a:lnTo>
                    <a:pt x="39" y="55"/>
                  </a:lnTo>
                  <a:lnTo>
                    <a:pt x="41" y="47"/>
                  </a:lnTo>
                  <a:lnTo>
                    <a:pt x="41" y="41"/>
                  </a:lnTo>
                  <a:lnTo>
                    <a:pt x="41" y="32"/>
                  </a:lnTo>
                  <a:lnTo>
                    <a:pt x="39" y="24"/>
                  </a:lnTo>
                  <a:lnTo>
                    <a:pt x="38" y="18"/>
                  </a:lnTo>
                  <a:lnTo>
                    <a:pt x="34" y="11"/>
                  </a:lnTo>
                  <a:lnTo>
                    <a:pt x="31" y="6"/>
                  </a:lnTo>
                  <a:lnTo>
                    <a:pt x="28" y="3"/>
                  </a:lnTo>
                  <a:lnTo>
                    <a:pt x="25" y="0"/>
                  </a:lnTo>
                  <a:lnTo>
                    <a:pt x="21" y="0"/>
                  </a:lnTo>
                </a:path>
              </a:pathLst>
            </a:custGeom>
            <a:solidFill>
              <a:schemeClr val="accent2"/>
            </a:solidFill>
            <a:ln w="12700" cap="rnd" cmpd="sng">
              <a:solidFill>
                <a:srgbClr val="000000"/>
              </a:solidFill>
              <a:prstDash val="solid"/>
              <a:round/>
              <a:headEnd type="none" w="sm" len="sm"/>
              <a:tailEnd type="none" w="sm" len="sm"/>
            </a:ln>
          </p:spPr>
          <p:txBody>
            <a:bodyPr/>
            <a:lstStyle/>
            <a:p>
              <a:endParaRPr lang="en-US"/>
            </a:p>
          </p:txBody>
        </p:sp>
      </p:grpSp>
      <p:sp>
        <p:nvSpPr>
          <p:cNvPr id="56437" name="Rectangle 117"/>
          <p:cNvSpPr>
            <a:spLocks noChangeArrowheads="1"/>
          </p:cNvSpPr>
          <p:nvPr/>
        </p:nvSpPr>
        <p:spPr bwMode="auto">
          <a:xfrm>
            <a:off x="162045" y="3597573"/>
            <a:ext cx="2367382" cy="831639"/>
          </a:xfrm>
          <a:prstGeom prst="rect">
            <a:avLst/>
          </a:prstGeom>
          <a:noFill/>
          <a:ln w="9525">
            <a:noFill/>
            <a:miter lim="800000"/>
            <a:headEnd/>
            <a:tailEnd/>
          </a:ln>
          <a:effectLst/>
        </p:spPr>
        <p:txBody>
          <a:bodyPr wrap="square" lIns="92075" tIns="46038" rIns="92075" bIns="46038">
            <a:spAutoFit/>
          </a:bodyPr>
          <a:lstStyle/>
          <a:p>
            <a:pPr eaLnBrk="0" hangingPunct="0">
              <a:defRPr/>
            </a:pPr>
            <a:r>
              <a:rPr lang="en-GB" sz="2800" dirty="0">
                <a:solidFill>
                  <a:srgbClr val="DB0029"/>
                </a:solidFill>
                <a:effectLst>
                  <a:outerShdw blurRad="38100" dist="38100" dir="2700000" algn="tl">
                    <a:srgbClr val="C0C0C0"/>
                  </a:outerShdw>
                </a:effectLst>
                <a:latin typeface="Tahoma" pitchFamily="34" charset="0"/>
                <a:cs typeface="Arial" charset="0"/>
              </a:rPr>
              <a:t>Transmission</a:t>
            </a:r>
            <a:br>
              <a:rPr lang="en-GB" sz="2800" dirty="0">
                <a:solidFill>
                  <a:srgbClr val="DB0029"/>
                </a:solidFill>
                <a:effectLst>
                  <a:outerShdw blurRad="38100" dist="38100" dir="2700000" algn="tl">
                    <a:srgbClr val="C0C0C0"/>
                  </a:outerShdw>
                </a:effectLst>
                <a:latin typeface="Tahoma" pitchFamily="34" charset="0"/>
                <a:cs typeface="Arial" charset="0"/>
              </a:rPr>
            </a:br>
            <a:endParaRPr lang="en-GB" sz="2000" dirty="0">
              <a:solidFill>
                <a:srgbClr val="DB0029"/>
              </a:solidFill>
              <a:effectLst>
                <a:outerShdw blurRad="38100" dist="38100" dir="2700000" algn="tl">
                  <a:srgbClr val="C0C0C0"/>
                </a:outerShdw>
              </a:effectLst>
              <a:latin typeface="Tahoma" pitchFamily="34" charset="0"/>
              <a:cs typeface="Arial" charset="0"/>
            </a:endParaRPr>
          </a:p>
        </p:txBody>
      </p:sp>
      <p:sp>
        <p:nvSpPr>
          <p:cNvPr id="470" name="Rectangle 141"/>
          <p:cNvSpPr>
            <a:spLocks noChangeArrowheads="1"/>
          </p:cNvSpPr>
          <p:nvPr/>
        </p:nvSpPr>
        <p:spPr bwMode="auto">
          <a:xfrm>
            <a:off x="9752776" y="2177967"/>
            <a:ext cx="2310042" cy="31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Point of Care Risk Assessment</a:t>
            </a:r>
          </a:p>
        </p:txBody>
      </p:sp>
      <p:sp>
        <p:nvSpPr>
          <p:cNvPr id="471" name="Rectangle 141"/>
          <p:cNvSpPr>
            <a:spLocks noChangeArrowheads="1"/>
          </p:cNvSpPr>
          <p:nvPr/>
        </p:nvSpPr>
        <p:spPr bwMode="auto">
          <a:xfrm>
            <a:off x="5201116" y="4854667"/>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IPAC training</a:t>
            </a:r>
          </a:p>
          <a:p>
            <a:pPr algn="ctr"/>
            <a:r>
              <a:rPr lang="en-US" altLang="en-US" sz="1200" b="1" dirty="0"/>
              <a:t>and education </a:t>
            </a:r>
          </a:p>
        </p:txBody>
      </p:sp>
      <p:sp>
        <p:nvSpPr>
          <p:cNvPr id="472" name="Rectangle 141"/>
          <p:cNvSpPr>
            <a:spLocks noChangeArrowheads="1"/>
          </p:cNvSpPr>
          <p:nvPr/>
        </p:nvSpPr>
        <p:spPr bwMode="auto">
          <a:xfrm>
            <a:off x="7512093" y="4982200"/>
            <a:ext cx="1921802" cy="35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Surveillance,</a:t>
            </a:r>
          </a:p>
          <a:p>
            <a:pPr algn="ctr"/>
            <a:r>
              <a:rPr lang="en-US" altLang="en-US" sz="1200" b="1" dirty="0"/>
              <a:t>signs &amp; symptoms of illness</a:t>
            </a:r>
          </a:p>
        </p:txBody>
      </p:sp>
      <p:sp>
        <p:nvSpPr>
          <p:cNvPr id="473" name="Rectangle 141"/>
          <p:cNvSpPr>
            <a:spLocks noChangeArrowheads="1"/>
          </p:cNvSpPr>
          <p:nvPr/>
        </p:nvSpPr>
        <p:spPr bwMode="auto">
          <a:xfrm>
            <a:off x="8944373" y="4403280"/>
            <a:ext cx="1616806" cy="62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Hand Hygiene </a:t>
            </a:r>
          </a:p>
          <a:p>
            <a:pPr algn="ctr"/>
            <a:r>
              <a:rPr lang="en-US" altLang="en-US" sz="1200" b="1" dirty="0"/>
              <a:t>Respiratory Etiquette</a:t>
            </a:r>
          </a:p>
          <a:p>
            <a:pPr algn="ctr"/>
            <a:r>
              <a:rPr lang="en-US" altLang="en-US" sz="1200" b="1" dirty="0"/>
              <a:t>Avoid touching your face </a:t>
            </a:r>
          </a:p>
          <a:p>
            <a:pPr algn="ctr"/>
            <a:endParaRPr lang="en-US" altLang="en-US" sz="1200" b="1" dirty="0"/>
          </a:p>
        </p:txBody>
      </p:sp>
      <p:sp>
        <p:nvSpPr>
          <p:cNvPr id="474" name="Rectangle 141"/>
          <p:cNvSpPr>
            <a:spLocks noChangeArrowheads="1"/>
          </p:cNvSpPr>
          <p:nvPr/>
        </p:nvSpPr>
        <p:spPr bwMode="auto">
          <a:xfrm>
            <a:off x="5433766" y="1839543"/>
            <a:ext cx="1244856" cy="3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Audits, reviewing </a:t>
            </a:r>
          </a:p>
          <a:p>
            <a:pPr algn="ctr"/>
            <a:r>
              <a:rPr lang="en-US" altLang="en-US" sz="1200" b="1" dirty="0"/>
              <a:t>compliance </a:t>
            </a:r>
          </a:p>
        </p:txBody>
      </p:sp>
      <p:sp>
        <p:nvSpPr>
          <p:cNvPr id="475" name="Rectangle 141"/>
          <p:cNvSpPr>
            <a:spLocks noChangeArrowheads="1"/>
          </p:cNvSpPr>
          <p:nvPr/>
        </p:nvSpPr>
        <p:spPr bwMode="auto">
          <a:xfrm>
            <a:off x="6555709" y="4614772"/>
            <a:ext cx="1425210" cy="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Following policies</a:t>
            </a:r>
          </a:p>
          <a:p>
            <a:pPr algn="ctr"/>
            <a:r>
              <a:rPr lang="en-US" altLang="en-US" sz="1200" b="1" dirty="0"/>
              <a:t>and procedures </a:t>
            </a:r>
          </a:p>
        </p:txBody>
      </p:sp>
      <p:sp>
        <p:nvSpPr>
          <p:cNvPr id="476" name="Rectangle 141"/>
          <p:cNvSpPr>
            <a:spLocks noChangeArrowheads="1"/>
          </p:cNvSpPr>
          <p:nvPr/>
        </p:nvSpPr>
        <p:spPr bwMode="auto">
          <a:xfrm>
            <a:off x="7279143" y="1799896"/>
            <a:ext cx="1718109" cy="23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Staying home when sick</a:t>
            </a:r>
          </a:p>
        </p:txBody>
      </p:sp>
      <p:cxnSp>
        <p:nvCxnSpPr>
          <p:cNvPr id="19" name="Straight Arrow Connector 18"/>
          <p:cNvCxnSpPr>
            <a:stCxn id="192" idx="19"/>
            <a:endCxn id="56461" idx="1"/>
          </p:cNvCxnSpPr>
          <p:nvPr/>
        </p:nvCxnSpPr>
        <p:spPr>
          <a:xfrm>
            <a:off x="10079087" y="4029367"/>
            <a:ext cx="255701" cy="173755"/>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a:stCxn id="211" idx="22"/>
            <a:endCxn id="473" idx="1"/>
          </p:cNvCxnSpPr>
          <p:nvPr/>
        </p:nvCxnSpPr>
        <p:spPr>
          <a:xfrm>
            <a:off x="8678702" y="4329413"/>
            <a:ext cx="265671" cy="384615"/>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1" name="Straight Arrow Connector 490"/>
          <p:cNvCxnSpPr>
            <a:stCxn id="238" idx="23"/>
            <a:endCxn id="472" idx="0"/>
          </p:cNvCxnSpPr>
          <p:nvPr/>
        </p:nvCxnSpPr>
        <p:spPr>
          <a:xfrm>
            <a:off x="7914272" y="4388564"/>
            <a:ext cx="558722" cy="593636"/>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8" name="Straight Arrow Connector 497"/>
          <p:cNvCxnSpPr>
            <a:stCxn id="367" idx="21"/>
            <a:endCxn id="475" idx="0"/>
          </p:cNvCxnSpPr>
          <p:nvPr/>
        </p:nvCxnSpPr>
        <p:spPr>
          <a:xfrm>
            <a:off x="6816391" y="4422831"/>
            <a:ext cx="451923" cy="191941"/>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4" name="Straight Arrow Connector 503"/>
          <p:cNvCxnSpPr>
            <a:stCxn id="33802" idx="45"/>
            <a:endCxn id="470" idx="1"/>
          </p:cNvCxnSpPr>
          <p:nvPr/>
        </p:nvCxnSpPr>
        <p:spPr>
          <a:xfrm flipV="1">
            <a:off x="9232638" y="2333577"/>
            <a:ext cx="520138" cy="315903"/>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2" name="Straight Arrow Connector 521"/>
          <p:cNvCxnSpPr>
            <a:stCxn id="208" idx="1"/>
            <a:endCxn id="56459" idx="2"/>
          </p:cNvCxnSpPr>
          <p:nvPr/>
        </p:nvCxnSpPr>
        <p:spPr>
          <a:xfrm flipV="1">
            <a:off x="8299981" y="2517562"/>
            <a:ext cx="114741" cy="155218"/>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6" name="Straight Arrow Connector 525"/>
          <p:cNvCxnSpPr>
            <a:stCxn id="33794" idx="1"/>
            <a:endCxn id="476" idx="1"/>
          </p:cNvCxnSpPr>
          <p:nvPr/>
        </p:nvCxnSpPr>
        <p:spPr>
          <a:xfrm flipV="1">
            <a:off x="7023586" y="1919019"/>
            <a:ext cx="255557" cy="674208"/>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1" name="Straight Arrow Connector 540"/>
          <p:cNvCxnSpPr>
            <a:stCxn id="33849" idx="1"/>
            <a:endCxn id="474" idx="2"/>
          </p:cNvCxnSpPr>
          <p:nvPr/>
        </p:nvCxnSpPr>
        <p:spPr>
          <a:xfrm flipH="1" flipV="1">
            <a:off x="6056194" y="2162878"/>
            <a:ext cx="76583" cy="360359"/>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8" name="Straight Arrow Connector 547"/>
          <p:cNvCxnSpPr>
            <a:stCxn id="389" idx="22"/>
            <a:endCxn id="471" idx="0"/>
          </p:cNvCxnSpPr>
          <p:nvPr/>
        </p:nvCxnSpPr>
        <p:spPr>
          <a:xfrm>
            <a:off x="5460124" y="4670739"/>
            <a:ext cx="259609" cy="183928"/>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1" name="Rectangle 141"/>
          <p:cNvSpPr>
            <a:spLocks noChangeArrowheads="1"/>
          </p:cNvSpPr>
          <p:nvPr/>
        </p:nvSpPr>
        <p:spPr bwMode="auto">
          <a:xfrm>
            <a:off x="4185725" y="2025312"/>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Clinical management </a:t>
            </a:r>
          </a:p>
          <a:p>
            <a:pPr algn="ctr"/>
            <a:r>
              <a:rPr lang="en-US" altLang="en-US" sz="1200" b="1" dirty="0"/>
              <a:t>processes </a:t>
            </a:r>
          </a:p>
        </p:txBody>
      </p:sp>
      <p:sp>
        <p:nvSpPr>
          <p:cNvPr id="552" name="Rectangle 141"/>
          <p:cNvSpPr>
            <a:spLocks noChangeArrowheads="1"/>
          </p:cNvSpPr>
          <p:nvPr/>
        </p:nvSpPr>
        <p:spPr bwMode="auto">
          <a:xfrm>
            <a:off x="3941784" y="4976715"/>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Policy &amp; procedure </a:t>
            </a:r>
          </a:p>
          <a:p>
            <a:pPr algn="ctr"/>
            <a:r>
              <a:rPr lang="en-US" altLang="en-US" sz="1200" b="1" dirty="0"/>
              <a:t>Development </a:t>
            </a:r>
          </a:p>
        </p:txBody>
      </p:sp>
      <p:sp>
        <p:nvSpPr>
          <p:cNvPr id="557" name="Rectangle 141"/>
          <p:cNvSpPr>
            <a:spLocks noChangeArrowheads="1"/>
          </p:cNvSpPr>
          <p:nvPr/>
        </p:nvSpPr>
        <p:spPr bwMode="auto">
          <a:xfrm>
            <a:off x="2448819" y="1893400"/>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Barriers, point of care</a:t>
            </a:r>
          </a:p>
          <a:p>
            <a:pPr algn="ctr"/>
            <a:r>
              <a:rPr lang="en-US" altLang="en-US" sz="1200" b="1" dirty="0"/>
              <a:t>ABHR, sharps, PPE</a:t>
            </a:r>
          </a:p>
        </p:txBody>
      </p:sp>
      <p:sp>
        <p:nvSpPr>
          <p:cNvPr id="558" name="Rectangle 141"/>
          <p:cNvSpPr>
            <a:spLocks noChangeArrowheads="1"/>
          </p:cNvSpPr>
          <p:nvPr/>
        </p:nvSpPr>
        <p:spPr bwMode="auto">
          <a:xfrm>
            <a:off x="3112517" y="5092367"/>
            <a:ext cx="468995" cy="1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HVAC</a:t>
            </a:r>
          </a:p>
        </p:txBody>
      </p:sp>
      <p:sp>
        <p:nvSpPr>
          <p:cNvPr id="559" name="Rectangle 141"/>
          <p:cNvSpPr>
            <a:spLocks noChangeArrowheads="1"/>
          </p:cNvSpPr>
          <p:nvPr/>
        </p:nvSpPr>
        <p:spPr bwMode="auto">
          <a:xfrm>
            <a:off x="1611282" y="5126853"/>
            <a:ext cx="1037233" cy="3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dirty="0"/>
              <a:t>Elimination, isolation</a:t>
            </a:r>
          </a:p>
          <a:p>
            <a:pPr algn="ctr"/>
            <a:r>
              <a:rPr lang="en-US" altLang="en-US" sz="1200" b="1" dirty="0" err="1"/>
              <a:t>Cohorting</a:t>
            </a:r>
            <a:r>
              <a:rPr lang="en-US" altLang="en-US" sz="1200" b="1" dirty="0"/>
              <a:t> protocols </a:t>
            </a:r>
          </a:p>
        </p:txBody>
      </p:sp>
      <p:cxnSp>
        <p:nvCxnSpPr>
          <p:cNvPr id="560" name="Straight Arrow Connector 559"/>
          <p:cNvCxnSpPr>
            <a:stCxn id="349" idx="36"/>
            <a:endCxn id="552" idx="0"/>
          </p:cNvCxnSpPr>
          <p:nvPr/>
        </p:nvCxnSpPr>
        <p:spPr>
          <a:xfrm flipH="1">
            <a:off x="4460401" y="4754756"/>
            <a:ext cx="41148" cy="221959"/>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4" name="Straight Arrow Connector 563"/>
          <p:cNvCxnSpPr>
            <a:endCxn id="558" idx="0"/>
          </p:cNvCxnSpPr>
          <p:nvPr/>
        </p:nvCxnSpPr>
        <p:spPr>
          <a:xfrm flipH="1">
            <a:off x="3347015" y="4890044"/>
            <a:ext cx="199553" cy="202323"/>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9" name="Straight Arrow Connector 568"/>
          <p:cNvCxnSpPr>
            <a:stCxn id="387" idx="1"/>
            <a:endCxn id="551" idx="2"/>
          </p:cNvCxnSpPr>
          <p:nvPr/>
        </p:nvCxnSpPr>
        <p:spPr>
          <a:xfrm flipH="1" flipV="1">
            <a:off x="4704342" y="2381780"/>
            <a:ext cx="338268" cy="158534"/>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3" name="Straight Arrow Connector 572"/>
          <p:cNvCxnSpPr>
            <a:stCxn id="296" idx="25"/>
            <a:endCxn id="559" idx="0"/>
          </p:cNvCxnSpPr>
          <p:nvPr/>
        </p:nvCxnSpPr>
        <p:spPr>
          <a:xfrm flipH="1">
            <a:off x="2129899" y="4844278"/>
            <a:ext cx="297159" cy="282575"/>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3" name="Straight Arrow Connector 602"/>
          <p:cNvCxnSpPr>
            <a:stCxn id="33867" idx="1"/>
            <a:endCxn id="557" idx="2"/>
          </p:cNvCxnSpPr>
          <p:nvPr/>
        </p:nvCxnSpPr>
        <p:spPr>
          <a:xfrm flipH="1" flipV="1">
            <a:off x="2967436" y="2249868"/>
            <a:ext cx="542271" cy="217011"/>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5" name="Right Brace 514"/>
          <p:cNvSpPr/>
          <p:nvPr/>
        </p:nvSpPr>
        <p:spPr>
          <a:xfrm rot="5400000">
            <a:off x="8946703" y="2933809"/>
            <a:ext cx="646349" cy="5222747"/>
          </a:xfrm>
          <a:prstGeom prst="righ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628" name="Right Brace 627"/>
          <p:cNvSpPr/>
          <p:nvPr/>
        </p:nvSpPr>
        <p:spPr>
          <a:xfrm rot="16200000">
            <a:off x="3863812" y="-885977"/>
            <a:ext cx="646349" cy="5222747"/>
          </a:xfrm>
          <a:prstGeom prst="rightBrace">
            <a:avLst>
              <a:gd name="adj1" fmla="val 0"/>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516" name="Rectangle 515"/>
          <p:cNvSpPr/>
          <p:nvPr/>
        </p:nvSpPr>
        <p:spPr>
          <a:xfrm>
            <a:off x="295708" y="5654824"/>
            <a:ext cx="4436893" cy="954787"/>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‘Swiss cheese’ model recognizes that no single intervention or control is perfect at preventing transmission. Multiple layers of interventions and controls helps to improve successful outcomes, limiting </a:t>
            </a:r>
            <a:r>
              <a:rPr lang="en-US" sz="1200" dirty="0" smtClean="0">
                <a:solidFill>
                  <a:schemeClr val="tx1"/>
                </a:solidFill>
              </a:rPr>
              <a:t>spread of germs. The </a:t>
            </a:r>
            <a:r>
              <a:rPr lang="en-US" sz="1200" dirty="0">
                <a:solidFill>
                  <a:schemeClr val="tx1"/>
                </a:solidFill>
              </a:rPr>
              <a:t>holes are problems and opportunities for improvement within each control measure.  </a:t>
            </a:r>
          </a:p>
        </p:txBody>
      </p:sp>
      <p:sp>
        <p:nvSpPr>
          <p:cNvPr id="13" name="Title 12"/>
          <p:cNvSpPr>
            <a:spLocks noGrp="1"/>
          </p:cNvSpPr>
          <p:nvPr>
            <p:ph type="title" idx="4294967295"/>
          </p:nvPr>
        </p:nvSpPr>
        <p:spPr>
          <a:xfrm>
            <a:off x="894880" y="145182"/>
            <a:ext cx="10429875" cy="860425"/>
          </a:xfrm>
        </p:spPr>
        <p:txBody>
          <a:bodyPr/>
          <a:lstStyle/>
          <a:p>
            <a:pPr algn="ctr"/>
            <a:r>
              <a:rPr lang="en-US" u="sng" dirty="0" smtClean="0"/>
              <a:t>‘Swiss Cheese’ Summary </a:t>
            </a:r>
            <a:endParaRPr lang="en-US" u="sng" dirty="0"/>
          </a:p>
        </p:txBody>
      </p:sp>
      <p:sp>
        <p:nvSpPr>
          <p:cNvPr id="434" name="Rectangle 433"/>
          <p:cNvSpPr/>
          <p:nvPr/>
        </p:nvSpPr>
        <p:spPr>
          <a:xfrm>
            <a:off x="7820998" y="5757937"/>
            <a:ext cx="2897757" cy="342439"/>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solidFill>
                  <a:schemeClr val="tx1"/>
                </a:solidFill>
              </a:rPr>
              <a:t>Personal Responsibility </a:t>
            </a:r>
          </a:p>
        </p:txBody>
      </p:sp>
      <p:sp>
        <p:nvSpPr>
          <p:cNvPr id="435" name="Rectangle 434"/>
          <p:cNvSpPr/>
          <p:nvPr/>
        </p:nvSpPr>
        <p:spPr>
          <a:xfrm>
            <a:off x="2414229" y="1186535"/>
            <a:ext cx="3554241" cy="386602"/>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smtClean="0">
                <a:solidFill>
                  <a:schemeClr val="tx1"/>
                </a:solidFill>
              </a:rPr>
              <a:t>Organizational  </a:t>
            </a:r>
            <a:r>
              <a:rPr lang="en-US" altLang="en-US" sz="2000" b="1" dirty="0">
                <a:solidFill>
                  <a:schemeClr val="tx1"/>
                </a:solidFill>
              </a:rPr>
              <a:t>Responsibility </a:t>
            </a:r>
          </a:p>
        </p:txBody>
      </p:sp>
    </p:spTree>
    <p:extLst>
      <p:ext uri="{BB962C8B-B14F-4D97-AF65-F5344CB8AC3E}">
        <p14:creationId xmlns:p14="http://schemas.microsoft.com/office/powerpoint/2010/main" val="2309069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459"/>
                                        </p:tgtEl>
                                        <p:attrNameLst>
                                          <p:attrName>style.visibility</p:attrName>
                                        </p:attrNameLst>
                                      </p:cBhvr>
                                      <p:to>
                                        <p:strVal val="visible"/>
                                      </p:to>
                                    </p:set>
                                    <p:animEffect transition="in" filter="fade">
                                      <p:cBhvr>
                                        <p:cTn id="15" dur="1000"/>
                                        <p:tgtEl>
                                          <p:spTgt spid="56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6461"/>
                                        </p:tgtEl>
                                        <p:attrNameLst>
                                          <p:attrName>style.visibility</p:attrName>
                                        </p:attrNameLst>
                                      </p:cBhvr>
                                      <p:to>
                                        <p:strVal val="visible"/>
                                      </p:to>
                                    </p:set>
                                    <p:animEffect transition="in" filter="fade">
                                      <p:cBhvr>
                                        <p:cTn id="20" dur="1000"/>
                                        <p:tgtEl>
                                          <p:spTgt spid="564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0"/>
                                        </p:tgtEl>
                                        <p:attrNameLst>
                                          <p:attrName>style.visibility</p:attrName>
                                        </p:attrNameLst>
                                      </p:cBhvr>
                                      <p:to>
                                        <p:strVal val="visible"/>
                                      </p:to>
                                    </p:set>
                                    <p:animEffect transition="in" filter="fade">
                                      <p:cBhvr>
                                        <p:cTn id="25" dur="1000"/>
                                        <p:tgtEl>
                                          <p:spTgt spid="4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71"/>
                                        </p:tgtEl>
                                        <p:attrNameLst>
                                          <p:attrName>style.visibility</p:attrName>
                                        </p:attrNameLst>
                                      </p:cBhvr>
                                      <p:to>
                                        <p:strVal val="visible"/>
                                      </p:to>
                                    </p:set>
                                    <p:animEffect transition="in" filter="fade">
                                      <p:cBhvr>
                                        <p:cTn id="30" dur="1000"/>
                                        <p:tgtEl>
                                          <p:spTgt spid="47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2"/>
                                        </p:tgtEl>
                                        <p:attrNameLst>
                                          <p:attrName>style.visibility</p:attrName>
                                        </p:attrNameLst>
                                      </p:cBhvr>
                                      <p:to>
                                        <p:strVal val="visible"/>
                                      </p:to>
                                    </p:set>
                                    <p:animEffect transition="in" filter="fade">
                                      <p:cBhvr>
                                        <p:cTn id="35" dur="1000"/>
                                        <p:tgtEl>
                                          <p:spTgt spid="4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73"/>
                                        </p:tgtEl>
                                        <p:attrNameLst>
                                          <p:attrName>style.visibility</p:attrName>
                                        </p:attrNameLst>
                                      </p:cBhvr>
                                      <p:to>
                                        <p:strVal val="visible"/>
                                      </p:to>
                                    </p:set>
                                    <p:animEffect transition="in" filter="fade">
                                      <p:cBhvr>
                                        <p:cTn id="40" dur="1000"/>
                                        <p:tgtEl>
                                          <p:spTgt spid="47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74"/>
                                        </p:tgtEl>
                                        <p:attrNameLst>
                                          <p:attrName>style.visibility</p:attrName>
                                        </p:attrNameLst>
                                      </p:cBhvr>
                                      <p:to>
                                        <p:strVal val="visible"/>
                                      </p:to>
                                    </p:set>
                                    <p:animEffect transition="in" filter="fade">
                                      <p:cBhvr>
                                        <p:cTn id="45" dur="1000"/>
                                        <p:tgtEl>
                                          <p:spTgt spid="47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5"/>
                                        </p:tgtEl>
                                        <p:attrNameLst>
                                          <p:attrName>style.visibility</p:attrName>
                                        </p:attrNameLst>
                                      </p:cBhvr>
                                      <p:to>
                                        <p:strVal val="visible"/>
                                      </p:to>
                                    </p:set>
                                    <p:animEffect transition="in" filter="fade">
                                      <p:cBhvr>
                                        <p:cTn id="50" dur="1000"/>
                                        <p:tgtEl>
                                          <p:spTgt spid="47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76"/>
                                        </p:tgtEl>
                                        <p:attrNameLst>
                                          <p:attrName>style.visibility</p:attrName>
                                        </p:attrNameLst>
                                      </p:cBhvr>
                                      <p:to>
                                        <p:strVal val="visible"/>
                                      </p:to>
                                    </p:set>
                                    <p:animEffect transition="in" filter="fade">
                                      <p:cBhvr>
                                        <p:cTn id="55" dur="1000"/>
                                        <p:tgtEl>
                                          <p:spTgt spid="4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51"/>
                                        </p:tgtEl>
                                        <p:attrNameLst>
                                          <p:attrName>style.visibility</p:attrName>
                                        </p:attrNameLst>
                                      </p:cBhvr>
                                      <p:to>
                                        <p:strVal val="visible"/>
                                      </p:to>
                                    </p:set>
                                    <p:animEffect transition="in" filter="fade">
                                      <p:cBhvr>
                                        <p:cTn id="60" dur="1000"/>
                                        <p:tgtEl>
                                          <p:spTgt spid="55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52"/>
                                        </p:tgtEl>
                                        <p:attrNameLst>
                                          <p:attrName>style.visibility</p:attrName>
                                        </p:attrNameLst>
                                      </p:cBhvr>
                                      <p:to>
                                        <p:strVal val="visible"/>
                                      </p:to>
                                    </p:set>
                                    <p:animEffect transition="in" filter="fade">
                                      <p:cBhvr>
                                        <p:cTn id="65" dur="1000"/>
                                        <p:tgtEl>
                                          <p:spTgt spid="55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57"/>
                                        </p:tgtEl>
                                        <p:attrNameLst>
                                          <p:attrName>style.visibility</p:attrName>
                                        </p:attrNameLst>
                                      </p:cBhvr>
                                      <p:to>
                                        <p:strVal val="visible"/>
                                      </p:to>
                                    </p:set>
                                    <p:animEffect transition="in" filter="fade">
                                      <p:cBhvr>
                                        <p:cTn id="70" dur="1000"/>
                                        <p:tgtEl>
                                          <p:spTgt spid="55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58"/>
                                        </p:tgtEl>
                                        <p:attrNameLst>
                                          <p:attrName>style.visibility</p:attrName>
                                        </p:attrNameLst>
                                      </p:cBhvr>
                                      <p:to>
                                        <p:strVal val="visible"/>
                                      </p:to>
                                    </p:set>
                                    <p:animEffect transition="in" filter="fade">
                                      <p:cBhvr>
                                        <p:cTn id="75" dur="1000"/>
                                        <p:tgtEl>
                                          <p:spTgt spid="55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59"/>
                                        </p:tgtEl>
                                        <p:attrNameLst>
                                          <p:attrName>style.visibility</p:attrName>
                                        </p:attrNameLst>
                                      </p:cBhvr>
                                      <p:to>
                                        <p:strVal val="visible"/>
                                      </p:to>
                                    </p:set>
                                    <p:animEffect transition="in" filter="fade">
                                      <p:cBhvr>
                                        <p:cTn id="80" dur="1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36" grpId="0"/>
      <p:bldP spid="56459" grpId="0"/>
      <p:bldP spid="5643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Certificate Courses</a:t>
            </a:r>
            <a:endParaRPr lang="en-CA" dirty="0"/>
          </a:p>
        </p:txBody>
      </p:sp>
      <p:sp>
        <p:nvSpPr>
          <p:cNvPr id="3" name="Content Placeholder 2"/>
          <p:cNvSpPr>
            <a:spLocks noGrp="1"/>
          </p:cNvSpPr>
          <p:nvPr>
            <p:ph idx="1"/>
          </p:nvPr>
        </p:nvSpPr>
        <p:spPr/>
        <p:txBody>
          <a:bodyPr/>
          <a:lstStyle/>
          <a:p>
            <a:r>
              <a:rPr lang="en-US" sz="2400" dirty="0"/>
              <a:t>Other courses for continuing education:</a:t>
            </a:r>
          </a:p>
          <a:p>
            <a:pPr marL="457200" indent="-457200">
              <a:buFont typeface="Arial" pitchFamily="34" charset="0"/>
              <a:buChar char="•"/>
            </a:pPr>
            <a:r>
              <a:rPr lang="en-US" sz="2400" b="1" dirty="0">
                <a:hlinkClick r:id="rId2"/>
              </a:rPr>
              <a:t>Food Handler Training </a:t>
            </a:r>
            <a:r>
              <a:rPr lang="en-US" sz="2400" b="1" dirty="0" smtClean="0"/>
              <a:t>– </a:t>
            </a:r>
            <a:r>
              <a:rPr lang="en-US" sz="2400" dirty="0" smtClean="0"/>
              <a:t>Canada Food Safety Training</a:t>
            </a:r>
            <a:endParaRPr lang="en-US" sz="2400" dirty="0"/>
          </a:p>
          <a:p>
            <a:pPr marL="457200" indent="-457200">
              <a:buFont typeface="Arial" pitchFamily="34" charset="0"/>
              <a:buChar char="•"/>
            </a:pPr>
            <a:r>
              <a:rPr lang="en-US" sz="2400" b="1" dirty="0">
                <a:hlinkClick r:id="rId3"/>
              </a:rPr>
              <a:t>COVID-19 IPAC Fundamentals Training </a:t>
            </a:r>
            <a:r>
              <a:rPr lang="en-US" sz="2400" dirty="0" smtClean="0"/>
              <a:t>– Public Health Ontario</a:t>
            </a:r>
          </a:p>
          <a:p>
            <a:pPr marL="457200" indent="-457200">
              <a:buFont typeface="Arial" pitchFamily="34" charset="0"/>
              <a:buChar char="•"/>
            </a:pPr>
            <a:r>
              <a:rPr lang="en-US" sz="2400" b="1" dirty="0">
                <a:hlinkClick r:id="rId4"/>
              </a:rPr>
              <a:t>IPAC Core </a:t>
            </a:r>
            <a:r>
              <a:rPr lang="en-US" sz="2400" b="1" dirty="0" smtClean="0">
                <a:hlinkClick r:id="rId4"/>
              </a:rPr>
              <a:t>Competencies </a:t>
            </a:r>
            <a:r>
              <a:rPr lang="en-US" sz="2400" b="1" dirty="0" smtClean="0"/>
              <a:t>– </a:t>
            </a:r>
            <a:r>
              <a:rPr lang="en-US" sz="2400" dirty="0" smtClean="0"/>
              <a:t>Public Health Ontario </a:t>
            </a:r>
          </a:p>
          <a:p>
            <a:pPr marL="457200" indent="-457200">
              <a:buFont typeface="Arial" pitchFamily="34" charset="0"/>
              <a:buChar char="•"/>
            </a:pPr>
            <a:r>
              <a:rPr lang="en-US" sz="2400" b="1" dirty="0" smtClean="0">
                <a:hlinkClick r:id="rId5"/>
              </a:rPr>
              <a:t>Environmental Cleaning Courses </a:t>
            </a:r>
            <a:r>
              <a:rPr lang="en-US" sz="2400" b="1" dirty="0" smtClean="0"/>
              <a:t>- </a:t>
            </a:r>
            <a:r>
              <a:rPr lang="en-US" sz="2400" dirty="0" smtClean="0"/>
              <a:t>ISSA Canada/Canadian Healthcare Housekeepers Association </a:t>
            </a:r>
            <a:endParaRPr lang="en-US" dirty="0"/>
          </a:p>
          <a:p>
            <a:pPr marL="457200" indent="-457200">
              <a:buFont typeface="Arial" pitchFamily="34" charset="0"/>
              <a:buChar char="•"/>
            </a:pPr>
            <a:endParaRPr lang="en-US" b="1" dirty="0"/>
          </a:p>
          <a:p>
            <a:pPr marL="457200" indent="-457200">
              <a:buFont typeface="Arial" pitchFamily="34" charset="0"/>
              <a:buChar char="•"/>
            </a:pPr>
            <a:endParaRPr lang="en-CA" dirty="0"/>
          </a:p>
        </p:txBody>
      </p:sp>
    </p:spTree>
    <p:extLst>
      <p:ext uri="{BB962C8B-B14F-4D97-AF65-F5344CB8AC3E}">
        <p14:creationId xmlns:p14="http://schemas.microsoft.com/office/powerpoint/2010/main" val="14417689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5400" dirty="0"/>
              <a:t>Questions?</a:t>
            </a:r>
            <a:endParaRPr lang="en-US" sz="5000" dirty="0"/>
          </a:p>
        </p:txBody>
      </p:sp>
      <p:sp>
        <p:nvSpPr>
          <p:cNvPr id="6" name="Text Placeholder 5"/>
          <p:cNvSpPr>
            <a:spLocks noGrp="1"/>
          </p:cNvSpPr>
          <p:nvPr>
            <p:ph sz="half" idx="1"/>
          </p:nvPr>
        </p:nvSpPr>
        <p:spPr/>
        <p:txBody>
          <a:bodyPr>
            <a:noAutofit/>
          </a:bodyPr>
          <a:lstStyle/>
          <a:p>
            <a:pPr algn="l"/>
            <a:endParaRPr lang="en-US" dirty="0"/>
          </a:p>
          <a:p>
            <a:pPr algn="l"/>
            <a:r>
              <a:rPr lang="en-US" dirty="0"/>
              <a:t>Contact us by email: </a:t>
            </a:r>
            <a:r>
              <a:rPr lang="en-US" dirty="0">
                <a:hlinkClick r:id="rId3"/>
              </a:rPr>
              <a:t>SEhubintake@kingstonhsc.ca</a:t>
            </a:r>
            <a:endParaRPr lang="en-US" dirty="0"/>
          </a:p>
          <a:p>
            <a:r>
              <a:rPr lang="en-US" dirty="0"/>
              <a:t/>
            </a:r>
            <a:br>
              <a:rPr lang="en-US" dirty="0"/>
            </a:br>
            <a:endParaRPr lang="en-US" dirty="0"/>
          </a:p>
        </p:txBody>
      </p:sp>
      <p:sp>
        <p:nvSpPr>
          <p:cNvPr id="8" name="Content Placeholder 7"/>
          <p:cNvSpPr>
            <a:spLocks noGrp="1"/>
          </p:cNvSpPr>
          <p:nvPr>
            <p:ph sz="half" idx="2"/>
          </p:nvPr>
        </p:nvSpPr>
        <p:spPr/>
        <p:txBody>
          <a:bodyPr/>
          <a:lstStyle/>
          <a:p>
            <a:endParaRPr lang="en-US" dirty="0"/>
          </a:p>
          <a:p>
            <a:r>
              <a:rPr lang="en-US" dirty="0"/>
              <a:t>Visit our website at: </a:t>
            </a:r>
          </a:p>
          <a:p>
            <a:r>
              <a:rPr lang="en-US" dirty="0">
                <a:hlinkClick r:id="rId4"/>
              </a:rPr>
              <a:t>https://kingstonhsc.ca/healthcare-providers/se-ipac-hub-and-spoke</a:t>
            </a:r>
            <a:endParaRPr lang="en-US" dirty="0"/>
          </a:p>
          <a:p>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6025" y="3185802"/>
            <a:ext cx="4972908" cy="3144747"/>
          </a:xfrm>
          <a:prstGeom prst="rect">
            <a:avLst/>
          </a:prstGeom>
        </p:spPr>
      </p:pic>
    </p:spTree>
    <p:extLst>
      <p:ext uri="{BB962C8B-B14F-4D97-AF65-F5344CB8AC3E}">
        <p14:creationId xmlns:p14="http://schemas.microsoft.com/office/powerpoint/2010/main" val="21114720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86300-766E-4F13-B880-3B94D7A919EA}"/>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 xmlns:a16="http://schemas.microsoft.com/office/drawing/2014/main" id="{2D9D30F2-08A5-4F4C-8E5A-4AB460E15B4B}"/>
              </a:ext>
            </a:extLst>
          </p:cNvPr>
          <p:cNvSpPr>
            <a:spLocks noGrp="1"/>
          </p:cNvSpPr>
          <p:nvPr>
            <p:ph idx="1"/>
          </p:nvPr>
        </p:nvSpPr>
        <p:spPr>
          <a:xfrm>
            <a:off x="725713" y="1380226"/>
            <a:ext cx="10429965" cy="4710024"/>
          </a:xfrm>
        </p:spPr>
        <p:txBody>
          <a:bodyPr>
            <a:noAutofit/>
          </a:bodyPr>
          <a:lstStyle/>
          <a:p>
            <a:pPr marL="171450" indent="-171450">
              <a:buFont typeface="Arial" panose="020B0604020202020204" pitchFamily="34" charset="0"/>
              <a:buChar char="•"/>
            </a:pPr>
            <a:r>
              <a:rPr lang="en-US" sz="1200" dirty="0"/>
              <a:t>Canadian Patient Safety Institute. (August, 2017). The Case for Investing in Patient Safety in Canada. Retrieved from:  </a:t>
            </a:r>
            <a:r>
              <a:rPr lang="en-US" sz="1200" u="sng" dirty="0">
                <a:hlinkClick r:id="rId3"/>
              </a:rPr>
              <a:t>http://www.patientsafetyinstitute.ca/en/About/Documents/The%20Case%20for%20Investing%20in%20Patient%20Safety.pdf</a:t>
            </a:r>
            <a:r>
              <a:rPr lang="en-US" sz="1200" dirty="0"/>
              <a:t> </a:t>
            </a:r>
          </a:p>
          <a:p>
            <a:pPr marL="171450" lvl="0" indent="-171450">
              <a:buFont typeface="Arial" panose="020B0604020202020204" pitchFamily="34" charset="0"/>
              <a:buChar char="•"/>
            </a:pPr>
            <a:r>
              <a:rPr lang="en-CA" sz="1200" dirty="0" smtClean="0"/>
              <a:t>Centers </a:t>
            </a:r>
            <a:r>
              <a:rPr lang="en-CA" sz="1200" dirty="0"/>
              <a:t>for Disease Control and Prevention. (September 18, 2016). Infection Control: Table 2. Properties of an ideal disinfectant. Retrieved from: </a:t>
            </a:r>
            <a:r>
              <a:rPr lang="en-CA" sz="1200" dirty="0">
                <a:hlinkClick r:id="rId4"/>
              </a:rPr>
              <a:t>https://</a:t>
            </a:r>
            <a:r>
              <a:rPr lang="en-CA" sz="1200" dirty="0" smtClean="0">
                <a:hlinkClick r:id="rId4"/>
              </a:rPr>
              <a:t>www.cdc.gov/infectioncontrol/guidelines/disinfection/tables/table2.html</a:t>
            </a:r>
            <a:r>
              <a:rPr lang="en-CA" sz="1200" dirty="0" smtClean="0"/>
              <a:t> </a:t>
            </a:r>
          </a:p>
          <a:p>
            <a:pPr marL="171450" indent="-171450">
              <a:buFont typeface="Arial" panose="020B0604020202020204" pitchFamily="34" charset="0"/>
              <a:buChar char="•"/>
            </a:pPr>
            <a:r>
              <a:rPr lang="en-US" sz="1200" dirty="0"/>
              <a:t>Henning, Kelly. (September, 2004). Overview of Syndromic Surveillance: What is Syndromic Surveillance? </a:t>
            </a:r>
            <a:r>
              <a:rPr lang="en-US" sz="1200" dirty="0" err="1"/>
              <a:t>Retreived</a:t>
            </a:r>
            <a:r>
              <a:rPr lang="en-US" sz="1200" dirty="0"/>
              <a:t> from: </a:t>
            </a:r>
            <a:r>
              <a:rPr lang="en-US" sz="1200" u="sng" dirty="0">
                <a:hlinkClick r:id="rId5"/>
              </a:rPr>
              <a:t>https://www.cdc.gov/mmwr/preview/mmwrhtml/su5301a3.htm</a:t>
            </a:r>
            <a:r>
              <a:rPr lang="en-US" sz="1200" dirty="0"/>
              <a:t> </a:t>
            </a:r>
          </a:p>
          <a:p>
            <a:pPr marL="171450" indent="-171450">
              <a:buFont typeface="Arial" panose="020B0604020202020204" pitchFamily="34" charset="0"/>
              <a:buChar char="•"/>
            </a:pPr>
            <a:r>
              <a:rPr lang="en-US" sz="1200" dirty="0"/>
              <a:t>Infection Prevention and Control Canada (IPAC Canada). (2017). Surveillance Definitions of Infections in Canadian Long Term Care Facilities. Retrieved from: </a:t>
            </a:r>
            <a:r>
              <a:rPr lang="en-US" sz="1200" dirty="0">
                <a:hlinkClick r:id="rId6"/>
              </a:rPr>
              <a:t>https://</a:t>
            </a:r>
            <a:r>
              <a:rPr lang="en-US" sz="1200" dirty="0" smtClean="0">
                <a:hlinkClick r:id="rId6"/>
              </a:rPr>
              <a:t>www.patientsafetyinstitute.ca/en/About/PatientSafetyForwardWith4/Documents/Canadian%20LTC%20Surveillance%20Definitions.pdf</a:t>
            </a:r>
            <a:r>
              <a:rPr lang="en-US" sz="1200" dirty="0" smtClean="0"/>
              <a:t> </a:t>
            </a:r>
          </a:p>
          <a:p>
            <a:pPr marL="171450" indent="-171450">
              <a:buFont typeface="Arial" panose="020B0604020202020204" pitchFamily="34" charset="0"/>
              <a:buChar char="•"/>
            </a:pPr>
            <a:r>
              <a:rPr lang="en-US" sz="1200" dirty="0"/>
              <a:t>The National Institute for Occupational Safety and Health (NIOSH). (</a:t>
            </a:r>
            <a:r>
              <a:rPr lang="en-US" sz="1200" dirty="0" err="1"/>
              <a:t>Janurary</a:t>
            </a:r>
            <a:r>
              <a:rPr lang="en-US" sz="1200" dirty="0"/>
              <a:t>, 2015). Hierarchy of Controls. Retrieved from: </a:t>
            </a:r>
            <a:r>
              <a:rPr lang="en-US" sz="1200" dirty="0">
                <a:hlinkClick r:id="rId7"/>
              </a:rPr>
              <a:t>https://</a:t>
            </a:r>
            <a:r>
              <a:rPr lang="en-US" sz="1200" dirty="0" smtClean="0">
                <a:hlinkClick r:id="rId7"/>
              </a:rPr>
              <a:t>www.cdc.gov/niosh/topics/hierarchy/default.html</a:t>
            </a:r>
            <a:r>
              <a:rPr lang="en-US" sz="1200" dirty="0" smtClean="0"/>
              <a:t> </a:t>
            </a:r>
            <a:endParaRPr lang="en-US" sz="1200" dirty="0"/>
          </a:p>
          <a:p>
            <a:pPr marL="171450" lvl="0" indent="-171450">
              <a:buFont typeface="Arial" panose="020B0604020202020204" pitchFamily="34" charset="0"/>
              <a:buChar char="•"/>
            </a:pPr>
            <a:r>
              <a:rPr lang="en-US" sz="1200" dirty="0" smtClean="0"/>
              <a:t>Ontario </a:t>
            </a:r>
            <a:r>
              <a:rPr lang="en-US" sz="1200" dirty="0"/>
              <a:t>Agency for Health Protection and Promotion, Provincial Infectious Diseases Advisory Committee. Routine Practices and Additional Precautions in All Health Care Settings. 3rd edition. Toronto, ON: Queen’s Printer for Ontario; November 2012.  Retrieved from: </a:t>
            </a:r>
            <a:r>
              <a:rPr lang="en-US" sz="1200" u="sng" dirty="0">
                <a:hlinkClick r:id="rId8"/>
              </a:rPr>
              <a:t>https://www.publichealthontario.ca/-/media/documents/B/2012/bp-rpap-healthcare-settings.pdf</a:t>
            </a:r>
            <a:endParaRPr lang="en-US" sz="1200" dirty="0"/>
          </a:p>
          <a:p>
            <a:pPr marL="171450" lvl="0" indent="-171450">
              <a:buFont typeface="Arial" panose="020B0604020202020204" pitchFamily="34" charset="0"/>
              <a:buChar char="•"/>
            </a:pPr>
            <a:r>
              <a:rPr lang="en-CA" sz="1200" dirty="0"/>
              <a:t>Ontario Agency for Health Protection and Promotion (Public Health Ontario), Provincial Infectious Diseases Advisory Committee. Best practices for surveillance of health care-associated infections in patient and resident populations. 3 </a:t>
            </a:r>
            <a:r>
              <a:rPr lang="en-CA" sz="1200" dirty="0" err="1"/>
              <a:t>rd</a:t>
            </a:r>
            <a:r>
              <a:rPr lang="en-CA" sz="1200" dirty="0"/>
              <a:t> ed. Toronto, ON: Queen’s Printer for Ontario; 2014. Retrieved from: </a:t>
            </a:r>
            <a:r>
              <a:rPr lang="en-CA" sz="1200" u="sng" dirty="0">
                <a:hlinkClick r:id="rId9"/>
              </a:rPr>
              <a:t>https://www.publichealthontario.ca/-/media/documents/b/2014/bp-hai-surveillance.pdf?sc_lang=en</a:t>
            </a:r>
            <a:r>
              <a:rPr lang="en-CA" sz="1200" dirty="0"/>
              <a:t> </a:t>
            </a:r>
            <a:endParaRPr lang="en-US" sz="1200" dirty="0"/>
          </a:p>
          <a:p>
            <a:pPr marL="171450" indent="-171450">
              <a:lnSpc>
                <a:spcPct val="100000"/>
              </a:lnSpc>
              <a:spcBef>
                <a:spcPts val="0"/>
              </a:spcBef>
              <a:spcAft>
                <a:spcPts val="0"/>
              </a:spcAft>
              <a:buClrTx/>
              <a:buSzTx/>
              <a:buFont typeface="Arial" panose="020B0604020202020204" pitchFamily="34" charset="0"/>
              <a:buChar char="•"/>
              <a:defRPr/>
            </a:pPr>
            <a:r>
              <a:rPr lang="en-US" sz="1200" dirty="0"/>
              <a:t>Ontario Agency for Health Protection and Promotion (Public Health Ontario). Infection prevention and control for long-term care homes: summary of key principles and best practices. Toronto, ON: Queen’s Printer for Ontario; 2020. Retrieved from: </a:t>
            </a:r>
            <a:r>
              <a:rPr lang="en-US" sz="1200" dirty="0">
                <a:hlinkClick r:id="rId10"/>
              </a:rPr>
              <a:t>https://www.publichealthontario.ca/-/</a:t>
            </a:r>
            <a:r>
              <a:rPr lang="en-US" sz="1200" dirty="0" smtClean="0">
                <a:hlinkClick r:id="rId10"/>
              </a:rPr>
              <a:t>media/documents/i/2021/ipac-ltch-principles-best-practices.pdf?sc_lang=en</a:t>
            </a:r>
            <a:r>
              <a:rPr lang="en-US" sz="1200" dirty="0" smtClean="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smtClean="0"/>
          </a:p>
          <a:p>
            <a:pPr>
              <a:lnSpc>
                <a:spcPct val="100000"/>
              </a:lnSpc>
              <a:spcBef>
                <a:spcPts val="0"/>
              </a:spcBef>
              <a:spcAft>
                <a:spcPts val="0"/>
              </a:spcAft>
              <a:buClrTx/>
              <a:buSzTx/>
              <a:defRPr/>
            </a:pPr>
            <a:endParaRPr lang="en-US" sz="1100" dirty="0"/>
          </a:p>
          <a:p>
            <a:pPr>
              <a:lnSpc>
                <a:spcPct val="100000"/>
              </a:lnSpc>
              <a:spcBef>
                <a:spcPts val="0"/>
              </a:spcBef>
              <a:spcAft>
                <a:spcPts val="0"/>
              </a:spcAft>
              <a:buClrTx/>
              <a:buSzTx/>
              <a:defRPr/>
            </a:pPr>
            <a:endParaRPr lang="en-CA" sz="1100" dirty="0"/>
          </a:p>
        </p:txBody>
      </p:sp>
    </p:spTree>
    <p:extLst>
      <p:ext uri="{BB962C8B-B14F-4D97-AF65-F5344CB8AC3E}">
        <p14:creationId xmlns:p14="http://schemas.microsoft.com/office/powerpoint/2010/main" val="24304154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86300-766E-4F13-B880-3B94D7A919EA}"/>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 xmlns:a16="http://schemas.microsoft.com/office/drawing/2014/main" id="{2D9D30F2-08A5-4F4C-8E5A-4AB460E15B4B}"/>
              </a:ext>
            </a:extLst>
          </p:cNvPr>
          <p:cNvSpPr>
            <a:spLocks noGrp="1"/>
          </p:cNvSpPr>
          <p:nvPr>
            <p:ph idx="1"/>
          </p:nvPr>
        </p:nvSpPr>
        <p:spPr>
          <a:xfrm>
            <a:off x="725713" y="1380225"/>
            <a:ext cx="10429965" cy="3433315"/>
          </a:xfrm>
        </p:spPr>
        <p:txBody>
          <a:bodyPr>
            <a:noAutofit/>
          </a:bodyPr>
          <a:lstStyle/>
          <a:p>
            <a:pPr marL="171450" indent="-171450">
              <a:lnSpc>
                <a:spcPct val="100000"/>
              </a:lnSpc>
              <a:spcBef>
                <a:spcPts val="0"/>
              </a:spcBef>
              <a:spcAft>
                <a:spcPts val="0"/>
              </a:spcAft>
              <a:buClrTx/>
              <a:buSzTx/>
              <a:buFont typeface="Arial" panose="020B0604020202020204" pitchFamily="34" charset="0"/>
              <a:buChar char="•"/>
              <a:defRPr/>
            </a:pPr>
            <a:r>
              <a:rPr lang="en-CA" sz="1200" dirty="0"/>
              <a:t>Ontario Agency for Health Protection and Promotion (Public Health Ontario). Focus on: </a:t>
            </a:r>
            <a:r>
              <a:rPr lang="en-CA" sz="1200" dirty="0" err="1"/>
              <a:t>cohorting</a:t>
            </a:r>
            <a:r>
              <a:rPr lang="en-CA" sz="1200" dirty="0"/>
              <a:t> in outbreaks in congregate living settings. Toronto, ON: Queen’s Printer for Ontario; 2020. Retrieved from </a:t>
            </a:r>
            <a:r>
              <a:rPr lang="en-CA" sz="1200" u="sng" dirty="0">
                <a:hlinkClick r:id="rId3"/>
              </a:rPr>
              <a:t>https://www.publichealthontario.ca/-/media/documents/ncov/cong/2020/06/focus-on-cohorting-outbreaks-congregate-living-settings.pdf?sc_lang=en</a:t>
            </a:r>
            <a:r>
              <a:rPr lang="en-US" sz="1200" dirty="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Ontario Agency for Health Protection and Promotion (Public Health Ontario), Provincial Infectious Diseases Advisory Committee. Best Practices for Hand Hygiene in All Health Care Settings. 4th ed. Toronto, ON: Queen’s Printer for Ontario; January 2014.  Retrieved from: </a:t>
            </a:r>
            <a:r>
              <a:rPr lang="en-CA" sz="1200" dirty="0">
                <a:hlinkClick r:id="rId4"/>
              </a:rPr>
              <a:t>https://www.publichealthontario.ca/-/media/documents/b/2014/bp-hand-hygiene.pdf?la=en</a:t>
            </a:r>
            <a:r>
              <a:rPr lang="en-CA" sz="1200" dirty="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Ontario Agency for Health Protection and Promotion (Public Health Ontario).  Key Elements of Environmental Cleaning in Healthcare Settings. Toronto, ON: Queen’s Printer for Ontario; July 16, 2021. Retrieved from: </a:t>
            </a:r>
            <a:r>
              <a:rPr lang="en-CA" sz="1200" dirty="0">
                <a:hlinkClick r:id="rId5"/>
              </a:rPr>
              <a:t>https://www.publichealthontario.ca/-/media/documents/ncov/ipac/2020/10/factsheet-covid-19-environmental-cleaning-hcs.pdf</a:t>
            </a:r>
            <a:r>
              <a:rPr lang="en-CA" sz="1200" dirty="0"/>
              <a:t> </a:t>
            </a:r>
            <a:endParaRPr lang="en-US"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 </a:t>
            </a:r>
            <a:endParaRPr lang="en-US"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Public Health Ontario. (July 16, 2021). </a:t>
            </a:r>
            <a:r>
              <a:rPr lang="en-US" sz="1200" dirty="0"/>
              <a:t>Key Elements of Environmental Cleaning in Healthcare Settings. Retrieved from:  </a:t>
            </a:r>
            <a:r>
              <a:rPr lang="en-CA" sz="1200" dirty="0">
                <a:hlinkClick r:id="rId5"/>
              </a:rPr>
              <a:t>https://www.publichealthontario.ca/-/media/documents/ncov/ipac/2020/10/factsheet-covid-19-environmental-cleaning-hcs.pdf</a:t>
            </a:r>
            <a:r>
              <a:rPr lang="en-CA" sz="1200" dirty="0"/>
              <a:t> </a:t>
            </a:r>
          </a:p>
          <a:p>
            <a:pPr marL="171450" indent="-171450">
              <a:lnSpc>
                <a:spcPct val="100000"/>
              </a:lnSpc>
              <a:spcBef>
                <a:spcPts val="0"/>
              </a:spcBef>
              <a:spcAft>
                <a:spcPts val="0"/>
              </a:spcAft>
              <a:buClrTx/>
              <a:buSzTx/>
              <a:buFont typeface="Arial" panose="020B0604020202020204" pitchFamily="34" charset="0"/>
              <a:buChar char="•"/>
              <a:defRPr/>
            </a:pPr>
            <a:endParaRPr lang="en-CA" sz="1200" dirty="0"/>
          </a:p>
          <a:p>
            <a:pPr marL="171450" indent="-171450">
              <a:lnSpc>
                <a:spcPct val="100000"/>
              </a:lnSpc>
              <a:spcBef>
                <a:spcPts val="0"/>
              </a:spcBef>
              <a:spcAft>
                <a:spcPts val="0"/>
              </a:spcAft>
              <a:buClrTx/>
              <a:buSzTx/>
              <a:buFont typeface="Arial" panose="020B0604020202020204" pitchFamily="34" charset="0"/>
              <a:buChar char="•"/>
              <a:defRPr/>
            </a:pPr>
            <a:r>
              <a:rPr lang="en-CA" sz="1200" dirty="0"/>
              <a:t>Public Health Ontario. (July 30, 2021).</a:t>
            </a:r>
            <a:r>
              <a:rPr lang="en-US" sz="1200" dirty="0"/>
              <a:t> Cleaning and Disinfection for Public Settings</a:t>
            </a:r>
            <a:r>
              <a:rPr lang="en-CA" sz="1200" dirty="0"/>
              <a:t>. Retrieved from: </a:t>
            </a:r>
            <a:r>
              <a:rPr lang="en-CA" sz="1200" u="sng" dirty="0">
                <a:hlinkClick r:id="rId6"/>
              </a:rPr>
              <a:t>https://www.publichealthontario.ca/-/media/documents/ncov/factsheet-covid-19-environmental-cleaning.pdf</a:t>
            </a:r>
            <a:r>
              <a:rPr lang="en-CA" sz="1200" dirty="0"/>
              <a:t> </a:t>
            </a:r>
            <a:endParaRPr lang="en-US" sz="1200" dirty="0"/>
          </a:p>
          <a:p>
            <a:pPr>
              <a:lnSpc>
                <a:spcPct val="100000"/>
              </a:lnSpc>
              <a:spcBef>
                <a:spcPts val="0"/>
              </a:spcBef>
              <a:spcAft>
                <a:spcPts val="0"/>
              </a:spcAft>
              <a:buClrTx/>
              <a:buSzTx/>
              <a:defRPr/>
            </a:pPr>
            <a:endParaRPr lang="en-CA" sz="1100" dirty="0"/>
          </a:p>
        </p:txBody>
      </p:sp>
    </p:spTree>
    <p:extLst>
      <p:ext uri="{BB962C8B-B14F-4D97-AF65-F5344CB8AC3E}">
        <p14:creationId xmlns:p14="http://schemas.microsoft.com/office/powerpoint/2010/main" val="2456274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080" y="368300"/>
            <a:ext cx="10058400" cy="797560"/>
          </a:xfrm>
        </p:spPr>
        <p:txBody>
          <a:bodyPr/>
          <a:lstStyle/>
          <a:p>
            <a:r>
              <a:rPr lang="en-US" dirty="0" smtClean="0"/>
              <a:t>Why </a:t>
            </a:r>
            <a:r>
              <a:rPr lang="en-US" dirty="0"/>
              <a:t>is infection prevention important? </a:t>
            </a:r>
          </a:p>
        </p:txBody>
      </p:sp>
      <p:sp>
        <p:nvSpPr>
          <p:cNvPr id="3" name="Content Placeholder 2"/>
          <p:cNvSpPr>
            <a:spLocks noGrp="1"/>
          </p:cNvSpPr>
          <p:nvPr>
            <p:ph idx="1"/>
          </p:nvPr>
        </p:nvSpPr>
        <p:spPr>
          <a:xfrm>
            <a:off x="1016257" y="1250789"/>
            <a:ext cx="10058400" cy="4023360"/>
          </a:xfrm>
        </p:spPr>
        <p:txBody>
          <a:bodyPr>
            <a:normAutofit/>
          </a:bodyPr>
          <a:lstStyle/>
          <a:p>
            <a:pPr marL="457200" indent="-457200">
              <a:buFont typeface="Arial" panose="020B0604020202020204" pitchFamily="34" charset="0"/>
              <a:buChar char="•"/>
            </a:pPr>
            <a:r>
              <a:rPr lang="en-US" sz="2400" dirty="0" smtClean="0"/>
              <a:t>Healthcare </a:t>
            </a:r>
            <a:r>
              <a:rPr lang="en-US" sz="2400" dirty="0"/>
              <a:t>Associated infections (HAIs) can result in severe complications </a:t>
            </a:r>
            <a:r>
              <a:rPr lang="en-US" sz="2400" dirty="0" smtClean="0"/>
              <a:t>and even death.</a:t>
            </a:r>
          </a:p>
          <a:p>
            <a:pPr marL="1001268" lvl="1" indent="-457200"/>
            <a:r>
              <a:rPr lang="en-US" sz="2400" dirty="0" smtClean="0"/>
              <a:t>In Canada its estimated </a:t>
            </a:r>
            <a:r>
              <a:rPr lang="en-US" sz="2400" dirty="0"/>
              <a:t>that 220,000 incidents of HAI occur each </a:t>
            </a:r>
            <a:r>
              <a:rPr lang="en-US" sz="2400" dirty="0" smtClean="0"/>
              <a:t>year, </a:t>
            </a:r>
            <a:r>
              <a:rPr lang="en-US" sz="2400" dirty="0"/>
              <a:t>resulting in around </a:t>
            </a:r>
            <a:r>
              <a:rPr lang="en-US" sz="2400" dirty="0" smtClean="0"/>
              <a:t>8,500 - 12,000 deaths</a:t>
            </a:r>
            <a:endParaRPr lang="en-US" sz="2400" dirty="0"/>
          </a:p>
          <a:p>
            <a:pPr marL="457200" indent="-457200">
              <a:buFont typeface="Arial" panose="020B0604020202020204" pitchFamily="34" charset="0"/>
              <a:buChar char="•"/>
            </a:pPr>
            <a:r>
              <a:rPr lang="en-US" sz="2400" dirty="0" smtClean="0"/>
              <a:t>Transmission and infections result </a:t>
            </a:r>
            <a:r>
              <a:rPr lang="en-US" sz="2400" dirty="0"/>
              <a:t>in </a:t>
            </a:r>
            <a:r>
              <a:rPr lang="en-US" sz="2400" dirty="0" smtClean="0"/>
              <a:t>disease</a:t>
            </a:r>
            <a:r>
              <a:rPr lang="en-US" sz="2400" dirty="0"/>
              <a:t>, </a:t>
            </a:r>
            <a:r>
              <a:rPr lang="en-US" sz="2400" dirty="0" smtClean="0"/>
              <a:t>suffering, death and increased </a:t>
            </a:r>
            <a:r>
              <a:rPr lang="en-US" sz="2400" dirty="0"/>
              <a:t>costs to the healthcare system, organizations and to affected individuals and their loved ones. </a:t>
            </a:r>
          </a:p>
          <a:p>
            <a:pPr marL="457200" indent="-457200">
              <a:buFont typeface="Arial" panose="020B0604020202020204" pitchFamily="34" charset="0"/>
              <a:buChar char="•"/>
            </a:pPr>
            <a:endParaRPr lang="en-US" dirty="0"/>
          </a:p>
        </p:txBody>
      </p:sp>
      <p:sp>
        <p:nvSpPr>
          <p:cNvPr id="4" name="Rectangle 3"/>
          <p:cNvSpPr/>
          <p:nvPr/>
        </p:nvSpPr>
        <p:spPr>
          <a:xfrm>
            <a:off x="1658331" y="4201610"/>
            <a:ext cx="9048251" cy="601884"/>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Less transmission </a:t>
            </a:r>
            <a:r>
              <a:rPr lang="en-US" sz="2400" b="1" dirty="0" smtClean="0">
                <a:solidFill>
                  <a:schemeClr val="tx1"/>
                </a:solidFill>
              </a:rPr>
              <a:t>=</a:t>
            </a:r>
            <a:r>
              <a:rPr lang="en-US" sz="2400" dirty="0" smtClean="0">
                <a:solidFill>
                  <a:schemeClr val="tx1"/>
                </a:solidFill>
              </a:rPr>
              <a:t> fewer </a:t>
            </a:r>
            <a:r>
              <a:rPr lang="en-US" sz="2400" dirty="0">
                <a:solidFill>
                  <a:schemeClr val="tx1"/>
                </a:solidFill>
              </a:rPr>
              <a:t>HAI </a:t>
            </a:r>
            <a:r>
              <a:rPr lang="en-US" sz="2400" b="1" dirty="0">
                <a:solidFill>
                  <a:schemeClr val="tx1"/>
                </a:solidFill>
              </a:rPr>
              <a:t>=</a:t>
            </a:r>
            <a:r>
              <a:rPr lang="en-US" sz="2400" dirty="0">
                <a:solidFill>
                  <a:schemeClr val="tx1"/>
                </a:solidFill>
              </a:rPr>
              <a:t> safer workplace </a:t>
            </a:r>
            <a:r>
              <a:rPr lang="en-US" sz="2400" b="1" dirty="0">
                <a:solidFill>
                  <a:schemeClr val="tx1"/>
                </a:solidFill>
              </a:rPr>
              <a:t>=</a:t>
            </a:r>
            <a:r>
              <a:rPr lang="en-US" sz="2400" dirty="0">
                <a:solidFill>
                  <a:schemeClr val="tx1"/>
                </a:solidFill>
              </a:rPr>
              <a:t> better quality of </a:t>
            </a:r>
            <a:r>
              <a:rPr lang="en-US" sz="2400" dirty="0" smtClean="0">
                <a:solidFill>
                  <a:schemeClr val="tx1"/>
                </a:solidFill>
              </a:rPr>
              <a:t>care</a:t>
            </a:r>
            <a:endParaRPr lang="en-US" sz="2400" dirty="0">
              <a:solidFill>
                <a:schemeClr val="tx1"/>
              </a:solidFill>
            </a:endParaRPr>
          </a:p>
        </p:txBody>
      </p:sp>
    </p:spTree>
    <p:extLst>
      <p:ext uri="{BB962C8B-B14F-4D97-AF65-F5344CB8AC3E}">
        <p14:creationId xmlns:p14="http://schemas.microsoft.com/office/powerpoint/2010/main" val="2963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What is needed for germs to spread</a:t>
            </a:r>
            <a:endParaRPr lang="en-US" dirty="0"/>
          </a:p>
        </p:txBody>
      </p:sp>
      <p:sp>
        <p:nvSpPr>
          <p:cNvPr id="3" name="Title 2"/>
          <p:cNvSpPr>
            <a:spLocks noGrp="1"/>
          </p:cNvSpPr>
          <p:nvPr>
            <p:ph type="title"/>
          </p:nvPr>
        </p:nvSpPr>
        <p:spPr>
          <a:xfrm>
            <a:off x="1065227" y="2095499"/>
            <a:ext cx="10321230" cy="2247901"/>
          </a:xfrm>
        </p:spPr>
        <p:txBody>
          <a:bodyPr/>
          <a:lstStyle/>
          <a:p>
            <a:r>
              <a:rPr lang="en-US" dirty="0" smtClean="0"/>
              <a:t>What is the Chain of Transmission?</a:t>
            </a:r>
            <a:endParaRPr lang="en-US" dirty="0"/>
          </a:p>
        </p:txBody>
      </p:sp>
    </p:spTree>
    <p:extLst>
      <p:ext uri="{BB962C8B-B14F-4D97-AF65-F5344CB8AC3E}">
        <p14:creationId xmlns:p14="http://schemas.microsoft.com/office/powerpoint/2010/main" val="3180912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E967607-547E-431E-91B0-5F700043CA13}"/>
              </a:ext>
            </a:extLst>
          </p:cNvPr>
          <p:cNvPicPr>
            <a:picLocks noChangeAspect="1"/>
          </p:cNvPicPr>
          <p:nvPr/>
        </p:nvPicPr>
        <p:blipFill>
          <a:blip r:embed="rId3"/>
          <a:stretch>
            <a:fillRect/>
          </a:stretch>
        </p:blipFill>
        <p:spPr>
          <a:xfrm>
            <a:off x="1925736" y="113407"/>
            <a:ext cx="8176067" cy="5847555"/>
          </a:xfrm>
          <a:prstGeom prst="rect">
            <a:avLst/>
          </a:prstGeom>
        </p:spPr>
      </p:pic>
      <p:sp>
        <p:nvSpPr>
          <p:cNvPr id="5" name="Rectangle 4"/>
          <p:cNvSpPr/>
          <p:nvPr/>
        </p:nvSpPr>
        <p:spPr>
          <a:xfrm>
            <a:off x="1609602" y="5960962"/>
            <a:ext cx="8808334" cy="601884"/>
          </a:xfrm>
          <a:prstGeom prst="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smtClean="0">
                <a:solidFill>
                  <a:schemeClr val="tx1"/>
                </a:solidFill>
              </a:rPr>
              <a:t>ALL</a:t>
            </a:r>
            <a:r>
              <a:rPr lang="en-US" sz="2400" dirty="0" smtClean="0">
                <a:solidFill>
                  <a:schemeClr val="tx1"/>
                </a:solidFill>
              </a:rPr>
              <a:t> </a:t>
            </a:r>
            <a:r>
              <a:rPr lang="en-US" sz="2400" dirty="0">
                <a:solidFill>
                  <a:schemeClr val="tx1"/>
                </a:solidFill>
              </a:rPr>
              <a:t>items in the chain must be present for transmission to take </a:t>
            </a:r>
            <a:r>
              <a:rPr lang="en-US" sz="2400" dirty="0" smtClean="0">
                <a:solidFill>
                  <a:schemeClr val="tx1"/>
                </a:solidFill>
              </a:rPr>
              <a:t>place</a:t>
            </a:r>
            <a:endParaRPr lang="en-US" sz="2400" dirty="0">
              <a:solidFill>
                <a:schemeClr val="tx1"/>
              </a:solidFill>
            </a:endParaRPr>
          </a:p>
        </p:txBody>
      </p:sp>
    </p:spTree>
    <p:extLst>
      <p:ext uri="{BB962C8B-B14F-4D97-AF65-F5344CB8AC3E}">
        <p14:creationId xmlns:p14="http://schemas.microsoft.com/office/powerpoint/2010/main" val="3655074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SE IPAC Hub &amp; Spok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EF86CA65-2883-407F-BFC4-97C66B015D7A}" vid="{30FACCEA-3E67-42FE-9AC6-06A3B15847A8}"/>
    </a:ext>
  </a:extLst>
</a:theme>
</file>

<file path=ppt/theme/theme2.xml><?xml version="1.0" encoding="utf-8"?>
<a:theme xmlns:a="http://schemas.openxmlformats.org/drawingml/2006/main" name="1_SE IPAC Hub &amp; Spok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EF86CA65-2883-407F-BFC4-97C66B015D7A}" vid="{30FACCEA-3E67-42FE-9AC6-06A3B15847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13781</Words>
  <Application>Microsoft Office PowerPoint</Application>
  <PresentationFormat>Widescreen</PresentationFormat>
  <Paragraphs>920</Paragraphs>
  <Slides>66</Slides>
  <Notes>64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5" baseType="lpstr">
      <vt:lpstr>ＭＳ Ｐゴシック</vt:lpstr>
      <vt:lpstr>Arial</vt:lpstr>
      <vt:lpstr>Calibri</vt:lpstr>
      <vt:lpstr>Calibri Light</vt:lpstr>
      <vt:lpstr>Courier New</vt:lpstr>
      <vt:lpstr>Tahoma</vt:lpstr>
      <vt:lpstr>SE IPAC Hub &amp; Spoke</vt:lpstr>
      <vt:lpstr>1_SE IPAC Hub &amp; Spoke</vt:lpstr>
      <vt:lpstr>Acrobat Document</vt:lpstr>
      <vt:lpstr>SE IPAC Hub’s IPAC Basics Education</vt:lpstr>
      <vt:lpstr>Objectives</vt:lpstr>
      <vt:lpstr>Terms </vt:lpstr>
      <vt:lpstr>Intended Use</vt:lpstr>
      <vt:lpstr>PowerPoint Presentation</vt:lpstr>
      <vt:lpstr>Goal of IPAC </vt:lpstr>
      <vt:lpstr>Why is infection prevention important? </vt:lpstr>
      <vt:lpstr>What is the Chain of Transmission?</vt:lpstr>
      <vt:lpstr>PowerPoint Presentation</vt:lpstr>
      <vt:lpstr>The Chain of Transmission</vt:lpstr>
      <vt:lpstr>PowerPoint Presentation</vt:lpstr>
      <vt:lpstr>Routine Practices</vt:lpstr>
      <vt:lpstr>Hierarchy of Control </vt:lpstr>
      <vt:lpstr>What is Hand Hygiene?</vt:lpstr>
      <vt:lpstr>Hand Hygiene</vt:lpstr>
      <vt:lpstr>Alcohol Based Hand Rub (ABHR)</vt:lpstr>
      <vt:lpstr>Moments of Hand Hygiene</vt:lpstr>
      <vt:lpstr>Important times for hand hygiene</vt:lpstr>
      <vt:lpstr>How to Hand Wash</vt:lpstr>
      <vt:lpstr>How to Hand Sanitize</vt:lpstr>
      <vt:lpstr>Tips for Proper Hand Hygiene</vt:lpstr>
      <vt:lpstr>PowerPoint Presentation</vt:lpstr>
      <vt:lpstr>Risk Assessment Steps</vt:lpstr>
      <vt:lpstr>How do you protect yourself?</vt:lpstr>
      <vt:lpstr>Personal Protective Equipment (PPE)</vt:lpstr>
      <vt:lpstr>Gloves</vt:lpstr>
      <vt:lpstr>Gowns</vt:lpstr>
      <vt:lpstr>Masks </vt:lpstr>
      <vt:lpstr>Respirators (N95, P100, etc.)</vt:lpstr>
      <vt:lpstr>Eye Protection</vt:lpstr>
      <vt:lpstr>How do you use PPE?</vt:lpstr>
      <vt:lpstr>Using PPE Properly</vt:lpstr>
      <vt:lpstr>Donning and Doffing PPE</vt:lpstr>
      <vt:lpstr>Donning &amp; Doffing in the Community </vt:lpstr>
      <vt:lpstr>Environmental Controls</vt:lpstr>
      <vt:lpstr>Dedicated Equipment </vt:lpstr>
      <vt:lpstr> Communication </vt:lpstr>
      <vt:lpstr>What is Cleaning and Disinfection?</vt:lpstr>
      <vt:lpstr>Cleaning and Disinfection</vt:lpstr>
      <vt:lpstr>PowerPoint Presentation</vt:lpstr>
      <vt:lpstr>Microorganisms and Disinfectant Levels</vt:lpstr>
      <vt:lpstr>How do I read the Label? </vt:lpstr>
      <vt:lpstr>Ideal Disinfectant Checklist</vt:lpstr>
      <vt:lpstr>Cleaning and Disinfecting</vt:lpstr>
      <vt:lpstr>Cleaning and Disinfecting </vt:lpstr>
      <vt:lpstr>Enhanced Cleaning </vt:lpstr>
      <vt:lpstr>Sharps  Safety</vt:lpstr>
      <vt:lpstr>Laundry</vt:lpstr>
      <vt:lpstr>C. Difficile and Laundry</vt:lpstr>
      <vt:lpstr>Laundry TIPS</vt:lpstr>
      <vt:lpstr>Soiled Laundry</vt:lpstr>
      <vt:lpstr>Clean Linen</vt:lpstr>
      <vt:lpstr>Administrative Controls </vt:lpstr>
      <vt:lpstr>PowerPoint Presentation</vt:lpstr>
      <vt:lpstr>Different Types of Isolation Precautions “Additional Precautions” are based on Mode of Transmission</vt:lpstr>
      <vt:lpstr>Using Signs to Communicate Precautions </vt:lpstr>
      <vt:lpstr>Cohorting</vt:lpstr>
      <vt:lpstr>Order of Risk </vt:lpstr>
      <vt:lpstr>What is Surveillance</vt:lpstr>
      <vt:lpstr>Purpose of Surveillance</vt:lpstr>
      <vt:lpstr>What is the difference between…</vt:lpstr>
      <vt:lpstr>‘Swiss Cheese’ Summary </vt:lpstr>
      <vt:lpstr>Certificate Courses</vt:lpstr>
      <vt:lpstr>Questions?</vt:lpstr>
      <vt:lpstr>References</vt:lpstr>
      <vt:lpstr>References</vt:lpstr>
    </vt:vector>
  </TitlesOfParts>
  <Company>Kingston Health Sciences Centre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Hofstee, Eric</dc:creator>
  <cp:lastModifiedBy>Hofstee, Eric</cp:lastModifiedBy>
  <cp:revision>117</cp:revision>
  <dcterms:created xsi:type="dcterms:W3CDTF">2021-10-29T17:47:17Z</dcterms:created>
  <dcterms:modified xsi:type="dcterms:W3CDTF">2021-11-15T19:48:58Z</dcterms:modified>
</cp:coreProperties>
</file>